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notesMasterIdLst>
    <p:notesMasterId r:id="rId99"/>
  </p:notesMasterIdLst>
  <p:handoutMasterIdLst>
    <p:handoutMasterId r:id="rId100"/>
  </p:handoutMasterIdLst>
  <p:sldIdLst>
    <p:sldId id="1575" r:id="rId2"/>
    <p:sldId id="1622" r:id="rId3"/>
    <p:sldId id="1627" r:id="rId4"/>
    <p:sldId id="1744" r:id="rId5"/>
    <p:sldId id="1632" r:id="rId6"/>
    <p:sldId id="1743" r:id="rId7"/>
    <p:sldId id="1625" r:id="rId8"/>
    <p:sldId id="1745" r:id="rId9"/>
    <p:sldId id="1747" r:id="rId10"/>
    <p:sldId id="1748" r:id="rId11"/>
    <p:sldId id="1749" r:id="rId12"/>
    <p:sldId id="1746" r:id="rId13"/>
    <p:sldId id="1726" r:id="rId14"/>
    <p:sldId id="1727" r:id="rId15"/>
    <p:sldId id="1728" r:id="rId16"/>
    <p:sldId id="1626" r:id="rId17"/>
    <p:sldId id="1750" r:id="rId18"/>
    <p:sldId id="1752" r:id="rId19"/>
    <p:sldId id="1753" r:id="rId20"/>
    <p:sldId id="264" r:id="rId21"/>
    <p:sldId id="1754" r:id="rId22"/>
    <p:sldId id="260" r:id="rId23"/>
    <p:sldId id="270" r:id="rId24"/>
    <p:sldId id="1631" r:id="rId25"/>
    <p:sldId id="1755" r:id="rId26"/>
    <p:sldId id="1635" r:id="rId27"/>
    <p:sldId id="1680" r:id="rId28"/>
    <p:sldId id="1636" r:id="rId29"/>
    <p:sldId id="1757" r:id="rId30"/>
    <p:sldId id="1637" r:id="rId31"/>
    <p:sldId id="1758" r:id="rId32"/>
    <p:sldId id="1759" r:id="rId33"/>
    <p:sldId id="1760" r:id="rId34"/>
    <p:sldId id="1761" r:id="rId35"/>
    <p:sldId id="1681" r:id="rId36"/>
    <p:sldId id="294" r:id="rId37"/>
    <p:sldId id="1682" r:id="rId38"/>
    <p:sldId id="1639" r:id="rId39"/>
    <p:sldId id="1764" r:id="rId40"/>
    <p:sldId id="1723" r:id="rId41"/>
    <p:sldId id="1765" r:id="rId42"/>
    <p:sldId id="286" r:id="rId43"/>
    <p:sldId id="262" r:id="rId44"/>
    <p:sldId id="1688" r:id="rId45"/>
    <p:sldId id="1766" r:id="rId46"/>
    <p:sldId id="1767" r:id="rId47"/>
    <p:sldId id="1768" r:id="rId48"/>
    <p:sldId id="1769" r:id="rId49"/>
    <p:sldId id="1770" r:id="rId50"/>
    <p:sldId id="1771" r:id="rId51"/>
    <p:sldId id="1643" r:id="rId52"/>
    <p:sldId id="1689" r:id="rId53"/>
    <p:sldId id="1691" r:id="rId54"/>
    <p:sldId id="1772" r:id="rId55"/>
    <p:sldId id="1692" r:id="rId56"/>
    <p:sldId id="1693" r:id="rId57"/>
    <p:sldId id="1773" r:id="rId58"/>
    <p:sldId id="267" r:id="rId59"/>
    <p:sldId id="297" r:id="rId60"/>
    <p:sldId id="268" r:id="rId61"/>
    <p:sldId id="1647" r:id="rId62"/>
    <p:sldId id="1648" r:id="rId63"/>
    <p:sldId id="1649" r:id="rId64"/>
    <p:sldId id="1774" r:id="rId65"/>
    <p:sldId id="1650" r:id="rId66"/>
    <p:sldId id="1651" r:id="rId67"/>
    <p:sldId id="1775" r:id="rId68"/>
    <p:sldId id="1652" r:id="rId69"/>
    <p:sldId id="1654" r:id="rId70"/>
    <p:sldId id="1695" r:id="rId71"/>
    <p:sldId id="1697" r:id="rId72"/>
    <p:sldId id="1776" r:id="rId73"/>
    <p:sldId id="1777" r:id="rId74"/>
    <p:sldId id="1778" r:id="rId75"/>
    <p:sldId id="1779" r:id="rId76"/>
    <p:sldId id="1780" r:id="rId77"/>
    <p:sldId id="1781" r:id="rId78"/>
    <p:sldId id="1782" r:id="rId79"/>
    <p:sldId id="1783" r:id="rId80"/>
    <p:sldId id="1784" r:id="rId81"/>
    <p:sldId id="1785" r:id="rId82"/>
    <p:sldId id="1786" r:id="rId83"/>
    <p:sldId id="1787" r:id="rId84"/>
    <p:sldId id="1788" r:id="rId85"/>
    <p:sldId id="1789" r:id="rId86"/>
    <p:sldId id="1790" r:id="rId87"/>
    <p:sldId id="1791" r:id="rId88"/>
    <p:sldId id="1792" r:id="rId89"/>
    <p:sldId id="1793" r:id="rId90"/>
    <p:sldId id="1794" r:id="rId91"/>
    <p:sldId id="1795" r:id="rId92"/>
    <p:sldId id="1796" r:id="rId93"/>
    <p:sldId id="1663" r:id="rId94"/>
    <p:sldId id="1797" r:id="rId95"/>
    <p:sldId id="1664" r:id="rId96"/>
    <p:sldId id="1798" r:id="rId97"/>
    <p:sldId id="1690" r:id="rId98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charset="0"/>
        <a:ea typeface="黑体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9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7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000CC"/>
    <a:srgbClr val="FF00FF"/>
    <a:srgbClr val="FF0000"/>
    <a:srgbClr val="006600"/>
    <a:srgbClr val="66FFFF"/>
    <a:srgbClr val="FFFF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主题样式 1 - 个性色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个性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84E427A-3D55-4303-BF80-6455036E1DE7}" styleName="主题样式 1 - 个性色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个性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8FB837D-C827-4EFA-A057-4D05807E0F7C}" styleName="主题样式 1 - 个性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5758FB7-9AC5-4552-8A53-C91805E547FA}" styleName="主题样式 1 - 个性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71" autoAdjust="0"/>
    <p:restoredTop sz="90884" autoAdjust="0"/>
  </p:normalViewPr>
  <p:slideViewPr>
    <p:cSldViewPr>
      <p:cViewPr varScale="1">
        <p:scale>
          <a:sx n="111" d="100"/>
          <a:sy n="111" d="100"/>
        </p:scale>
        <p:origin x="2552" y="208"/>
      </p:cViewPr>
      <p:guideLst>
        <p:guide orient="horz" pos="2160"/>
        <p:guide pos="2924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5272"/>
    </p:cViewPr>
  </p:sorterViewPr>
  <p:notesViewPr>
    <p:cSldViewPr>
      <p:cViewPr varScale="1">
        <p:scale>
          <a:sx n="57" d="100"/>
          <a:sy n="57" d="100"/>
        </p:scale>
        <p:origin x="-1326" y="-90"/>
      </p:cViewPr>
      <p:guideLst>
        <p:guide orient="horz" pos="3224"/>
        <p:guide pos="223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6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t" anchorCtr="0" compatLnSpc="1">
            <a:prstTxWarp prst="textNoShape">
              <a:avLst/>
            </a:prstTxWarp>
          </a:bodyPr>
          <a:lstStyle>
            <a:lvl1pPr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t" anchorCtr="0" compatLnSpc="1">
            <a:prstTxWarp prst="textNoShape">
              <a:avLst/>
            </a:prstTxWarp>
          </a:bodyPr>
          <a:lstStyle>
            <a:lvl1pPr algn="r"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b" anchorCtr="0" compatLnSpc="1">
            <a:prstTxWarp prst="textNoShape">
              <a:avLst/>
            </a:prstTxWarp>
          </a:bodyPr>
          <a:lstStyle>
            <a:lvl1pPr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06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b" anchorCtr="0" compatLnSpc="1">
            <a:prstTxWarp prst="textNoShape">
              <a:avLst/>
            </a:prstTxWarp>
          </a:bodyPr>
          <a:lstStyle>
            <a:lvl1pPr algn="r" defTabSz="990600">
              <a:defRPr sz="1200">
                <a:ea typeface="宋体" charset="0"/>
              </a:defRPr>
            </a:lvl1pPr>
          </a:lstStyle>
          <a:p>
            <a:fld id="{C0DE92F1-6182-9345-95B7-25475EE2A7E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24249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t" anchorCtr="0" compatLnSpc="1">
            <a:prstTxWarp prst="textNoShape">
              <a:avLst/>
            </a:prstTxWarp>
          </a:bodyPr>
          <a:lstStyle>
            <a:lvl1pPr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4988" cy="50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t" anchorCtr="0" compatLnSpc="1">
            <a:prstTxWarp prst="textNoShape">
              <a:avLst/>
            </a:prstTxWarp>
          </a:bodyPr>
          <a:lstStyle>
            <a:lvl1pPr algn="r"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45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8538" y="769938"/>
            <a:ext cx="5116512" cy="38369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96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8025" y="4860925"/>
            <a:ext cx="5683250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96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b" anchorCtr="0" compatLnSpc="1">
            <a:prstTxWarp prst="textNoShape">
              <a:avLst/>
            </a:prstTxWarp>
          </a:bodyPr>
          <a:lstStyle>
            <a:lvl1pPr defTabSz="990600">
              <a:defRPr sz="1200">
                <a:latin typeface="Times New Roman" pitchFamily="18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96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8962" tIns="49482" rIns="98962" bIns="49482" numCol="1" anchor="b" anchorCtr="0" compatLnSpc="1">
            <a:prstTxWarp prst="textNoShape">
              <a:avLst/>
            </a:prstTxWarp>
          </a:bodyPr>
          <a:lstStyle>
            <a:lvl1pPr algn="r" defTabSz="990600">
              <a:defRPr sz="1200">
                <a:ea typeface="宋体" charset="0"/>
              </a:defRPr>
            </a:lvl1pPr>
          </a:lstStyle>
          <a:p>
            <a:fld id="{12A20F83-11C8-0B47-BD29-91B0B6F04A4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67424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6AC02844-5EF8-5743-8B0A-84C93B39C0F4}" type="slidenum">
              <a:rPr lang="en-US" altLang="zh-CN" sz="1200">
                <a:ea typeface="宋体" charset="0"/>
              </a:rPr>
              <a:pPr algn="r" eaLnBrk="1" hangingPunct="1"/>
              <a:t>3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750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750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2586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ABCD1A84-AACC-F04B-BBCB-2623BF6CA441}" type="slidenum">
              <a:rPr lang="en-US" altLang="zh-CN" sz="1200">
                <a:ea typeface="宋体" charset="0"/>
              </a:rPr>
              <a:pPr algn="r" eaLnBrk="1" hangingPunct="1"/>
              <a:t>65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174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174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6639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6FA2FD9C-998F-1E4F-AE41-565C53587300}" type="slidenum">
              <a:rPr lang="en-US" altLang="zh-CN" sz="1200">
                <a:ea typeface="宋体" charset="0"/>
              </a:rPr>
              <a:pPr algn="r" eaLnBrk="1" hangingPunct="1"/>
              <a:t>66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21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21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3038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35ED165F-0029-CC45-896F-F1E8DC49ABA9}" type="slidenum">
              <a:rPr lang="en-US" altLang="zh-CN" sz="1200">
                <a:ea typeface="宋体" charset="0"/>
              </a:rPr>
              <a:pPr algn="r" eaLnBrk="1" hangingPunct="1"/>
              <a:t>68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23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23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690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Brine</a:t>
            </a:r>
            <a:r>
              <a:rPr kumimoji="1" lang="zh-CN" altLang="en-US" dirty="0"/>
              <a:t> 卤水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0F83-11C8-0B47-BD29-91B0B6F04A42}" type="slidenum">
              <a:rPr lang="en-US" altLang="zh-CN" smtClean="0"/>
              <a:pPr/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782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A20F83-11C8-0B47-BD29-91B0B6F04A42}" type="slidenum">
              <a:rPr lang="en-US" altLang="zh-CN" smtClean="0"/>
              <a:pPr/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54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F4DC98E4-0181-0045-BC61-15A95F8E1C28}" type="slidenum">
              <a:rPr lang="en-US" altLang="zh-CN" sz="1200">
                <a:ea typeface="宋体" charset="0"/>
              </a:rPr>
              <a:pPr algn="r" eaLnBrk="1" hangingPunct="1"/>
              <a:t>93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4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4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2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F0091091-3E5B-B347-8F1C-736274563874}" type="slidenum">
              <a:rPr lang="en-US" altLang="zh-CN" sz="1200">
                <a:ea typeface="宋体" charset="0"/>
              </a:rPr>
              <a:pPr algn="r" eaLnBrk="1" hangingPunct="1"/>
              <a:t>95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471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471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1542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EA5978DD-B8CF-4A4A-920A-D100D251D623}" type="slidenum">
              <a:rPr lang="en-US" altLang="zh-CN" sz="1200">
                <a:ea typeface="宋体" charset="0"/>
              </a:rPr>
              <a:pPr algn="r" eaLnBrk="1" hangingPunct="1"/>
              <a:t>7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74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74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486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20F83-11C8-0B47-BD29-91B0B6F04A42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0154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018D879B-CF0F-1745-838F-3EF045BE2B8C}" type="slidenum">
              <a:rPr lang="en-US" altLang="zh-CN" sz="1200">
                <a:ea typeface="宋体" charset="0"/>
              </a:rPr>
              <a:pPr algn="r" eaLnBrk="1" hangingPunct="1"/>
              <a:t>26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590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590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070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D46AEDF1-0B28-1A47-AD59-3385F8969581}" type="slidenum">
              <a:rPr lang="en-US" altLang="zh-CN" sz="1200">
                <a:ea typeface="宋体" charset="0"/>
              </a:rPr>
              <a:pPr algn="r" eaLnBrk="1" hangingPunct="1"/>
              <a:t>30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593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593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3098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钋，化学符号</a:t>
            </a:r>
            <a:r>
              <a:rPr kumimoji="1" lang="en-US" altLang="zh-CN" dirty="0"/>
              <a:t>Po</a:t>
            </a:r>
            <a:r>
              <a:rPr kumimoji="1" lang="zh-CN" altLang="en-US" dirty="0"/>
              <a:t>，原子序数为</a:t>
            </a:r>
            <a:r>
              <a:rPr kumimoji="1" lang="en-US" altLang="zh-CN" dirty="0"/>
              <a:t>84</a:t>
            </a:r>
            <a:r>
              <a:rPr kumimoji="1" lang="zh-CN" altLang="en-US" dirty="0"/>
              <a:t>，是已知最稀有的元素之一，在地壳中含量约为</a:t>
            </a:r>
            <a:r>
              <a:rPr kumimoji="1" lang="en-US" altLang="zh-CN" dirty="0"/>
              <a:t>100</a:t>
            </a:r>
            <a:r>
              <a:rPr kumimoji="1" lang="zh-CN" altLang="en-US" dirty="0"/>
              <a:t>万亿分之一，主要通过人工合成方式取得。单质是一种银白色金属，能在黑暗中发光。由著名科学家居里夫人与丈夫皮埃尔</a:t>
            </a:r>
            <a:r>
              <a:rPr kumimoji="1" lang="en-US" altLang="zh-CN" dirty="0"/>
              <a:t>·</a:t>
            </a:r>
            <a:r>
              <a:rPr kumimoji="1" lang="zh-CN" altLang="en-US" dirty="0"/>
              <a:t>居里在</a:t>
            </a:r>
            <a:r>
              <a:rPr kumimoji="1" lang="en-US" altLang="zh-CN" dirty="0"/>
              <a:t>1898</a:t>
            </a:r>
            <a:r>
              <a:rPr kumimoji="1" lang="zh-CN" altLang="en-US" dirty="0"/>
              <a:t>年发现，为了纪念居里夫人的祖国波兰，两人对这种元素命名为钋。钋是世界上最毒的物质之一。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2A20F83-11C8-0B47-BD29-91B0B6F04A42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53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>
            <a:extLst>
              <a:ext uri="{FF2B5EF4-FFF2-40B4-BE49-F238E27FC236}">
                <a16:creationId xmlns:a16="http://schemas.microsoft.com/office/drawing/2014/main" id="{2F5F6CDB-A2F6-1448-A6B3-74AE5440587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99060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990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0FCCC3C9-AFE7-3E41-BB8E-EB914565D0B8}" type="slidenum">
              <a:rPr lang="en-US" altLang="zh-CN"/>
              <a:pPr>
                <a:spcBef>
                  <a:spcPct val="0"/>
                </a:spcBef>
              </a:pPr>
              <a:t>54</a:t>
            </a:fld>
            <a:endParaRPr lang="en-US" altLang="zh-CN"/>
          </a:p>
        </p:txBody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109C1ECE-F5E4-1346-9927-EDC6FC7418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287748" name="Rectangle 3">
            <a:extLst>
              <a:ext uri="{FF2B5EF4-FFF2-40B4-BE49-F238E27FC236}">
                <a16:creationId xmlns:a16="http://schemas.microsoft.com/office/drawing/2014/main" id="{90B91714-9D25-B348-A799-272CD395B9D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>
              <a:lnSpc>
                <a:spcPct val="130000"/>
              </a:lnSpc>
              <a:buClr>
                <a:srgbClr val="FF0000"/>
              </a:buClr>
              <a:buFont typeface="Wingdings" pitchFamily="2" charset="2"/>
              <a:buNone/>
              <a:defRPr/>
            </a:pP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数目最多。固态最常见的是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，硫蒸气中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S, S2, S4, S6, 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均可存在，液体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中含有长链分子。常温稳定的固态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为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，正交晶系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(S</a:t>
            </a: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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)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；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95.5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C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时转为单斜晶系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(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S</a:t>
            </a: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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)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，也由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分子构成，但晶体结构不同；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119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C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时熔解产生液态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S(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Wingdings" pitchFamily="2" charset="2"/>
              </a:rPr>
              <a:t>S</a:t>
            </a: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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)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，主要由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分子构成，也含有其它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6-20S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原子的环状分子；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160C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时环状分子断开产生螺旋链状分子的液态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 (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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)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；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445C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时，液体沸腾产生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蒸气，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S8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分子为主，但在更高温度断成更小的分子。将液态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</a:t>
            </a:r>
            <a:r>
              <a:rPr lang="en-US" altLang="zh-CN" b="1" i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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注入冷水会形成塑料态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，由螺旋链状</a:t>
            </a:r>
            <a:r>
              <a:rPr lang="en-US" altLang="zh-CN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S</a:t>
            </a:r>
            <a:r>
              <a:rPr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sym typeface="Symbol" pitchFamily="2" charset="2"/>
              </a:rPr>
              <a:t>分子构成。</a:t>
            </a:r>
          </a:p>
          <a:p>
            <a:pPr eaLnBrk="1" hangingPunct="1">
              <a:defRPr/>
            </a:pPr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68498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0A670386-F8C1-9746-A7DD-9CA62D296163}" type="slidenum">
              <a:rPr lang="en-US" altLang="zh-CN" sz="1200">
                <a:ea typeface="宋体" charset="0"/>
              </a:rPr>
              <a:pPr algn="r" eaLnBrk="1" hangingPunct="1"/>
              <a:t>62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13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133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6941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7"/>
          <p:cNvSpPr txBox="1">
            <a:spLocks noGrp="1" noChangeArrowheads="1"/>
          </p:cNvSpPr>
          <p:nvPr/>
        </p:nvSpPr>
        <p:spPr bwMode="auto">
          <a:xfrm>
            <a:off x="4022725" y="9721850"/>
            <a:ext cx="3074988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962" tIns="49482" rIns="98962" bIns="49482" anchor="b"/>
          <a:lstStyle>
            <a:lvl1pPr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defTabSz="990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defTabSz="990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fld id="{4E3FD3F5-F4D9-094F-9451-FC8B95D30D26}" type="slidenum">
              <a:rPr lang="en-US" altLang="zh-CN" sz="1200">
                <a:ea typeface="宋体" charset="0"/>
              </a:rPr>
              <a:pPr algn="r" eaLnBrk="1" hangingPunct="1"/>
              <a:t>63</a:t>
            </a:fld>
            <a:endParaRPr lang="en-US" altLang="zh-CN" sz="1200">
              <a:ea typeface="宋体" charset="0"/>
            </a:endParaRPr>
          </a:p>
        </p:txBody>
      </p:sp>
      <p:sp>
        <p:nvSpPr>
          <p:cNvPr id="6154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8350"/>
            <a:ext cx="5114925" cy="3836988"/>
          </a:xfrm>
          <a:solidFill>
            <a:srgbClr val="FFFFFF"/>
          </a:solidFill>
          <a:ln/>
        </p:spPr>
      </p:sp>
      <p:sp>
        <p:nvSpPr>
          <p:cNvPr id="6154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9613" y="4860925"/>
            <a:ext cx="5680075" cy="4605338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9048" tIns="49524" rIns="99048" bIns="49524"/>
          <a:lstStyle/>
          <a:p>
            <a:pPr eaLnBrk="1" hangingPunct="1"/>
            <a:endParaRPr lang="zh-CN" altLang="zh-CN">
              <a:latin typeface="Times New Roman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5986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95506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60648"/>
            <a:ext cx="5095478" cy="576064"/>
          </a:xfrm>
          <a:prstGeom prst="rect">
            <a:avLst/>
          </a:prstGeom>
        </p:spPr>
        <p:txBody>
          <a:bodyPr anchor="ctr"/>
          <a:lstStyle>
            <a:lvl1pPr>
              <a:defRPr sz="3200" baseline="0">
                <a:solidFill>
                  <a:srgbClr val="C00000"/>
                </a:solidFill>
                <a:latin typeface="Times New Roman" charset="0"/>
                <a:ea typeface="黑体-简 中等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12/1/22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D043E-FBA5-434B-BE32-B48DE5C4CA2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32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GB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21EFB03-C0FD-4177-9CB7-96BD5ED41E2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12290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1AA87-01AB-DC4B-BCAC-C9817071D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A03899-12FD-114B-88E4-3AB57E3E16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DEA735-3AE0-C946-858A-3CC2C1B6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677EC-D021-B14E-A2D8-D4654E5CB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C5711C-51BF-1C4C-B06A-4493F439C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D08DD-BDB3-6F43-A850-21A576B3C10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392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4B0BE7-837E-3E4A-B15E-4ABDAE12E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938" y="617538"/>
            <a:ext cx="7793037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>
            <a:extLst>
              <a:ext uri="{FF2B5EF4-FFF2-40B4-BE49-F238E27FC236}">
                <a16:creationId xmlns:a16="http://schemas.microsoft.com/office/drawing/2014/main" id="{065C67BA-F77A-BB46-8E51-8E869A7A54E5}"/>
              </a:ext>
            </a:extLst>
          </p:cNvPr>
          <p:cNvSpPr>
            <a:spLocks noGrp="1"/>
          </p:cNvSpPr>
          <p:nvPr>
            <p:ph type="tbl" idx="1"/>
          </p:nvPr>
        </p:nvSpPr>
        <p:spPr>
          <a:xfrm>
            <a:off x="1182688" y="2017713"/>
            <a:ext cx="77724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EA7D3F-609F-BF48-99A7-77F5DA4523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473F8-B09E-DB42-B098-6E817FE16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2800" y="63246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2C1CA8-4ED6-5042-9E1E-87DB2F424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781800" y="63246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7E098887-18F8-9D45-874B-26320D8816D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6370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" y="6480000"/>
            <a:ext cx="418306" cy="39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44946-21D5-D24E-B1C5-39256CB3F526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0622" y="6403472"/>
            <a:ext cx="457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4651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5" r:id="rId2"/>
    <p:sldLayoutId id="2147483746" r:id="rId3"/>
    <p:sldLayoutId id="2147483747" r:id="rId4"/>
    <p:sldLayoutId id="2147483748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3.jpeg"/><Relationship Id="rId7" Type="http://schemas.openxmlformats.org/officeDocument/2006/relationships/oleObject" Target="../embeddings/oleObject8.bin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10" Type="http://schemas.openxmlformats.org/officeDocument/2006/relationships/image" Target="../media/image38.emf"/><Relationship Id="rId4" Type="http://schemas.openxmlformats.org/officeDocument/2006/relationships/image" Target="../media/image34.jpeg"/><Relationship Id="rId9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.bin"/><Relationship Id="rId3" Type="http://schemas.openxmlformats.org/officeDocument/2006/relationships/image" Target="../media/image39.jpeg"/><Relationship Id="rId7" Type="http://schemas.openxmlformats.org/officeDocument/2006/relationships/image" Target="../media/image41.emf"/><Relationship Id="rId2" Type="http://schemas.openxmlformats.org/officeDocument/2006/relationships/hyperlink" Target="file:///G:/Ic3/P/molecules/p2o5.mol" TargetMode="Externa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0.emf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13" Type="http://schemas.openxmlformats.org/officeDocument/2006/relationships/oleObject" Target="../embeddings/oleObject19.bin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4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emf"/><Relationship Id="rId11" Type="http://schemas.openxmlformats.org/officeDocument/2006/relationships/oleObject" Target="../embeddings/oleObject18.bin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7.emf"/><Relationship Id="rId4" Type="http://schemas.openxmlformats.org/officeDocument/2006/relationships/image" Target="../media/image44.emf"/><Relationship Id="rId9" Type="http://schemas.openxmlformats.org/officeDocument/2006/relationships/oleObject" Target="../embeddings/oleObject17.bin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13" Type="http://schemas.openxmlformats.org/officeDocument/2006/relationships/oleObject" Target="../embeddings/oleObject27.bin"/><Relationship Id="rId18" Type="http://schemas.openxmlformats.org/officeDocument/2006/relationships/image" Target="../media/image55.emf"/><Relationship Id="rId3" Type="http://schemas.openxmlformats.org/officeDocument/2006/relationships/image" Target="../media/image49.png"/><Relationship Id="rId7" Type="http://schemas.openxmlformats.org/officeDocument/2006/relationships/image" Target="../media/image51.emf"/><Relationship Id="rId12" Type="http://schemas.openxmlformats.org/officeDocument/2006/relationships/oleObject" Target="../embeddings/oleObject26.bin"/><Relationship Id="rId17" Type="http://schemas.openxmlformats.org/officeDocument/2006/relationships/oleObject" Target="../embeddings/oleObject29.bin"/><Relationship Id="rId2" Type="http://schemas.openxmlformats.org/officeDocument/2006/relationships/oleObject" Target="../embeddings/oleObject20.bin"/><Relationship Id="rId16" Type="http://schemas.openxmlformats.org/officeDocument/2006/relationships/image" Target="../media/image54.emf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2.bin"/><Relationship Id="rId11" Type="http://schemas.openxmlformats.org/officeDocument/2006/relationships/oleObject" Target="../embeddings/oleObject25.bin"/><Relationship Id="rId5" Type="http://schemas.openxmlformats.org/officeDocument/2006/relationships/image" Target="../media/image50.emf"/><Relationship Id="rId15" Type="http://schemas.openxmlformats.org/officeDocument/2006/relationships/oleObject" Target="../embeddings/oleObject28.bin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52.emf"/><Relationship Id="rId1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oleObject" Target="../embeddings/oleObject37.bin"/><Relationship Id="rId18" Type="http://schemas.openxmlformats.org/officeDocument/2006/relationships/oleObject" Target="../embeddings/oleObject40.bin"/><Relationship Id="rId26" Type="http://schemas.openxmlformats.org/officeDocument/2006/relationships/oleObject" Target="../embeddings/oleObject45.bin"/><Relationship Id="rId3" Type="http://schemas.openxmlformats.org/officeDocument/2006/relationships/image" Target="../media/image56.png"/><Relationship Id="rId21" Type="http://schemas.openxmlformats.org/officeDocument/2006/relationships/image" Target="../media/image60.emf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36.bin"/><Relationship Id="rId17" Type="http://schemas.openxmlformats.org/officeDocument/2006/relationships/image" Target="../media/image58.emf"/><Relationship Id="rId25" Type="http://schemas.openxmlformats.org/officeDocument/2006/relationships/oleObject" Target="../embeddings/oleObject44.bin"/><Relationship Id="rId2" Type="http://schemas.openxmlformats.org/officeDocument/2006/relationships/oleObject" Target="../embeddings/oleObject30.bin"/><Relationship Id="rId16" Type="http://schemas.openxmlformats.org/officeDocument/2006/relationships/oleObject" Target="../embeddings/oleObject39.bin"/><Relationship Id="rId20" Type="http://schemas.openxmlformats.org/officeDocument/2006/relationships/oleObject" Target="../embeddings/oleObject41.bin"/><Relationship Id="rId29" Type="http://schemas.openxmlformats.org/officeDocument/2006/relationships/oleObject" Target="../embeddings/oleObject48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2.bin"/><Relationship Id="rId11" Type="http://schemas.openxmlformats.org/officeDocument/2006/relationships/oleObject" Target="../embeddings/oleObject35.bin"/><Relationship Id="rId24" Type="http://schemas.openxmlformats.org/officeDocument/2006/relationships/oleObject" Target="../embeddings/oleObject43.bin"/><Relationship Id="rId5" Type="http://schemas.openxmlformats.org/officeDocument/2006/relationships/image" Target="../media/image52.emf"/><Relationship Id="rId15" Type="http://schemas.openxmlformats.org/officeDocument/2006/relationships/image" Target="../media/image57.emf"/><Relationship Id="rId23" Type="http://schemas.openxmlformats.org/officeDocument/2006/relationships/image" Target="../media/image61.png"/><Relationship Id="rId28" Type="http://schemas.openxmlformats.org/officeDocument/2006/relationships/oleObject" Target="../embeddings/oleObject47.bin"/><Relationship Id="rId10" Type="http://schemas.openxmlformats.org/officeDocument/2006/relationships/image" Target="../media/image51.emf"/><Relationship Id="rId19" Type="http://schemas.openxmlformats.org/officeDocument/2006/relationships/image" Target="../media/image59.emf"/><Relationship Id="rId31" Type="http://schemas.openxmlformats.org/officeDocument/2006/relationships/oleObject" Target="../embeddings/oleObject50.bin"/><Relationship Id="rId4" Type="http://schemas.openxmlformats.org/officeDocument/2006/relationships/oleObject" Target="../embeddings/oleObject31.bin"/><Relationship Id="rId9" Type="http://schemas.openxmlformats.org/officeDocument/2006/relationships/oleObject" Target="../embeddings/oleObject34.bin"/><Relationship Id="rId14" Type="http://schemas.openxmlformats.org/officeDocument/2006/relationships/oleObject" Target="../embeddings/oleObject38.bin"/><Relationship Id="rId22" Type="http://schemas.openxmlformats.org/officeDocument/2006/relationships/oleObject" Target="../embeddings/oleObject42.bin"/><Relationship Id="rId27" Type="http://schemas.openxmlformats.org/officeDocument/2006/relationships/oleObject" Target="../embeddings/oleObject46.bin"/><Relationship Id="rId30" Type="http://schemas.openxmlformats.org/officeDocument/2006/relationships/oleObject" Target="../embeddings/oleObject49.bin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57.bin"/><Relationship Id="rId18" Type="http://schemas.openxmlformats.org/officeDocument/2006/relationships/oleObject" Target="../embeddings/oleObject62.bin"/><Relationship Id="rId26" Type="http://schemas.openxmlformats.org/officeDocument/2006/relationships/oleObject" Target="../embeddings/oleObject70.bin"/><Relationship Id="rId39" Type="http://schemas.openxmlformats.org/officeDocument/2006/relationships/oleObject" Target="../embeddings/oleObject83.bin"/><Relationship Id="rId21" Type="http://schemas.openxmlformats.org/officeDocument/2006/relationships/oleObject" Target="../embeddings/oleObject65.bin"/><Relationship Id="rId34" Type="http://schemas.openxmlformats.org/officeDocument/2006/relationships/oleObject" Target="../embeddings/oleObject78.bin"/><Relationship Id="rId42" Type="http://schemas.openxmlformats.org/officeDocument/2006/relationships/oleObject" Target="../embeddings/oleObject86.bin"/><Relationship Id="rId7" Type="http://schemas.openxmlformats.org/officeDocument/2006/relationships/image" Target="../media/image62.emf"/><Relationship Id="rId2" Type="http://schemas.openxmlformats.org/officeDocument/2006/relationships/oleObject" Target="../embeddings/oleObject51.bin"/><Relationship Id="rId16" Type="http://schemas.openxmlformats.org/officeDocument/2006/relationships/oleObject" Target="../embeddings/oleObject60.bin"/><Relationship Id="rId20" Type="http://schemas.openxmlformats.org/officeDocument/2006/relationships/oleObject" Target="../embeddings/oleObject64.bin"/><Relationship Id="rId29" Type="http://schemas.openxmlformats.org/officeDocument/2006/relationships/oleObject" Target="../embeddings/oleObject73.bin"/><Relationship Id="rId41" Type="http://schemas.openxmlformats.org/officeDocument/2006/relationships/oleObject" Target="../embeddings/oleObject85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53.bin"/><Relationship Id="rId11" Type="http://schemas.openxmlformats.org/officeDocument/2006/relationships/oleObject" Target="../embeddings/oleObject56.bin"/><Relationship Id="rId24" Type="http://schemas.openxmlformats.org/officeDocument/2006/relationships/oleObject" Target="../embeddings/oleObject68.bin"/><Relationship Id="rId32" Type="http://schemas.openxmlformats.org/officeDocument/2006/relationships/oleObject" Target="../embeddings/oleObject76.bin"/><Relationship Id="rId37" Type="http://schemas.openxmlformats.org/officeDocument/2006/relationships/oleObject" Target="../embeddings/oleObject81.bin"/><Relationship Id="rId40" Type="http://schemas.openxmlformats.org/officeDocument/2006/relationships/oleObject" Target="../embeddings/oleObject84.bin"/><Relationship Id="rId5" Type="http://schemas.openxmlformats.org/officeDocument/2006/relationships/image" Target="../media/image51.emf"/><Relationship Id="rId15" Type="http://schemas.openxmlformats.org/officeDocument/2006/relationships/oleObject" Target="../embeddings/oleObject59.bin"/><Relationship Id="rId23" Type="http://schemas.openxmlformats.org/officeDocument/2006/relationships/oleObject" Target="../embeddings/oleObject67.bin"/><Relationship Id="rId28" Type="http://schemas.openxmlformats.org/officeDocument/2006/relationships/oleObject" Target="../embeddings/oleObject72.bin"/><Relationship Id="rId36" Type="http://schemas.openxmlformats.org/officeDocument/2006/relationships/oleObject" Target="../embeddings/oleObject80.bin"/><Relationship Id="rId10" Type="http://schemas.openxmlformats.org/officeDocument/2006/relationships/oleObject" Target="../embeddings/oleObject55.bin"/><Relationship Id="rId19" Type="http://schemas.openxmlformats.org/officeDocument/2006/relationships/oleObject" Target="../embeddings/oleObject63.bin"/><Relationship Id="rId31" Type="http://schemas.openxmlformats.org/officeDocument/2006/relationships/oleObject" Target="../embeddings/oleObject75.bin"/><Relationship Id="rId44" Type="http://schemas.openxmlformats.org/officeDocument/2006/relationships/image" Target="../media/image64.tif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63.emf"/><Relationship Id="rId14" Type="http://schemas.openxmlformats.org/officeDocument/2006/relationships/oleObject" Target="../embeddings/oleObject58.bin"/><Relationship Id="rId22" Type="http://schemas.openxmlformats.org/officeDocument/2006/relationships/oleObject" Target="../embeddings/oleObject66.bin"/><Relationship Id="rId27" Type="http://schemas.openxmlformats.org/officeDocument/2006/relationships/oleObject" Target="../embeddings/oleObject71.bin"/><Relationship Id="rId30" Type="http://schemas.openxmlformats.org/officeDocument/2006/relationships/oleObject" Target="../embeddings/oleObject74.bin"/><Relationship Id="rId35" Type="http://schemas.openxmlformats.org/officeDocument/2006/relationships/oleObject" Target="../embeddings/oleObject79.bin"/><Relationship Id="rId43" Type="http://schemas.openxmlformats.org/officeDocument/2006/relationships/oleObject" Target="../embeddings/oleObject87.bin"/><Relationship Id="rId8" Type="http://schemas.openxmlformats.org/officeDocument/2006/relationships/oleObject" Target="../embeddings/oleObject54.bin"/><Relationship Id="rId3" Type="http://schemas.openxmlformats.org/officeDocument/2006/relationships/image" Target="../media/image50.emf"/><Relationship Id="rId12" Type="http://schemas.openxmlformats.org/officeDocument/2006/relationships/image" Target="../media/image52.emf"/><Relationship Id="rId17" Type="http://schemas.openxmlformats.org/officeDocument/2006/relationships/oleObject" Target="../embeddings/oleObject61.bin"/><Relationship Id="rId25" Type="http://schemas.openxmlformats.org/officeDocument/2006/relationships/oleObject" Target="../embeddings/oleObject69.bin"/><Relationship Id="rId33" Type="http://schemas.openxmlformats.org/officeDocument/2006/relationships/oleObject" Target="../embeddings/oleObject77.bin"/><Relationship Id="rId38" Type="http://schemas.openxmlformats.org/officeDocument/2006/relationships/oleObject" Target="../embeddings/oleObject82.bin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emf"/><Relationship Id="rId13" Type="http://schemas.openxmlformats.org/officeDocument/2006/relationships/oleObject" Target="../embeddings/oleObject95.bin"/><Relationship Id="rId18" Type="http://schemas.openxmlformats.org/officeDocument/2006/relationships/oleObject" Target="../embeddings/oleObject100.bin"/><Relationship Id="rId3" Type="http://schemas.openxmlformats.org/officeDocument/2006/relationships/oleObject" Target="../embeddings/oleObject88.bin"/><Relationship Id="rId21" Type="http://schemas.openxmlformats.org/officeDocument/2006/relationships/oleObject" Target="../embeddings/oleObject103.bin"/><Relationship Id="rId7" Type="http://schemas.openxmlformats.org/officeDocument/2006/relationships/oleObject" Target="../embeddings/oleObject90.bin"/><Relationship Id="rId12" Type="http://schemas.openxmlformats.org/officeDocument/2006/relationships/oleObject" Target="../embeddings/oleObject94.bin"/><Relationship Id="rId17" Type="http://schemas.openxmlformats.org/officeDocument/2006/relationships/oleObject" Target="../embeddings/oleObject99.bin"/><Relationship Id="rId25" Type="http://schemas.openxmlformats.org/officeDocument/2006/relationships/image" Target="../media/image68.emf"/><Relationship Id="rId2" Type="http://schemas.openxmlformats.org/officeDocument/2006/relationships/image" Target="../media/image65.png"/><Relationship Id="rId16" Type="http://schemas.openxmlformats.org/officeDocument/2006/relationships/oleObject" Target="../embeddings/oleObject98.bin"/><Relationship Id="rId20" Type="http://schemas.openxmlformats.org/officeDocument/2006/relationships/oleObject" Target="../embeddings/oleObject102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emf"/><Relationship Id="rId11" Type="http://schemas.openxmlformats.org/officeDocument/2006/relationships/oleObject" Target="../embeddings/oleObject93.bin"/><Relationship Id="rId24" Type="http://schemas.openxmlformats.org/officeDocument/2006/relationships/oleObject" Target="../embeddings/oleObject105.bin"/><Relationship Id="rId5" Type="http://schemas.openxmlformats.org/officeDocument/2006/relationships/oleObject" Target="../embeddings/oleObject89.bin"/><Relationship Id="rId15" Type="http://schemas.openxmlformats.org/officeDocument/2006/relationships/oleObject" Target="../embeddings/oleObject97.bin"/><Relationship Id="rId23" Type="http://schemas.openxmlformats.org/officeDocument/2006/relationships/image" Target="../media/image67.emf"/><Relationship Id="rId10" Type="http://schemas.openxmlformats.org/officeDocument/2006/relationships/oleObject" Target="../embeddings/oleObject92.bin"/><Relationship Id="rId19" Type="http://schemas.openxmlformats.org/officeDocument/2006/relationships/oleObject" Target="../embeddings/oleObject101.bin"/><Relationship Id="rId4" Type="http://schemas.openxmlformats.org/officeDocument/2006/relationships/image" Target="../media/image50.emf"/><Relationship Id="rId9" Type="http://schemas.openxmlformats.org/officeDocument/2006/relationships/oleObject" Target="../embeddings/oleObject91.bin"/><Relationship Id="rId14" Type="http://schemas.openxmlformats.org/officeDocument/2006/relationships/oleObject" Target="../embeddings/oleObject96.bin"/><Relationship Id="rId22" Type="http://schemas.openxmlformats.org/officeDocument/2006/relationships/oleObject" Target="../embeddings/oleObject104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hyperlink" Target="file:///G:/Ic3/P/molecules/PF3.mo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hyperlink" Target="file:///G:/Ic3/P/molecules/PF5.mol" TargetMode="Externa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9.bin"/><Relationship Id="rId13" Type="http://schemas.openxmlformats.org/officeDocument/2006/relationships/image" Target="../media/image76.emf"/><Relationship Id="rId18" Type="http://schemas.openxmlformats.org/officeDocument/2006/relationships/oleObject" Target="../embeddings/oleObject116.bin"/><Relationship Id="rId26" Type="http://schemas.openxmlformats.org/officeDocument/2006/relationships/oleObject" Target="../embeddings/oleObject121.bin"/><Relationship Id="rId3" Type="http://schemas.openxmlformats.org/officeDocument/2006/relationships/image" Target="../media/image72.emf"/><Relationship Id="rId21" Type="http://schemas.openxmlformats.org/officeDocument/2006/relationships/oleObject" Target="../embeddings/oleObject118.bin"/><Relationship Id="rId7" Type="http://schemas.openxmlformats.org/officeDocument/2006/relationships/image" Target="../media/image73.emf"/><Relationship Id="rId12" Type="http://schemas.openxmlformats.org/officeDocument/2006/relationships/oleObject" Target="../embeddings/oleObject111.bin"/><Relationship Id="rId17" Type="http://schemas.openxmlformats.org/officeDocument/2006/relationships/oleObject" Target="../embeddings/oleObject115.bin"/><Relationship Id="rId25" Type="http://schemas.openxmlformats.org/officeDocument/2006/relationships/image" Target="../media/image79.emf"/><Relationship Id="rId2" Type="http://schemas.openxmlformats.org/officeDocument/2006/relationships/oleObject" Target="../embeddings/oleObject106.bin"/><Relationship Id="rId16" Type="http://schemas.openxmlformats.org/officeDocument/2006/relationships/oleObject" Target="../embeddings/oleObject114.bin"/><Relationship Id="rId20" Type="http://schemas.openxmlformats.org/officeDocument/2006/relationships/image" Target="../media/image77.emf"/><Relationship Id="rId29" Type="http://schemas.openxmlformats.org/officeDocument/2006/relationships/image" Target="../media/image81.emf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08.bin"/><Relationship Id="rId11" Type="http://schemas.openxmlformats.org/officeDocument/2006/relationships/image" Target="../media/image75.emf"/><Relationship Id="rId24" Type="http://schemas.openxmlformats.org/officeDocument/2006/relationships/oleObject" Target="../embeddings/oleObject120.bin"/><Relationship Id="rId5" Type="http://schemas.openxmlformats.org/officeDocument/2006/relationships/image" Target="../media/image51.emf"/><Relationship Id="rId15" Type="http://schemas.openxmlformats.org/officeDocument/2006/relationships/oleObject" Target="../embeddings/oleObject113.bin"/><Relationship Id="rId23" Type="http://schemas.openxmlformats.org/officeDocument/2006/relationships/image" Target="../media/image78.emf"/><Relationship Id="rId28" Type="http://schemas.openxmlformats.org/officeDocument/2006/relationships/oleObject" Target="../embeddings/oleObject122.bin"/><Relationship Id="rId10" Type="http://schemas.openxmlformats.org/officeDocument/2006/relationships/oleObject" Target="../embeddings/oleObject110.bin"/><Relationship Id="rId19" Type="http://schemas.openxmlformats.org/officeDocument/2006/relationships/oleObject" Target="../embeddings/oleObject117.bin"/><Relationship Id="rId4" Type="http://schemas.openxmlformats.org/officeDocument/2006/relationships/oleObject" Target="../embeddings/oleObject107.bin"/><Relationship Id="rId9" Type="http://schemas.openxmlformats.org/officeDocument/2006/relationships/image" Target="../media/image74.emf"/><Relationship Id="rId14" Type="http://schemas.openxmlformats.org/officeDocument/2006/relationships/oleObject" Target="../embeddings/oleObject112.bin"/><Relationship Id="rId22" Type="http://schemas.openxmlformats.org/officeDocument/2006/relationships/oleObject" Target="../embeddings/oleObject119.bin"/><Relationship Id="rId27" Type="http://schemas.openxmlformats.org/officeDocument/2006/relationships/image" Target="../media/image80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hyperlink" Target="file:///G:/Ic3/P/molecules/PH3.mol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tiff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26.bin"/><Relationship Id="rId3" Type="http://schemas.openxmlformats.org/officeDocument/2006/relationships/image" Target="../media/image86.emf"/><Relationship Id="rId7" Type="http://schemas.openxmlformats.org/officeDocument/2006/relationships/image" Target="../media/image88.emf"/><Relationship Id="rId2" Type="http://schemas.openxmlformats.org/officeDocument/2006/relationships/oleObject" Target="../embeddings/oleObject123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25.bin"/><Relationship Id="rId5" Type="http://schemas.openxmlformats.org/officeDocument/2006/relationships/image" Target="../media/image87.emf"/><Relationship Id="rId10" Type="http://schemas.openxmlformats.org/officeDocument/2006/relationships/oleObject" Target="../embeddings/oleObject128.bin"/><Relationship Id="rId4" Type="http://schemas.openxmlformats.org/officeDocument/2006/relationships/oleObject" Target="../embeddings/oleObject124.bin"/><Relationship Id="rId9" Type="http://schemas.openxmlformats.org/officeDocument/2006/relationships/oleObject" Target="../embeddings/oleObject127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2" Type="http://schemas.openxmlformats.org/officeDocument/2006/relationships/oleObject" Target="../embeddings/oleObject129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jpe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emf"/><Relationship Id="rId7" Type="http://schemas.openxmlformats.org/officeDocument/2006/relationships/image" Target="../media/image98.emf"/><Relationship Id="rId2" Type="http://schemas.openxmlformats.org/officeDocument/2006/relationships/oleObject" Target="../embeddings/oleObject130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31.bin"/><Relationship Id="rId5" Type="http://schemas.openxmlformats.org/officeDocument/2006/relationships/image" Target="../media/image97.jpeg"/><Relationship Id="rId4" Type="http://schemas.openxmlformats.org/officeDocument/2006/relationships/hyperlink" Target="file:///G:/Ic3/O/molecules/H2O2.mol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oleObject" Target="../embeddings/oleObject132.bin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oleObject" Target="../embeddings/oleObject133.bin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3.emf"/><Relationship Id="rId4" Type="http://schemas.openxmlformats.org/officeDocument/2006/relationships/oleObject" Target="../embeddings/oleObject134.bin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7" Type="http://schemas.openxmlformats.org/officeDocument/2006/relationships/image" Target="../media/image1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hyperlink" Target="file:///G:/Ic3/S/molecules/s8.mol" TargetMode="External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image" Target="../media/image117.emf"/><Relationship Id="rId7" Type="http://schemas.openxmlformats.org/officeDocument/2006/relationships/oleObject" Target="../embeddings/oleObject137.bin"/><Relationship Id="rId2" Type="http://schemas.openxmlformats.org/officeDocument/2006/relationships/oleObject" Target="../embeddings/oleObject135.bin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136.bin"/><Relationship Id="rId10" Type="http://schemas.openxmlformats.org/officeDocument/2006/relationships/image" Target="../media/image121.emf"/><Relationship Id="rId4" Type="http://schemas.openxmlformats.org/officeDocument/2006/relationships/image" Target="../media/image118.png"/><Relationship Id="rId9" Type="http://schemas.openxmlformats.org/officeDocument/2006/relationships/oleObject" Target="../embeddings/oleObject138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2.bin"/><Relationship Id="rId13" Type="http://schemas.openxmlformats.org/officeDocument/2006/relationships/image" Target="../media/image127.emf"/><Relationship Id="rId3" Type="http://schemas.openxmlformats.org/officeDocument/2006/relationships/image" Target="../media/image122.emf"/><Relationship Id="rId7" Type="http://schemas.openxmlformats.org/officeDocument/2006/relationships/image" Target="../media/image124.emf"/><Relationship Id="rId12" Type="http://schemas.openxmlformats.org/officeDocument/2006/relationships/oleObject" Target="../embeddings/oleObject144.bin"/><Relationship Id="rId2" Type="http://schemas.openxmlformats.org/officeDocument/2006/relationships/oleObject" Target="../embeddings/oleObject139.bin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41.bin"/><Relationship Id="rId11" Type="http://schemas.openxmlformats.org/officeDocument/2006/relationships/image" Target="../media/image126.emf"/><Relationship Id="rId5" Type="http://schemas.openxmlformats.org/officeDocument/2006/relationships/image" Target="../media/image123.emf"/><Relationship Id="rId10" Type="http://schemas.openxmlformats.org/officeDocument/2006/relationships/oleObject" Target="../embeddings/oleObject143.bin"/><Relationship Id="rId4" Type="http://schemas.openxmlformats.org/officeDocument/2006/relationships/oleObject" Target="../embeddings/oleObject140.bin"/><Relationship Id="rId9" Type="http://schemas.openxmlformats.org/officeDocument/2006/relationships/image" Target="../media/image12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8.bin"/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oleObject" Target="../embeddings/oleObject145.bin"/><Relationship Id="rId1" Type="http://schemas.openxmlformats.org/officeDocument/2006/relationships/slideLayout" Target="../slideLayouts/slideLayout4.xml"/><Relationship Id="rId6" Type="http://schemas.openxmlformats.org/officeDocument/2006/relationships/oleObject" Target="../embeddings/oleObject147.bin"/><Relationship Id="rId5" Type="http://schemas.openxmlformats.org/officeDocument/2006/relationships/image" Target="../media/image129.emf"/><Relationship Id="rId4" Type="http://schemas.openxmlformats.org/officeDocument/2006/relationships/oleObject" Target="../embeddings/oleObject146.bin"/><Relationship Id="rId9" Type="http://schemas.openxmlformats.org/officeDocument/2006/relationships/image" Target="../media/image13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eg"/><Relationship Id="rId5" Type="http://schemas.openxmlformats.org/officeDocument/2006/relationships/image" Target="../media/image135.jpeg"/><Relationship Id="rId4" Type="http://schemas.openxmlformats.org/officeDocument/2006/relationships/image" Target="../media/image13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wmf"/><Relationship Id="rId5" Type="http://schemas.openxmlformats.org/officeDocument/2006/relationships/oleObject" Target="../embeddings/oleObject150.bin"/><Relationship Id="rId4" Type="http://schemas.openxmlformats.org/officeDocument/2006/relationships/image" Target="../media/image140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oleObject" Target="../embeddings/oleObject151.bin"/><Relationship Id="rId7" Type="http://schemas.openxmlformats.org/officeDocument/2006/relationships/image" Target="../media/image141.wmf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152.bin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0.png"/><Relationship Id="rId4" Type="http://schemas.openxmlformats.org/officeDocument/2006/relationships/image" Target="../media/image149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oleObject" Target="../embeddings/oleObject153.bin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eg"/><Relationship Id="rId2" Type="http://schemas.openxmlformats.org/officeDocument/2006/relationships/image" Target="../media/image159.w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gif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jpeg"/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0.jpeg"/><Relationship Id="rId4" Type="http://schemas.openxmlformats.org/officeDocument/2006/relationships/image" Target="../media/image16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eg"/><Relationship Id="rId7" Type="http://schemas.openxmlformats.org/officeDocument/2006/relationships/image" Target="../media/image17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>
            <a:extLst>
              <a:ext uri="{FF2B5EF4-FFF2-40B4-BE49-F238E27FC236}">
                <a16:creationId xmlns:a16="http://schemas.microsoft.com/office/drawing/2014/main" id="{0B4C1CE2-4069-0F86-3672-E96845CE4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88640"/>
            <a:ext cx="844549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</a:defRPr>
            </a:lvl9pPr>
          </a:lstStyle>
          <a:p>
            <a:pPr algn="ctr" eaLnBrk="1" hangingPunct="1">
              <a:defRPr/>
            </a:pPr>
            <a:r>
              <a:rPr kumimoji="0" lang="zh-CN" altLang="en-US" sz="3200" b="1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第十一章    元素化学概论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F22778C9-4681-FB35-0457-589FB149B2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9544" y="3332482"/>
            <a:ext cx="3183848" cy="312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11.3.1-2  p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区元素</a:t>
            </a:r>
            <a:r>
              <a:rPr kumimoji="0" lang="zh-Hans" alt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特性</a:t>
            </a:r>
            <a:endParaRPr kumimoji="0" lang="en-US" altLang="zh-Hans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11.3.3  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硼族元素</a:t>
            </a:r>
            <a:endParaRPr kumimoji="0" lang="en-US" altLang="zh-CN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11.3.4  </a:t>
            </a:r>
            <a:r>
              <a:rPr kumimoji="0" lang="zh-CN" altLang="en-US" dirty="0">
                <a:solidFill>
                  <a:schemeClr val="bg1">
                    <a:lumMod val="50000"/>
                  </a:schemeClr>
                </a:solidFill>
                <a:latin typeface="Arial" charset="0"/>
              </a:rPr>
              <a:t>碳族元素</a:t>
            </a:r>
            <a:endParaRPr kumimoji="0" lang="en-US" altLang="zh-CN" dirty="0">
              <a:solidFill>
                <a:schemeClr val="bg1">
                  <a:lumMod val="50000"/>
                </a:schemeClr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rgbClr val="0000FF"/>
                </a:solidFill>
                <a:latin typeface="Arial" charset="0"/>
              </a:rPr>
              <a:t>11.3.5  </a:t>
            </a:r>
            <a:r>
              <a:rPr kumimoji="0" lang="zh-CN" altLang="en-US" dirty="0">
                <a:solidFill>
                  <a:srgbClr val="0000FF"/>
                </a:solidFill>
                <a:latin typeface="Arial" charset="0"/>
              </a:rPr>
              <a:t>氮族元素</a:t>
            </a:r>
            <a:endParaRPr kumimoji="0" lang="en-US" altLang="zh-CN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rgbClr val="0000FF"/>
                </a:solidFill>
                <a:latin typeface="Arial" charset="0"/>
              </a:rPr>
              <a:t>11.3.6  </a:t>
            </a:r>
            <a:r>
              <a:rPr kumimoji="0" lang="zh-CN" altLang="en-US" dirty="0">
                <a:solidFill>
                  <a:srgbClr val="0000FF"/>
                </a:solidFill>
                <a:latin typeface="Arial" charset="0"/>
              </a:rPr>
              <a:t>氧族元素</a:t>
            </a:r>
            <a:endParaRPr kumimoji="0" lang="en-US" altLang="zh-CN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rgbClr val="0000FF"/>
                </a:solidFill>
                <a:latin typeface="Arial" charset="0"/>
              </a:rPr>
              <a:t>11.3.7  </a:t>
            </a:r>
            <a:r>
              <a:rPr kumimoji="0" lang="zh-CN" altLang="en-US" dirty="0">
                <a:solidFill>
                  <a:srgbClr val="0000FF"/>
                </a:solidFill>
                <a:latin typeface="Arial" charset="0"/>
              </a:rPr>
              <a:t>卤素</a:t>
            </a:r>
            <a:endParaRPr kumimoji="0" lang="en-US" altLang="zh-CN" dirty="0">
              <a:solidFill>
                <a:srgbClr val="0000FF"/>
              </a:solidFill>
              <a:latin typeface="Arial" charset="0"/>
            </a:endParaRPr>
          </a:p>
          <a:p>
            <a:pPr eaLnBrk="1" hangingPunct="1">
              <a:spcAft>
                <a:spcPct val="20000"/>
              </a:spcAft>
            </a:pPr>
            <a:r>
              <a:rPr kumimoji="0" lang="en-US" altLang="zh-CN" dirty="0">
                <a:solidFill>
                  <a:srgbClr val="0000FF"/>
                </a:solidFill>
                <a:latin typeface="Arial" charset="0"/>
              </a:rPr>
              <a:t>11.3.8  </a:t>
            </a:r>
            <a:r>
              <a:rPr kumimoji="0" lang="zh-CN" altLang="en-US" dirty="0">
                <a:solidFill>
                  <a:srgbClr val="0000FF"/>
                </a:solidFill>
                <a:latin typeface="Arial" charset="0"/>
              </a:rPr>
              <a:t>惰性元素</a:t>
            </a:r>
            <a:endParaRPr kumimoji="0" lang="en-US" altLang="zh-CN" dirty="0">
              <a:solidFill>
                <a:srgbClr val="0000FF"/>
              </a:solidFill>
              <a:latin typeface="Arial" charset="0"/>
            </a:endParaRPr>
          </a:p>
        </p:txBody>
      </p:sp>
      <p:grpSp>
        <p:nvGrpSpPr>
          <p:cNvPr id="5" name="Group 2">
            <a:extLst>
              <a:ext uri="{FF2B5EF4-FFF2-40B4-BE49-F238E27FC236}">
                <a16:creationId xmlns:a16="http://schemas.microsoft.com/office/drawing/2014/main" id="{5112C7F5-8B98-297D-3C00-40D35BB55028}"/>
              </a:ext>
            </a:extLst>
          </p:cNvPr>
          <p:cNvGrpSpPr>
            <a:grpSpLocks/>
          </p:cNvGrpSpPr>
          <p:nvPr/>
        </p:nvGrpSpPr>
        <p:grpSpPr bwMode="auto">
          <a:xfrm>
            <a:off x="352758" y="3332482"/>
            <a:ext cx="4968552" cy="3024336"/>
            <a:chOff x="1759" y="1207"/>
            <a:chExt cx="3820" cy="2132"/>
          </a:xfrm>
        </p:grpSpPr>
        <p:pic>
          <p:nvPicPr>
            <p:cNvPr id="6" name="Picture 2" descr="FG09_35">
              <a:extLst>
                <a:ext uri="{FF2B5EF4-FFF2-40B4-BE49-F238E27FC236}">
                  <a16:creationId xmlns:a16="http://schemas.microsoft.com/office/drawing/2014/main" id="{5473561B-70C3-92DA-8997-582D4ABFEB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59" y="1207"/>
              <a:ext cx="3820" cy="21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CA7376F1-791D-2C59-1B15-A5F61EDD7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1" y="1783"/>
              <a:ext cx="1009" cy="125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9BF66E67-E9F3-15F9-0B0D-698E1BEC8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0" y="1532"/>
              <a:ext cx="203" cy="1501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pSp>
          <p:nvGrpSpPr>
            <p:cNvPr id="9" name="Group 6">
              <a:extLst>
                <a:ext uri="{FF2B5EF4-FFF2-40B4-BE49-F238E27FC236}">
                  <a16:creationId xmlns:a16="http://schemas.microsoft.com/office/drawing/2014/main" id="{FC6F4C2D-CBCF-2820-53A3-197AF2AF3A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01" y="2032"/>
              <a:ext cx="807" cy="1001"/>
              <a:chOff x="3742" y="1207"/>
              <a:chExt cx="1088" cy="1452"/>
            </a:xfrm>
          </p:grpSpPr>
          <p:sp>
            <p:nvSpPr>
              <p:cNvPr id="10" name="Line 7">
                <a:extLst>
                  <a:ext uri="{FF2B5EF4-FFF2-40B4-BE49-F238E27FC236}">
                    <a16:creationId xmlns:a16="http://schemas.microsoft.com/office/drawing/2014/main" id="{28A9D07E-3A7C-F44F-495E-8BA54EBAE0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2" y="1207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" name="Line 8">
                <a:extLst>
                  <a:ext uri="{FF2B5EF4-FFF2-40B4-BE49-F238E27FC236}">
                    <a16:creationId xmlns:a16="http://schemas.microsoft.com/office/drawing/2014/main" id="{D9781481-A791-DD28-62A6-E3BF309484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008" y="1207"/>
                <a:ext cx="6" cy="36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" name="Line 9">
                <a:extLst>
                  <a:ext uri="{FF2B5EF4-FFF2-40B4-BE49-F238E27FC236}">
                    <a16:creationId xmlns:a16="http://schemas.microsoft.com/office/drawing/2014/main" id="{82E813B1-F570-D4F5-D75A-D9B3B063B7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14" y="1570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Line 10">
                <a:extLst>
                  <a:ext uri="{FF2B5EF4-FFF2-40B4-BE49-F238E27FC236}">
                    <a16:creationId xmlns:a16="http://schemas.microsoft.com/office/drawing/2014/main" id="{23269ED3-8DDE-2C2E-461F-84A518E017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280" y="1570"/>
                <a:ext cx="6" cy="36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Line 11">
                <a:extLst>
                  <a:ext uri="{FF2B5EF4-FFF2-40B4-BE49-F238E27FC236}">
                    <a16:creationId xmlns:a16="http://schemas.microsoft.com/office/drawing/2014/main" id="{98FA091A-F61C-B0ED-BCB6-91C96EF777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558" y="1933"/>
                <a:ext cx="6" cy="36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Line 12">
                <a:extLst>
                  <a:ext uri="{FF2B5EF4-FFF2-40B4-BE49-F238E27FC236}">
                    <a16:creationId xmlns:a16="http://schemas.microsoft.com/office/drawing/2014/main" id="{2BB8586C-3A17-4E19-C984-CF22EAA13B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824" y="2296"/>
                <a:ext cx="6" cy="363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6" name="Line 13">
                <a:extLst>
                  <a:ext uri="{FF2B5EF4-FFF2-40B4-BE49-F238E27FC236}">
                    <a16:creationId xmlns:a16="http://schemas.microsoft.com/office/drawing/2014/main" id="{9336E037-9B96-C0E0-1E6C-C72A50E9EA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86" y="1933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Line 14">
                <a:extLst>
                  <a:ext uri="{FF2B5EF4-FFF2-40B4-BE49-F238E27FC236}">
                    <a16:creationId xmlns:a16="http://schemas.microsoft.com/office/drawing/2014/main" id="{DEB1F25D-3593-84B0-5A00-18A7A5E9024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8" y="2296"/>
                <a:ext cx="272" cy="0"/>
              </a:xfrm>
              <a:prstGeom prst="line">
                <a:avLst/>
              </a:prstGeom>
              <a:noFill/>
              <a:ln w="381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8" name="Text Box 3">
            <a:extLst>
              <a:ext uri="{FF2B5EF4-FFF2-40B4-BE49-F238E27FC236}">
                <a16:creationId xmlns:a16="http://schemas.microsoft.com/office/drawing/2014/main" id="{D4A09F70-551E-B281-73A9-88B890D330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728" y="818034"/>
            <a:ext cx="7920880" cy="223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  <a:defRPr/>
            </a:pPr>
            <a:r>
              <a:rPr kumimoji="0" lang="en-US" altLang="zh-CN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11.1   </a:t>
            </a:r>
            <a:r>
              <a:rPr kumimoji="0" lang="zh-CN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元素在自然界中的存在形态及丰度</a:t>
            </a:r>
          </a:p>
          <a:p>
            <a:pPr eaLnBrk="1" hangingPunct="1">
              <a:spcBef>
                <a:spcPct val="0"/>
              </a:spcBef>
              <a:spcAft>
                <a:spcPct val="20000"/>
              </a:spcAft>
              <a:buNone/>
              <a:defRPr/>
            </a:pPr>
            <a:r>
              <a:rPr kumimoji="0" lang="en-US" altLang="zh-Han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CN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Han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.2</a:t>
            </a:r>
            <a:r>
              <a:rPr kumimoji="0" lang="zh-Hans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kumimoji="0" lang="en-US" altLang="zh-CN" sz="2400" b="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s</a:t>
            </a:r>
            <a:r>
              <a:rPr kumimoji="0" lang="en-US" altLang="zh-CN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zh-CN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区元素</a:t>
            </a:r>
            <a:endParaRPr kumimoji="0" lang="en-US" altLang="zh-Hans" sz="2400" b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ct val="20000"/>
              </a:spcAft>
              <a:buNone/>
              <a:defRPr/>
            </a:pPr>
            <a:r>
              <a:rPr kumimoji="0"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11.3   </a:t>
            </a:r>
            <a:r>
              <a:rPr kumimoji="0" lang="en-US" altLang="zh-CN" sz="2400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p</a:t>
            </a:r>
            <a:r>
              <a:rPr kumimoji="0" lang="en-US" altLang="zh-CN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zh-CN" altLang="en-US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区元素</a:t>
            </a:r>
            <a:endParaRPr kumimoji="0" lang="en-US" altLang="zh-CN" sz="2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  <a:defRPr/>
            </a:pPr>
            <a:r>
              <a:rPr kumimoji="0" lang="en-US" altLang="zh-Han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CN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</a:t>
            </a:r>
            <a:r>
              <a:rPr kumimoji="0" lang="en-US" altLang="zh-Han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.4   </a:t>
            </a:r>
            <a:r>
              <a:rPr kumimoji="0" lang="en-US" altLang="zh-Hans" sz="2400" b="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d</a:t>
            </a:r>
            <a:r>
              <a:rPr kumimoji="0" lang="zh-CN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区元素</a:t>
            </a:r>
            <a:endParaRPr kumimoji="0" lang="en-US" altLang="zh-CN" sz="2400" b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eaLnBrk="1" hangingPunct="1">
              <a:spcBef>
                <a:spcPct val="0"/>
              </a:spcBef>
              <a:spcAft>
                <a:spcPct val="20000"/>
              </a:spcAft>
              <a:buFontTx/>
              <a:buNone/>
              <a:defRPr/>
            </a:pPr>
            <a:r>
              <a:rPr kumimoji="0" lang="en-US" altLang="zh-CN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11.5</a:t>
            </a:r>
            <a:r>
              <a:rPr kumimoji="0" lang="zh-CN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 </a:t>
            </a:r>
            <a:r>
              <a:rPr kumimoji="0" lang="en-US" altLang="zh-CN" sz="2400" b="0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</a:t>
            </a:r>
            <a:r>
              <a:rPr kumimoji="0" lang="zh-CN" altLang="en-US" sz="2400" b="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 区元素</a:t>
            </a:r>
            <a:endParaRPr kumimoji="0" lang="en-US" altLang="zh-Hans" sz="2400" b="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右箭头 18">
            <a:extLst>
              <a:ext uri="{FF2B5EF4-FFF2-40B4-BE49-F238E27FC236}">
                <a16:creationId xmlns:a16="http://schemas.microsoft.com/office/drawing/2014/main" id="{F0284225-0F9D-3E16-0915-31FFB3C42CE6}"/>
              </a:ext>
            </a:extLst>
          </p:cNvPr>
          <p:cNvSpPr/>
          <p:nvPr/>
        </p:nvSpPr>
        <p:spPr>
          <a:xfrm rot="1599668">
            <a:off x="2714481" y="2577798"/>
            <a:ext cx="3146785" cy="2426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4694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358BE8B-0922-3B4C-9053-03BC97D9C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3877B5AA-2A7E-CB45-9342-BD7BD1DAE6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" y="548680"/>
            <a:ext cx="516180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非挥发性，非氧化性酸铵盐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4B98E91D-96F2-6A4E-A1C4-B69DF2227C4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4507" y="1217712"/>
          <a:ext cx="5486400" cy="1065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7340500" imgH="11112500" progId="Equation.3">
                  <p:embed/>
                </p:oleObj>
              </mc:Choice>
              <mc:Fallback>
                <p:oleObj name="公式" r:id="rId2" imgW="57340500" imgH="11112500" progId="Equation.3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4B98E91D-96F2-6A4E-A1C4-B69DF2227C4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507" y="1217712"/>
                        <a:ext cx="5486400" cy="1065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7">
            <a:extLst>
              <a:ext uri="{FF2B5EF4-FFF2-40B4-BE49-F238E27FC236}">
                <a16:creationId xmlns:a16="http://schemas.microsoft.com/office/drawing/2014/main" id="{307A252E-F021-8B4C-A697-F0DB33861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" y="2604204"/>
            <a:ext cx="314558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氧化性酸铵盐</a:t>
            </a:r>
          </a:p>
        </p:txBody>
      </p:sp>
      <p:grpSp>
        <p:nvGrpSpPr>
          <p:cNvPr id="6" name="Group 11">
            <a:extLst>
              <a:ext uri="{FF2B5EF4-FFF2-40B4-BE49-F238E27FC236}">
                <a16:creationId xmlns:a16="http://schemas.microsoft.com/office/drawing/2014/main" id="{BEBC2678-C434-374B-935D-36D3AE89C277}"/>
              </a:ext>
            </a:extLst>
          </p:cNvPr>
          <p:cNvGrpSpPr>
            <a:grpSpLocks/>
          </p:cNvGrpSpPr>
          <p:nvPr/>
        </p:nvGrpSpPr>
        <p:grpSpPr bwMode="auto">
          <a:xfrm>
            <a:off x="611560" y="3227487"/>
            <a:ext cx="6019800" cy="2217737"/>
            <a:chOff x="1632" y="2784"/>
            <a:chExt cx="3792" cy="1397"/>
          </a:xfrm>
        </p:grpSpPr>
        <p:graphicFrame>
          <p:nvGraphicFramePr>
            <p:cNvPr id="7" name="Object 9">
              <a:extLst>
                <a:ext uri="{FF2B5EF4-FFF2-40B4-BE49-F238E27FC236}">
                  <a16:creationId xmlns:a16="http://schemas.microsoft.com/office/drawing/2014/main" id="{C878BA5D-F06D-B44B-8AAC-8795673D96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632" y="2784"/>
            <a:ext cx="3792" cy="1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67005200" imgH="22821900" progId="Equation.3">
                    <p:embed/>
                  </p:oleObj>
                </mc:Choice>
                <mc:Fallback>
                  <p:oleObj name="公式" r:id="rId4" imgW="67005200" imgH="22821900" progId="Equation.3">
                    <p:embed/>
                    <p:pic>
                      <p:nvPicPr>
                        <p:cNvPr id="7" name="Object 9">
                          <a:extLst>
                            <a:ext uri="{FF2B5EF4-FFF2-40B4-BE49-F238E27FC236}">
                              <a16:creationId xmlns:a16="http://schemas.microsoft.com/office/drawing/2014/main" id="{C878BA5D-F06D-B44B-8AAC-8795673D96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32" y="2784"/>
                          <a:ext cx="3792" cy="139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" name="Text Box 10">
              <a:extLst>
                <a:ext uri="{FF2B5EF4-FFF2-40B4-BE49-F238E27FC236}">
                  <a16:creationId xmlns:a16="http://schemas.microsoft.com/office/drawing/2014/main" id="{26A635B4-5061-BF4E-A3FC-F756780E381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42" y="3676"/>
              <a:ext cx="958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zh-CN" altLang="en-US" sz="1600">
                  <a:latin typeface="Times New Roman" panose="02020603050405020304" pitchFamily="18" charset="0"/>
                </a:rPr>
                <a:t>催化剂</a:t>
              </a:r>
            </a:p>
          </p:txBody>
        </p:sp>
      </p:grpSp>
      <p:sp>
        <p:nvSpPr>
          <p:cNvPr id="9" name="AutoShape 13">
            <a:extLst>
              <a:ext uri="{FF2B5EF4-FFF2-40B4-BE49-F238E27FC236}">
                <a16:creationId xmlns:a16="http://schemas.microsoft.com/office/drawing/2014/main" id="{36FB1F3B-0C89-2741-BBEB-4FAF3D913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507" y="3995489"/>
            <a:ext cx="1981200" cy="1008063"/>
          </a:xfrm>
          <a:prstGeom prst="irregularSeal1">
            <a:avLst/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爆炸</a:t>
            </a:r>
          </a:p>
        </p:txBody>
      </p:sp>
    </p:spTree>
    <p:extLst>
      <p:ext uri="{BB962C8B-B14F-4D97-AF65-F5344CB8AC3E}">
        <p14:creationId xmlns:p14="http://schemas.microsoft.com/office/powerpoint/2010/main" val="2885912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C7CF3E-474F-064C-AB70-B5EA6073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11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B6E74A37-BC12-0E49-BD89-82B1C8F58F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7" y="404664"/>
            <a:ext cx="7315200" cy="51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氢叠氮酸</a:t>
            </a:r>
            <a:r>
              <a:rPr kumimoji="1" lang="en-US" altLang="zh-CN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(HN</a:t>
            </a:r>
            <a:r>
              <a:rPr kumimoji="1" lang="en-US" altLang="zh-CN" sz="2800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1" lang="en-US" altLang="zh-CN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): </a:t>
            </a:r>
            <a:r>
              <a:rPr kumimoji="1" lang="zh-CN" altLang="en-US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无色液体或气体</a:t>
            </a:r>
            <a:endParaRPr kumimoji="1" lang="zh-CN" altLang="en-US" sz="24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4D4A635-C006-B748-BC51-B70C9C9F0C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1237315"/>
          <a:ext cx="3551647" cy="1298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7289800" imgH="2667000" progId="ChemDraw.Document.4.5">
                  <p:embed/>
                </p:oleObj>
              </mc:Choice>
              <mc:Fallback>
                <p:oleObj name="CS ChemDraw Drawing" r:id="rId3" imgW="7289800" imgH="2667000" progId="ChemDraw.Document.4.5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B4D4A635-C006-B748-BC51-B70C9C9F0C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1237315"/>
                        <a:ext cx="3551647" cy="1298499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54B3EC15-9F10-0845-97E7-9272904693F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3568" y="1212373"/>
          <a:ext cx="2952328" cy="16133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7518400" imgH="4102100" progId="ChemDraw.Document.4.5">
                  <p:embed/>
                </p:oleObj>
              </mc:Choice>
              <mc:Fallback>
                <p:oleObj name="CS ChemDraw Drawing" r:id="rId5" imgW="7518400" imgH="4102100" progId="ChemDraw.Document.4.5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54B3EC15-9F10-0845-97E7-9272904693F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212373"/>
                        <a:ext cx="2952328" cy="1613372"/>
                      </a:xfrm>
                      <a:prstGeom prst="rect">
                        <a:avLst/>
                      </a:prstGeom>
                      <a:solidFill>
                        <a:srgbClr val="FFCC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6">
            <a:extLst>
              <a:ext uri="{FF2B5EF4-FFF2-40B4-BE49-F238E27FC236}">
                <a16:creationId xmlns:a16="http://schemas.microsoft.com/office/drawing/2014/main" id="{E5BD4CCA-A928-884E-BB69-F0AFD8BE3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2724492"/>
            <a:ext cx="411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叠氮离子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等电子体</a:t>
            </a:r>
            <a:r>
              <a:rPr kumimoji="1" lang="zh-CN" altLang="en-US" sz="2000" b="1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7FB41F4-1BA3-A14D-9A95-FCA01BAA9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095" y="3240342"/>
            <a:ext cx="8615809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b="1" dirty="0">
                <a:latin typeface="Times New Roman" panose="02020603050405020304" pitchFamily="18" charset="0"/>
              </a:rPr>
              <a:t>受撞击易爆炸</a:t>
            </a: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b="1" dirty="0">
                <a:latin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2HN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</a:rPr>
              <a:t>(g) → 3N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(g) + H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(g)        △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r</a:t>
            </a:r>
            <a:r>
              <a:rPr kumimoji="1" lang="en-US" altLang="zh-CN" b="1" i="1" dirty="0" err="1">
                <a:latin typeface="Times New Roman" panose="02020603050405020304" pitchFamily="18" charset="0"/>
              </a:rPr>
              <a:t>H</a:t>
            </a:r>
            <a:r>
              <a:rPr kumimoji="1" lang="en-US" altLang="zh-CN" b="1" baseline="-25000" dirty="0" err="1">
                <a:latin typeface="Times New Roman" panose="02020603050405020304" pitchFamily="18" charset="0"/>
              </a:rPr>
              <a:t>m</a:t>
            </a:r>
            <a:r>
              <a:rPr kumimoji="1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kumimoji="1" lang="en-US" altLang="zh-CN" b="1" i="1" baseline="30000" dirty="0">
                <a:latin typeface="Times New Roman" panose="02020603050405020304" pitchFamily="18" charset="0"/>
              </a:rPr>
              <a:t> </a:t>
            </a:r>
            <a:r>
              <a:rPr kumimoji="1" lang="en-US" altLang="zh-CN" b="1" i="1" dirty="0">
                <a:latin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= -527 kJ.mol</a:t>
            </a:r>
            <a:r>
              <a:rPr kumimoji="1" lang="en-US" altLang="zh-CN" b="1" baseline="30000" dirty="0">
                <a:latin typeface="Times New Roman" panose="02020603050405020304" pitchFamily="18" charset="0"/>
              </a:rPr>
              <a:t>-1</a:t>
            </a:r>
            <a:endParaRPr kumimoji="1"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10E35B1-F432-B94A-BC87-AB2DD3427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03" y="4492803"/>
            <a:ext cx="8686800" cy="2185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 A weak acid.</a:t>
            </a:r>
          </a:p>
          <a:p>
            <a:pPr>
              <a:spcBef>
                <a:spcPct val="20000"/>
              </a:spcBef>
              <a:buClr>
                <a:schemeClr val="tx2"/>
              </a:buClr>
              <a:buSzPct val="75000"/>
              <a:buFont typeface="Wingdings" pitchFamily="2" charset="2"/>
              <a:buChar char="n"/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 Salts (</a:t>
            </a: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azides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) decompose explosively.</a:t>
            </a:r>
          </a:p>
          <a:p>
            <a:pPr marL="666750" lvl="1" indent="-20955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Pb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 salts used in detonators.</a:t>
            </a:r>
          </a:p>
          <a:p>
            <a:pPr marL="666750" lvl="1" indent="-20955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Na salts used in air-bag systems.</a:t>
            </a:r>
          </a:p>
          <a:p>
            <a:pPr marL="666750" lvl="1" indent="-209550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Char char="u"/>
              <a:defRPr/>
            </a:pP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</a:rPr>
              <a:t>Salts are also useful in organic synthesis for the introduction of nitrogen functionality.</a:t>
            </a:r>
            <a:endParaRPr lang="en-US" altLang="zh-CN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itchFamily="18" charset="0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2888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4792A55-FB7D-D44C-A5A1-7C3060AFF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3" name="Text Box 10">
            <a:extLst>
              <a:ext uri="{FF2B5EF4-FFF2-40B4-BE49-F238E27FC236}">
                <a16:creationId xmlns:a16="http://schemas.microsoft.com/office/drawing/2014/main" id="{A97AD14A-2802-B649-9522-93F9C9206D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408" y="557064"/>
            <a:ext cx="34290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联氨</a:t>
            </a:r>
            <a:r>
              <a:rPr kumimoji="1"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kumimoji="1"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肼</a:t>
            </a:r>
            <a:r>
              <a:rPr kumimoji="1" lang="en-US" altLang="zh-CN" sz="320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kumimoji="1" lang="zh-CN" altLang="en-US" sz="3200">
                <a:solidFill>
                  <a:srgbClr val="0000FF"/>
                </a:solidFill>
                <a:latin typeface="宋体" panose="02010600030101010101" pitchFamily="2" charset="-122"/>
              </a:rPr>
              <a:t>、羟胺</a:t>
            </a:r>
          </a:p>
        </p:txBody>
      </p:sp>
      <p:sp>
        <p:nvSpPr>
          <p:cNvPr id="4" name="Line 11">
            <a:extLst>
              <a:ext uri="{FF2B5EF4-FFF2-40B4-BE49-F238E27FC236}">
                <a16:creationId xmlns:a16="http://schemas.microsoft.com/office/drawing/2014/main" id="{62105930-AD4A-7C4B-9EC4-AB0E61B8D5A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24608" y="1319064"/>
            <a:ext cx="2819400" cy="6096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5" name="Line 12">
            <a:extLst>
              <a:ext uri="{FF2B5EF4-FFF2-40B4-BE49-F238E27FC236}">
                <a16:creationId xmlns:a16="http://schemas.microsoft.com/office/drawing/2014/main" id="{E45B4E24-AB32-3549-9DE4-1A8FE3407C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3208" y="2081064"/>
            <a:ext cx="2514600" cy="762000"/>
          </a:xfrm>
          <a:prstGeom prst="line">
            <a:avLst/>
          </a:prstGeom>
          <a:noFill/>
          <a:ln w="19050">
            <a:solidFill>
              <a:schemeClr val="tx2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6" name="Text Box 13">
            <a:extLst>
              <a:ext uri="{FF2B5EF4-FFF2-40B4-BE49-F238E27FC236}">
                <a16:creationId xmlns:a16="http://schemas.microsoft.com/office/drawing/2014/main" id="{81E7B00A-2A3E-934E-BD4A-6B7195118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808" y="1319064"/>
            <a:ext cx="762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OH</a:t>
            </a:r>
            <a:r>
              <a:rPr kumimoji="1" lang="zh-CN" altLang="en-US" sz="2000" b="1" i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－</a:t>
            </a:r>
          </a:p>
        </p:txBody>
      </p:sp>
      <p:sp>
        <p:nvSpPr>
          <p:cNvPr id="7" name="Text Box 14">
            <a:extLst>
              <a:ext uri="{FF2B5EF4-FFF2-40B4-BE49-F238E27FC236}">
                <a16:creationId xmlns:a16="http://schemas.microsoft.com/office/drawing/2014/main" id="{AB444511-1D98-954F-A0DC-64731C3E71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86608" y="2462064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b="1" i="1">
                <a:solidFill>
                  <a:srgbClr val="FF0000"/>
                </a:solidFill>
                <a:latin typeface="Times New Roman" panose="02020603050405020304" pitchFamily="18" charset="0"/>
              </a:rPr>
              <a:t>－</a:t>
            </a:r>
            <a:r>
              <a:rPr kumimoji="1" lang="en-US" altLang="zh-CN" sz="2000" b="1">
                <a:solidFill>
                  <a:srgbClr val="FF0000"/>
                </a:solidFill>
                <a:latin typeface="Times New Roman" panose="02020603050405020304" pitchFamily="18" charset="0"/>
              </a:rPr>
              <a:t>NH</a:t>
            </a:r>
            <a:r>
              <a:rPr kumimoji="1" lang="en-US" altLang="zh-CN" sz="2000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</a:p>
        </p:txBody>
      </p:sp>
      <p:pic>
        <p:nvPicPr>
          <p:cNvPr id="8" name="Picture 15" descr="NH3">
            <a:extLst>
              <a:ext uri="{FF2B5EF4-FFF2-40B4-BE49-F238E27FC236}">
                <a16:creationId xmlns:a16="http://schemas.microsoft.com/office/drawing/2014/main" id="{2B78C6BE-CF25-924B-ADEC-F38B6A8D4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08" y="1319064"/>
            <a:ext cx="1428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NH2OH">
            <a:extLst>
              <a:ext uri="{FF2B5EF4-FFF2-40B4-BE49-F238E27FC236}">
                <a16:creationId xmlns:a16="http://schemas.microsoft.com/office/drawing/2014/main" id="{3032334D-BF4E-6844-BDA8-13ED3E477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404664"/>
            <a:ext cx="1646238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7" descr="N2H4">
            <a:extLst>
              <a:ext uri="{FF2B5EF4-FFF2-40B4-BE49-F238E27FC236}">
                <a16:creationId xmlns:a16="http://schemas.microsoft.com/office/drawing/2014/main" id="{CD68C98D-90DB-0F4B-88B5-88DA65993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0208" y="2004864"/>
            <a:ext cx="2057400" cy="165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8">
            <a:extLst>
              <a:ext uri="{FF2B5EF4-FFF2-40B4-BE49-F238E27FC236}">
                <a16:creationId xmlns:a16="http://schemas.microsoft.com/office/drawing/2014/main" id="{0E29DC5B-1FB0-504D-93AF-C805D8288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5208" y="2614464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>
                <a:solidFill>
                  <a:schemeClr val="tx2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400" b="1">
                <a:solidFill>
                  <a:schemeClr val="tx2"/>
                </a:solidFill>
                <a:latin typeface="Times New Roman" panose="02020603050405020304" pitchFamily="18" charset="0"/>
              </a:rPr>
              <a:t>无色液体</a:t>
            </a:r>
          </a:p>
        </p:txBody>
      </p:sp>
      <p:sp>
        <p:nvSpPr>
          <p:cNvPr id="12" name="Rectangle 19">
            <a:extLst>
              <a:ext uri="{FF2B5EF4-FFF2-40B4-BE49-F238E27FC236}">
                <a16:creationId xmlns:a16="http://schemas.microsoft.com/office/drawing/2014/main" id="{BA394BD8-5ECF-1943-9847-556FC4C01F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008" y="861864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NH</a:t>
            </a:r>
            <a:r>
              <a:rPr kumimoji="1" lang="en-US" altLang="zh-CN" sz="2400" b="1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>
                <a:latin typeface="Times New Roman" panose="02020603050405020304" pitchFamily="18" charset="0"/>
              </a:rPr>
              <a:t>OH </a:t>
            </a:r>
            <a:r>
              <a:rPr kumimoji="1" lang="zh-CN" altLang="en-US" sz="2400" b="1">
                <a:latin typeface="Times New Roman" panose="02020603050405020304" pitchFamily="18" charset="0"/>
              </a:rPr>
              <a:t>无色固体</a:t>
            </a:r>
          </a:p>
        </p:txBody>
      </p:sp>
      <p:pic>
        <p:nvPicPr>
          <p:cNvPr id="13" name="Picture 2" descr="FG23_14_01UN">
            <a:extLst>
              <a:ext uri="{FF2B5EF4-FFF2-40B4-BE49-F238E27FC236}">
                <a16:creationId xmlns:a16="http://schemas.microsoft.com/office/drawing/2014/main" id="{6971E756-E457-5C44-B58F-B819A7560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48908" y="4184400"/>
            <a:ext cx="2065401" cy="1636044"/>
          </a:xfrm>
          <a:prstGeom prst="rect">
            <a:avLst/>
          </a:prstGeom>
          <a:noFill/>
          <a:ln w="28575">
            <a:solidFill>
              <a:srgbClr val="FF00FF"/>
            </a:solidFill>
            <a:miter lim="800000"/>
            <a:headEnd/>
            <a:tailEnd/>
          </a:ln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BBD243B4-546B-8B4C-A2F3-3A8EA7607B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5" y="4184400"/>
            <a:ext cx="5089797" cy="156966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The lifting thrusters of  the space shuttle Columbia, shown here in an in-flight test, use methylhydrazine, CH</a:t>
            </a:r>
            <a:r>
              <a:rPr kumimoji="0"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NHNH</a:t>
            </a:r>
            <a:r>
              <a:rPr kumimoji="0"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as a fuel.</a:t>
            </a:r>
          </a:p>
        </p:txBody>
      </p:sp>
      <p:grpSp>
        <p:nvGrpSpPr>
          <p:cNvPr id="15" name="Group 7">
            <a:extLst>
              <a:ext uri="{FF2B5EF4-FFF2-40B4-BE49-F238E27FC236}">
                <a16:creationId xmlns:a16="http://schemas.microsoft.com/office/drawing/2014/main" id="{145F2B75-BA14-804A-B4CC-A046C76E5E7B}"/>
              </a:ext>
            </a:extLst>
          </p:cNvPr>
          <p:cNvGrpSpPr>
            <a:grpSpLocks/>
          </p:cNvGrpSpPr>
          <p:nvPr/>
        </p:nvGrpSpPr>
        <p:grpSpPr bwMode="auto">
          <a:xfrm>
            <a:off x="274760" y="6093296"/>
            <a:ext cx="8617720" cy="504056"/>
            <a:chOff x="599" y="3732"/>
            <a:chExt cx="5420" cy="288"/>
          </a:xfrm>
        </p:grpSpPr>
        <p:sp>
          <p:nvSpPr>
            <p:cNvPr id="16" name="Text Box 3">
              <a:extLst>
                <a:ext uri="{FF2B5EF4-FFF2-40B4-BE49-F238E27FC236}">
                  <a16:creationId xmlns:a16="http://schemas.microsoft.com/office/drawing/2014/main" id="{A8B4845C-25D5-1F4D-84BD-3E60F30295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9" y="3732"/>
              <a:ext cx="5420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N</a:t>
              </a:r>
              <a:r>
                <a:rPr kumimoji="0" lang="en-US" altLang="zh-CN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H</a:t>
              </a:r>
              <a:r>
                <a:rPr kumimoji="0" lang="en-US" altLang="zh-CN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4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(</a:t>
              </a:r>
              <a:r>
                <a:rPr kumimoji="0" lang="en-US" altLang="zh-CN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l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) + O</a:t>
              </a:r>
              <a:r>
                <a:rPr kumimoji="0" lang="en-US" altLang="zh-CN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(</a:t>
              </a:r>
              <a:r>
                <a:rPr kumimoji="0" lang="en-US" altLang="zh-CN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g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)       N</a:t>
              </a:r>
              <a:r>
                <a:rPr kumimoji="0" lang="en-US" altLang="zh-CN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(</a:t>
              </a:r>
              <a:r>
                <a:rPr kumimoji="0" lang="en-US" altLang="zh-CN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g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) + 2 H</a:t>
              </a:r>
              <a:r>
                <a:rPr kumimoji="0" lang="en-US" altLang="zh-CN" baseline="-250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2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O(</a:t>
              </a:r>
              <a:r>
                <a:rPr kumimoji="0" lang="en-US" altLang="zh-CN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l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)     </a:t>
              </a:r>
              <a:r>
                <a:rPr kumimoji="0" lang="el-GR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  <a:cs typeface="Times New Roman" pitchFamily="18" charset="0"/>
                </a:rPr>
                <a:t>Δ</a:t>
              </a:r>
              <a:r>
                <a:rPr kumimoji="0" lang="en-US" altLang="zh-CN" i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H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  <a:sym typeface="Symbol" pitchFamily="18" charset="2"/>
                </a:rPr>
                <a:t>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 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  <a:sym typeface="Symbol" pitchFamily="18" charset="2"/>
                </a:rPr>
                <a:t> </a:t>
              </a:r>
              <a:r>
                <a:rPr kumimoji="0" lang="en-US" altLang="zh-CN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622.2 kJ/</a:t>
              </a:r>
              <a:r>
                <a:rPr kumimoji="0" lang="en-US" altLang="zh-CN" dirty="0" err="1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charset="0"/>
                  <a:ea typeface="宋体" pitchFamily="2" charset="-122"/>
                </a:rPr>
                <a:t>mol</a:t>
              </a:r>
              <a:endParaRPr kumimoji="0" lang="el-GR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charset="0"/>
                <a:ea typeface="宋体" pitchFamily="2" charset="-122"/>
                <a:cs typeface="Times New Roman" pitchFamily="18" charset="0"/>
              </a:endParaRPr>
            </a:p>
          </p:txBody>
        </p:sp>
        <p:sp>
          <p:nvSpPr>
            <p:cNvPr id="17" name="Line 5">
              <a:extLst>
                <a:ext uri="{FF2B5EF4-FFF2-40B4-BE49-F238E27FC236}">
                  <a16:creationId xmlns:a16="http://schemas.microsoft.com/office/drawing/2014/main" id="{B9A47DF8-D70E-5144-8A83-E8D1ED1FA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6" y="3888"/>
              <a:ext cx="288" cy="0"/>
            </a:xfrm>
            <a:prstGeom prst="line">
              <a:avLst/>
            </a:prstGeom>
            <a:noFill/>
            <a:ln w="28575">
              <a:solidFill>
                <a:schemeClr val="tx2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1871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h15t02-1.JPG"/>
          <p:cNvPicPr>
            <a:picLocks noChangeAspect="1"/>
          </p:cNvPicPr>
          <p:nvPr/>
        </p:nvPicPr>
        <p:blipFill rotWithShape="1">
          <a:blip r:embed="rId2" cstate="print"/>
          <a:srcRect t="3945"/>
          <a:stretch/>
        </p:blipFill>
        <p:spPr>
          <a:xfrm>
            <a:off x="685800" y="1268760"/>
            <a:ext cx="7315200" cy="4916930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99792" y="116632"/>
            <a:ext cx="4392612" cy="720725"/>
          </a:xfr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kumimoji="0"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的氧化物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DF1781-3800-234A-A716-9122474331D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9295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h15t02-2.JPG"/>
          <p:cNvPicPr>
            <a:picLocks noChangeAspect="1"/>
          </p:cNvPicPr>
          <p:nvPr/>
        </p:nvPicPr>
        <p:blipFill rotWithShape="1">
          <a:blip r:embed="rId2" cstate="print"/>
          <a:srcRect t="4469"/>
          <a:stretch/>
        </p:blipFill>
        <p:spPr>
          <a:xfrm>
            <a:off x="304800" y="1288188"/>
            <a:ext cx="8388300" cy="4731611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2699792" y="116632"/>
            <a:ext cx="4392612" cy="720725"/>
          </a:xfr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kumimoji="0"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的氧化物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DF1781-3800-234A-A716-9122474331D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3078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h15t03-r.JPG"/>
          <p:cNvPicPr>
            <a:picLocks noChangeAspect="1"/>
          </p:cNvPicPr>
          <p:nvPr/>
        </p:nvPicPr>
        <p:blipFill rotWithShape="1">
          <a:blip r:embed="rId2" cstate="print"/>
          <a:srcRect t="3393"/>
          <a:stretch/>
        </p:blipFill>
        <p:spPr>
          <a:xfrm>
            <a:off x="827584" y="1196150"/>
            <a:ext cx="7643192" cy="54012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27784" y="1844824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连二次硝酸根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2699792" y="116632"/>
            <a:ext cx="4392612" cy="720725"/>
          </a:xfrm>
        </p:spPr>
        <p:txBody>
          <a:bodyPr anchor="ctr" anchorCtr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en-US" altLang="zh-CN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</a:t>
            </a:r>
            <a:r>
              <a:rPr kumimoji="0" lang="zh-CN" altLang="en-US" sz="3200" dirty="0">
                <a:solidFill>
                  <a:srgbClr val="C0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的氧化物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DF1781-3800-234A-A716-9122474331D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3046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52B410-A8A0-E74F-9A09-CCFA4AD8835D}" type="slidenum">
              <a:rPr lang="en-US" altLang="zh-CN"/>
              <a:pPr/>
              <a:t>16</a:t>
            </a:fld>
            <a:endParaRPr lang="en-US" altLang="zh-CN"/>
          </a:p>
        </p:txBody>
      </p:sp>
      <p:sp>
        <p:nvSpPr>
          <p:cNvPr id="2161666" name="Rectangle 2"/>
          <p:cNvSpPr>
            <a:spLocks noChangeArrowheads="1"/>
          </p:cNvSpPr>
          <p:nvPr/>
        </p:nvSpPr>
        <p:spPr bwMode="auto">
          <a:xfrm>
            <a:off x="3463924" y="116632"/>
            <a:ext cx="2620243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lang="zh-CN" alt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氮的氧化物</a:t>
            </a:r>
          </a:p>
        </p:txBody>
      </p:sp>
      <p:grpSp>
        <p:nvGrpSpPr>
          <p:cNvPr id="748547" name="Group 5"/>
          <p:cNvGrpSpPr>
            <a:grpSpLocks/>
          </p:cNvGrpSpPr>
          <p:nvPr/>
        </p:nvGrpSpPr>
        <p:grpSpPr bwMode="auto">
          <a:xfrm>
            <a:off x="34925" y="1865315"/>
            <a:ext cx="8991600" cy="3651250"/>
            <a:chOff x="510" y="1224"/>
            <a:chExt cx="5664" cy="2300"/>
          </a:xfrm>
        </p:grpSpPr>
        <p:pic>
          <p:nvPicPr>
            <p:cNvPr id="748548" name="Picture 3" descr="TB23_0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" y="1224"/>
              <a:ext cx="5664" cy="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61668" name="Text Box 4"/>
            <p:cNvSpPr txBox="1">
              <a:spLocks noChangeArrowheads="1"/>
            </p:cNvSpPr>
            <p:nvPr/>
          </p:nvSpPr>
          <p:spPr bwMode="auto">
            <a:xfrm>
              <a:off x="528" y="1278"/>
              <a:ext cx="5616" cy="250"/>
            </a:xfrm>
            <a:prstGeom prst="rect">
              <a:avLst/>
            </a:prstGeom>
            <a:solidFill>
              <a:srgbClr val="453797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altLang="zh-CN" sz="20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Preparation of Oxides of Nitrogen</a:t>
              </a: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397B4EE3-6E00-8643-B251-96B237D6348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14547CB-CC1D-E447-BE50-005E1BBC3932}"/>
              </a:ext>
            </a:extLst>
          </p:cNvPr>
          <p:cNvSpPr txBox="1"/>
          <p:nvPr/>
        </p:nvSpPr>
        <p:spPr>
          <a:xfrm>
            <a:off x="177132" y="3297016"/>
            <a:ext cx="8813800" cy="314225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74312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DCFB272-80B3-DE47-AED1-1A1FCC4DA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17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F694A2-4095-D440-98F7-CCF95C912F8E}"/>
              </a:ext>
            </a:extLst>
          </p:cNvPr>
          <p:cNvSpPr/>
          <p:nvPr/>
        </p:nvSpPr>
        <p:spPr>
          <a:xfrm>
            <a:off x="827584" y="332656"/>
            <a:ext cx="2258952" cy="5580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marL="812800" indent="-812800"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zh-CN" altLang="en-US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一氧化氮 </a:t>
            </a:r>
            <a:r>
              <a:rPr kumimoji="0" lang="en-US" altLang="zh-CN" sz="28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1480411-8E24-9F4E-A4AF-9A6BB3A9D2D1}"/>
              </a:ext>
            </a:extLst>
          </p:cNvPr>
          <p:cNvSpPr/>
          <p:nvPr/>
        </p:nvSpPr>
        <p:spPr>
          <a:xfrm>
            <a:off x="35496" y="1484784"/>
            <a:ext cx="9040670" cy="465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12800" indent="-812800" fontAlgn="auto">
              <a:lnSpc>
                <a:spcPct val="11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lang="zh-CN" altLang="en-US" b="1" dirty="0">
                <a:latin typeface="Times New Roman" panose="02020603050405020304" pitchFamily="18" charset="0"/>
              </a:rPr>
              <a:t>无色气体</a:t>
            </a:r>
            <a:r>
              <a:rPr lang="en-US" altLang="zh-CN" b="1" dirty="0">
                <a:latin typeface="Times New Roman" panose="02020603050405020304" pitchFamily="18" charset="0"/>
              </a:rPr>
              <a:t>,  </a:t>
            </a:r>
            <a:r>
              <a:rPr lang="zh-CN" altLang="en-US" b="1" dirty="0">
                <a:latin typeface="Times New Roman" panose="02020603050405020304" pitchFamily="18" charset="0"/>
              </a:rPr>
              <a:t>溶解度较小。</a:t>
            </a:r>
            <a:r>
              <a:rPr kumimoji="0" lang="zh-CN" altLang="en-US" b="1" dirty="0">
                <a:latin typeface="Times New Roman" panose="02020603050405020304" pitchFamily="18" charset="0"/>
              </a:rPr>
              <a:t>极性弱</a:t>
            </a:r>
            <a:r>
              <a:rPr kumimoji="0" lang="en-US" altLang="zh-CN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b="1" i="1" dirty="0">
                <a:latin typeface="Times New Roman" panose="02020603050405020304" pitchFamily="18" charset="0"/>
                <a:sym typeface="Symbol" pitchFamily="2" charset="2"/>
              </a:rPr>
              <a:t>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= 0.17 D) </a:t>
            </a:r>
            <a:r>
              <a:rPr kumimoji="0" lang="zh-CN" altLang="en-US" b="1" dirty="0">
                <a:latin typeface="Times New Roman" panose="02020603050405020304" pitchFamily="18" charset="0"/>
              </a:rPr>
              <a:t>顺磁 → </a:t>
            </a:r>
            <a:r>
              <a:rPr kumimoji="0"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奇电子化合物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277D05A2-D6B6-7545-9852-F755063EEE4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64088" y="332656"/>
          <a:ext cx="2334523" cy="8709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559300" imgH="1701800" progId="ChemDraw.Document.6.0">
                  <p:embed/>
                </p:oleObj>
              </mc:Choice>
              <mc:Fallback>
                <p:oleObj name="CS ChemDraw Drawing" r:id="rId2" imgW="4559300" imgH="1701800" progId="ChemDraw.Document.6.0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277D05A2-D6B6-7545-9852-F755063EEE4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4088" y="332656"/>
                        <a:ext cx="2334523" cy="8709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9">
            <a:extLst>
              <a:ext uri="{FF2B5EF4-FFF2-40B4-BE49-F238E27FC236}">
                <a16:creationId xmlns:a16="http://schemas.microsoft.com/office/drawing/2014/main" id="{86CA0041-249E-6F41-908A-00D7032E9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107" y="4008576"/>
            <a:ext cx="7921625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solidFill>
                  <a:srgbClr val="FF33CC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400" b="1" dirty="0">
                <a:solidFill>
                  <a:srgbClr val="FF33CC"/>
                </a:solidFill>
                <a:latin typeface="Times New Roman" panose="02020603050405020304" pitchFamily="18" charset="0"/>
              </a:rPr>
              <a:t>氧化性：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2NO(g) + CO(g) = 2N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(g) + 2CO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(g)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2NO(g) + SO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 H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 = SO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2-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 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  + 2H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2NO + Cr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2+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+ 3H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= NH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OH + 3Cr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3+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F07DB98E-BE3E-894B-AB2F-B9D815A135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7" y="2713176"/>
            <a:ext cx="5029200" cy="118745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solidFill>
                  <a:srgbClr val="FF33CC"/>
                </a:solidFill>
                <a:latin typeface="Times New Roman" panose="02020603050405020304" pitchFamily="18" charset="0"/>
              </a:rPr>
              <a:t>(1) </a:t>
            </a:r>
            <a:r>
              <a:rPr kumimoji="1" lang="zh-CN" altLang="en-US" sz="2400" b="1" dirty="0">
                <a:solidFill>
                  <a:srgbClr val="FF33CC"/>
                </a:solidFill>
                <a:latin typeface="Times New Roman" panose="02020603050405020304" pitchFamily="18" charset="0"/>
              </a:rPr>
              <a:t>还原性</a:t>
            </a:r>
            <a:r>
              <a:rPr kumimoji="1" lang="en-US" altLang="zh-CN" sz="2400" b="1" dirty="0">
                <a:solidFill>
                  <a:srgbClr val="FF33CC"/>
                </a:solidFill>
                <a:latin typeface="Times New Roman" panose="02020603050405020304" pitchFamily="18" charset="0"/>
              </a:rPr>
              <a:t>: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2NO + 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=   2NO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2NO + Cl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=  2NOCl (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氯化亚硝酰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8B9207DB-4840-2146-8635-0C4ADD256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07" y="2255976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化学性质</a:t>
            </a:r>
          </a:p>
        </p:txBody>
      </p:sp>
    </p:spTree>
    <p:extLst>
      <p:ext uri="{BB962C8B-B14F-4D97-AF65-F5344CB8AC3E}">
        <p14:creationId xmlns:p14="http://schemas.microsoft.com/office/powerpoint/2010/main" val="30879178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B0D0045-C715-824C-AC12-E2104D143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18</a:t>
            </a:fld>
            <a:endParaRPr lang="en-US" altLang="zh-CN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B40B79D4-A543-504A-A12A-37381B01E0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1" y="924956"/>
            <a:ext cx="8445498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1896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年</a:t>
            </a:r>
            <a:r>
              <a:rPr lang="en-US" altLang="zh-CN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12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月，就在阿尔夫雷德</a:t>
            </a:r>
            <a:r>
              <a:rPr lang="en-US" altLang="zh-CN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·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诺贝尔去世前不到两个月的一天，他给他的一位同事留言：“医生给我开的药竟是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硝酸甘油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，难道这不是对我一生巨大的</a:t>
            </a:r>
            <a:r>
              <a:rPr lang="zh-CN" altLang="en-US" sz="28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讽刺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吗？他们</a:t>
            </a:r>
            <a:r>
              <a:rPr lang="zh-CN" altLang="en-US" sz="28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为了不使化学家和公众感到恐惧</a:t>
            </a:r>
            <a:r>
              <a:rPr lang="zh-CN" altLang="en-US" sz="2800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，因此把这种药称为三硝酸甘油。” </a:t>
            </a:r>
          </a:p>
        </p:txBody>
      </p:sp>
      <p:pic>
        <p:nvPicPr>
          <p:cNvPr id="631812" name="Picture 4" descr="https://timgsa.baidu.com/timg?image&amp;quality=80&amp;size=b9999_10000&amp;sec=1576743304104&amp;di=d1b660323ba5cd4fe624cde982dcdddb&amp;imgtype=0&amp;src=http%3A%2F%2Fimg01.img.ehaoyao.com%2Fzx%2Fuploads%2Fzx%2F2017%2F08%2Fb9953fe265f04e6a99e1be6a57c4f16c.png">
            <a:extLst>
              <a:ext uri="{FF2B5EF4-FFF2-40B4-BE49-F238E27FC236}">
                <a16:creationId xmlns:a16="http://schemas.microsoft.com/office/drawing/2014/main" id="{2DA7E68C-4F26-9740-8D0C-2CCBF8922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97" y="3662235"/>
            <a:ext cx="3853890" cy="2082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1814" name="Picture 6" descr="See the source image">
            <a:extLst>
              <a:ext uri="{FF2B5EF4-FFF2-40B4-BE49-F238E27FC236}">
                <a16:creationId xmlns:a16="http://schemas.microsoft.com/office/drawing/2014/main" id="{447E70E2-C5C3-1940-9A99-154E9FE98B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3861048"/>
            <a:ext cx="2939062" cy="1684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36CFBB9-E175-2112-58C8-F23E2B762223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3855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CCC4E4-B5EA-444B-BB91-2D54818B0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19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F514B6A-7CAF-C141-B992-9A81F8CF85D2}"/>
              </a:ext>
            </a:extLst>
          </p:cNvPr>
          <p:cNvSpPr/>
          <p:nvPr/>
        </p:nvSpPr>
        <p:spPr>
          <a:xfrm>
            <a:off x="336082" y="260648"/>
            <a:ext cx="848439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1846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年意大利化学家 </a:t>
            </a:r>
            <a:r>
              <a:rPr lang="en-US" altLang="zh-CN" dirty="0" err="1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Sobrebro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发明了硝酸甘油，该物质是一种极不稳定的能够引起爆炸的液体；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1867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年诺贝尔发明了安全使用硝酸甘油的方法：他将硝酸甘油同二氧化硅混合在一起，这样液态的硝酸甘油就变成了半固体状硝酸甘油炸药；</a:t>
            </a:r>
          </a:p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1879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年英国伦敦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Westminster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医院的</a:t>
            </a:r>
            <a:r>
              <a:rPr lang="en-US" altLang="zh-CN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William Murrell</a:t>
            </a:r>
            <a:r>
              <a:rPr lang="zh-CN" altLang="en-US" dirty="0">
                <a:solidFill>
                  <a:srgbClr val="333399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提出将硝酸甘油稀释后就可以转变成一种无爆炸性的物质，该物质可作为心绞痛的长效治疗药。 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2C6C61-C027-AD4C-9923-C326CEAEB4B9}"/>
              </a:ext>
            </a:extLst>
          </p:cNvPr>
          <p:cNvSpPr txBox="1"/>
          <p:nvPr/>
        </p:nvSpPr>
        <p:spPr>
          <a:xfrm>
            <a:off x="611560" y="3933056"/>
            <a:ext cx="7398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--&gt;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CO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kumimoji="1"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kumimoji="1" lang="en-US" altLang="zh-CN" sz="2800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kumimoji="1" lang="zh-CN" altLang="en-US" sz="2800" baseline="-25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0E6D249-0B8B-CE49-9BA4-B43CF98FFFA9}"/>
              </a:ext>
            </a:extLst>
          </p:cNvPr>
          <p:cNvSpPr/>
          <p:nvPr/>
        </p:nvSpPr>
        <p:spPr>
          <a:xfrm>
            <a:off x="487027" y="5271591"/>
            <a:ext cx="35809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dirty="0"/>
              <a:t>TNT</a:t>
            </a:r>
            <a:r>
              <a:rPr lang="en-US" altLang="zh-CN" dirty="0"/>
              <a:t>: </a:t>
            </a:r>
            <a:r>
              <a:rPr lang="en-GB" altLang="zh-CN" dirty="0"/>
              <a:t>2,4,6-Trinitrotoluene</a:t>
            </a:r>
            <a:endParaRPr lang="zh-CN" altLang="en-US" dirty="0"/>
          </a:p>
        </p:txBody>
      </p:sp>
      <p:sp>
        <p:nvSpPr>
          <p:cNvPr id="6" name="AutoShape 13">
            <a:extLst>
              <a:ext uri="{FF2B5EF4-FFF2-40B4-BE49-F238E27FC236}">
                <a16:creationId xmlns:a16="http://schemas.microsoft.com/office/drawing/2014/main" id="{38AA6AA1-B61D-1B40-8B5A-9CF513946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9139" y="4574452"/>
            <a:ext cx="1981200" cy="1008063"/>
          </a:xfrm>
          <a:prstGeom prst="irregularSeal1">
            <a:avLst/>
          </a:prstGeom>
          <a:gradFill rotWithShape="0">
            <a:gsLst>
              <a:gs pos="0">
                <a:srgbClr val="000082"/>
              </a:gs>
              <a:gs pos="30000">
                <a:srgbClr val="66008F"/>
              </a:gs>
              <a:gs pos="64999">
                <a:srgbClr val="BA0066"/>
              </a:gs>
              <a:gs pos="89999">
                <a:srgbClr val="FF0000"/>
              </a:gs>
              <a:gs pos="100000">
                <a:srgbClr val="FF8200"/>
              </a:gs>
            </a:gsLst>
            <a:path path="shape">
              <a:fillToRect l="50000" t="50000" r="50000" b="50000"/>
            </a:path>
          </a:gra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kumimoji="1" lang="zh-CN" altLang="en-US" sz="2800" b="1" dirty="0">
                <a:solidFill>
                  <a:srgbClr val="FFFFFF"/>
                </a:solidFill>
                <a:latin typeface="Times New Roman" panose="02020603050405020304" pitchFamily="18" charset="0"/>
              </a:rPr>
              <a:t>爆炸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FBF0BE3-8CBF-3E44-9724-2EB1983B7052}"/>
              </a:ext>
            </a:extLst>
          </p:cNvPr>
          <p:cNvSpPr/>
          <p:nvPr/>
        </p:nvSpPr>
        <p:spPr>
          <a:xfrm>
            <a:off x="497186" y="5847655"/>
            <a:ext cx="753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altLang="zh-CN" dirty="0"/>
              <a:t>4</a:t>
            </a:r>
            <a:r>
              <a:rPr lang="zh-CN" altLang="en-US" dirty="0"/>
              <a:t> </a:t>
            </a:r>
            <a:r>
              <a:rPr lang="en-GB" altLang="zh-CN" dirty="0"/>
              <a:t>C</a:t>
            </a:r>
            <a:r>
              <a:rPr lang="en-GB" altLang="zh-CN" baseline="-25000" dirty="0"/>
              <a:t>6</a:t>
            </a:r>
            <a:r>
              <a:rPr lang="en-GB" altLang="zh-CN" dirty="0"/>
              <a:t>H</a:t>
            </a:r>
            <a:r>
              <a:rPr lang="en-GB" altLang="zh-CN" baseline="-25000" dirty="0"/>
              <a:t>2</a:t>
            </a:r>
            <a:r>
              <a:rPr lang="en-GB" altLang="zh-CN" dirty="0"/>
              <a:t>CH</a:t>
            </a:r>
            <a:r>
              <a:rPr lang="en-GB" altLang="zh-CN" baseline="-25000" dirty="0"/>
              <a:t>3</a:t>
            </a:r>
            <a:r>
              <a:rPr lang="en-GB" altLang="zh-CN" dirty="0"/>
              <a:t>(NO</a:t>
            </a:r>
            <a:r>
              <a:rPr lang="en-GB" altLang="zh-CN" baseline="-25000" dirty="0"/>
              <a:t>2</a:t>
            </a:r>
            <a:r>
              <a:rPr lang="en-GB" altLang="zh-CN" dirty="0"/>
              <a:t>)</a:t>
            </a:r>
            <a:r>
              <a:rPr lang="en-GB" altLang="zh-CN" baseline="-25000" dirty="0"/>
              <a:t>3</a:t>
            </a:r>
            <a:r>
              <a:rPr lang="en-GB" altLang="zh-CN" dirty="0"/>
              <a:t> + 21 O</a:t>
            </a:r>
            <a:r>
              <a:rPr lang="en-GB" altLang="zh-CN" baseline="-25000" dirty="0"/>
              <a:t>2</a:t>
            </a:r>
            <a:r>
              <a:rPr lang="en-GB" altLang="zh-CN" dirty="0"/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--&gt; </a:t>
            </a:r>
            <a:r>
              <a:rPr lang="en-US" altLang="zh-CN" dirty="0"/>
              <a:t>28 </a:t>
            </a:r>
            <a:r>
              <a:rPr lang="en-GB" altLang="zh-CN" dirty="0"/>
              <a:t>CO</a:t>
            </a:r>
            <a:r>
              <a:rPr lang="en-GB" altLang="zh-CN" baseline="-25000" dirty="0"/>
              <a:t>2</a:t>
            </a:r>
            <a:r>
              <a:rPr lang="en-GB" altLang="zh-CN" dirty="0"/>
              <a:t> + 10 H</a:t>
            </a:r>
            <a:r>
              <a:rPr lang="en-GB" altLang="zh-CN" baseline="-25000" dirty="0"/>
              <a:t>2</a:t>
            </a:r>
            <a:r>
              <a:rPr lang="en-GB" altLang="zh-CN" dirty="0"/>
              <a:t>O + 6 N</a:t>
            </a:r>
            <a:r>
              <a:rPr lang="en-GB" altLang="zh-CN" baseline="-25000" dirty="0"/>
              <a:t>2</a:t>
            </a:r>
            <a:endParaRPr lang="zh-CN" altLang="en-US" baseline="-25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21F4CC-E2F4-4B75-2DA2-7CF25019803E}"/>
              </a:ext>
            </a:extLst>
          </p:cNvPr>
          <p:cNvSpPr txBox="1"/>
          <p:nvPr/>
        </p:nvSpPr>
        <p:spPr>
          <a:xfrm>
            <a:off x="7695742" y="5662989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88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81" name="Rectangle 5"/>
          <p:cNvSpPr>
            <a:spLocks noGrp="1" noChangeArrowheads="1"/>
          </p:cNvSpPr>
          <p:nvPr>
            <p:ph type="title"/>
          </p:nvPr>
        </p:nvSpPr>
        <p:spPr>
          <a:xfrm>
            <a:off x="2267744" y="116632"/>
            <a:ext cx="4968552" cy="719584"/>
          </a:xfrm>
        </p:spPr>
        <p:txBody>
          <a:bodyPr/>
          <a:lstStyle/>
          <a:p>
            <a:pPr algn="ctr"/>
            <a:r>
              <a:rPr lang="en-GB" altLang="zh-CN" dirty="0"/>
              <a:t>1</a:t>
            </a:r>
            <a:r>
              <a:rPr lang="en-US" altLang="zh-CN" dirty="0"/>
              <a:t>1.</a:t>
            </a:r>
            <a:r>
              <a:rPr lang="en-GB" altLang="zh-CN" dirty="0"/>
              <a:t>3.</a:t>
            </a:r>
            <a:r>
              <a:rPr lang="en-US" altLang="zh-CN" dirty="0"/>
              <a:t>5</a:t>
            </a:r>
            <a:r>
              <a:rPr lang="en-GB" altLang="zh-CN" dirty="0"/>
              <a:t>  p</a:t>
            </a:r>
            <a:r>
              <a:rPr lang="zh-CN" altLang="en-US" dirty="0"/>
              <a:t>区元素 </a:t>
            </a:r>
            <a:r>
              <a:rPr lang="en-US" altLang="zh-CN" dirty="0"/>
              <a:t>– </a:t>
            </a:r>
            <a:r>
              <a:rPr lang="zh-CN" altLang="en-US" dirty="0"/>
              <a:t>氮族元素</a:t>
            </a:r>
          </a:p>
        </p:txBody>
      </p:sp>
      <p:sp>
        <p:nvSpPr>
          <p:cNvPr id="6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77F48-E53B-9544-BF61-193FD3BCB408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327556" name="Text Box 1028"/>
          <p:cNvSpPr txBox="1">
            <a:spLocks noChangeArrowheads="1"/>
          </p:cNvSpPr>
          <p:nvPr/>
        </p:nvSpPr>
        <p:spPr bwMode="auto">
          <a:xfrm>
            <a:off x="88331" y="1278533"/>
            <a:ext cx="8829675" cy="422275"/>
          </a:xfrm>
          <a:prstGeom prst="rect">
            <a:avLst/>
          </a:prstGeom>
          <a:solidFill>
            <a:srgbClr val="453797"/>
          </a:solidFill>
          <a:ln w="9525">
            <a:noFill/>
            <a:miter lim="800000"/>
            <a:headEnd/>
            <a:tailEnd/>
          </a:ln>
          <a:effectLst/>
        </p:spPr>
        <p:txBody>
          <a:bodyPr lIns="0" tIns="72000" rIns="0" bIns="72000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1800" b="1">
                <a:solidFill>
                  <a:srgbClr val="FFFF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Selected Properties of Group 15 Elements</a:t>
            </a:r>
            <a:r>
              <a:rPr lang="en-US" altLang="zh-CN" sz="1800" b="1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rPr>
              <a:t> 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23C1E17-FC4E-CD4F-A94E-D7AEC01507B5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1520" y="1700808"/>
            <a:ext cx="8539888" cy="3293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596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21" name="Group 81">
            <a:extLst>
              <a:ext uri="{FF2B5EF4-FFF2-40B4-BE49-F238E27FC236}">
                <a16:creationId xmlns:a16="http://schemas.microsoft.com/office/drawing/2014/main" id="{A1727245-BEEB-C342-BB9C-701D0C880CAD}"/>
              </a:ext>
            </a:extLst>
          </p:cNvPr>
          <p:cNvGrpSpPr>
            <a:grpSpLocks/>
          </p:cNvGrpSpPr>
          <p:nvPr/>
        </p:nvGrpSpPr>
        <p:grpSpPr bwMode="auto">
          <a:xfrm>
            <a:off x="762000" y="1447800"/>
            <a:ext cx="7620000" cy="5018088"/>
            <a:chOff x="336" y="384"/>
            <a:chExt cx="5280" cy="3643"/>
          </a:xfrm>
        </p:grpSpPr>
        <p:sp>
          <p:nvSpPr>
            <p:cNvPr id="10242" name="Line 2">
              <a:extLst>
                <a:ext uri="{FF2B5EF4-FFF2-40B4-BE49-F238E27FC236}">
                  <a16:creationId xmlns:a16="http://schemas.microsoft.com/office/drawing/2014/main" id="{48605808-1ABA-5940-821A-5BB3F5CC2C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08" y="576"/>
              <a:ext cx="0" cy="1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3" name="Line 3">
              <a:extLst>
                <a:ext uri="{FF2B5EF4-FFF2-40B4-BE49-F238E27FC236}">
                  <a16:creationId xmlns:a16="http://schemas.microsoft.com/office/drawing/2014/main" id="{B992F54B-A2B4-8348-B4B0-6FD0DE4819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576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4" name="Line 4">
              <a:extLst>
                <a:ext uri="{FF2B5EF4-FFF2-40B4-BE49-F238E27FC236}">
                  <a16:creationId xmlns:a16="http://schemas.microsoft.com/office/drawing/2014/main" id="{E7FED305-E33C-C34C-A4C9-1F5FAF32A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1344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5" name="Line 5">
              <a:extLst>
                <a:ext uri="{FF2B5EF4-FFF2-40B4-BE49-F238E27FC236}">
                  <a16:creationId xmlns:a16="http://schemas.microsoft.com/office/drawing/2014/main" id="{EF361A2B-630A-2A46-9ED3-4D938232CCB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864"/>
              <a:ext cx="1392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6" name="Line 6">
              <a:extLst>
                <a:ext uri="{FF2B5EF4-FFF2-40B4-BE49-F238E27FC236}">
                  <a16:creationId xmlns:a16="http://schemas.microsoft.com/office/drawing/2014/main" id="{CA7AE2CE-4128-9B4E-9694-32D0E73863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40" y="1344"/>
              <a:ext cx="38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7" name="Line 7">
              <a:extLst>
                <a:ext uri="{FF2B5EF4-FFF2-40B4-BE49-F238E27FC236}">
                  <a16:creationId xmlns:a16="http://schemas.microsoft.com/office/drawing/2014/main" id="{0EBCC471-B925-CC41-8620-007181D3B3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80" y="1776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8" name="Line 8">
              <a:extLst>
                <a:ext uri="{FF2B5EF4-FFF2-40B4-BE49-F238E27FC236}">
                  <a16:creationId xmlns:a16="http://schemas.microsoft.com/office/drawing/2014/main" id="{0D2C14D1-E006-B240-82EB-7B5EEEBC61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296" y="1632"/>
              <a:ext cx="528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49" name="Line 9">
              <a:extLst>
                <a:ext uri="{FF2B5EF4-FFF2-40B4-BE49-F238E27FC236}">
                  <a16:creationId xmlns:a16="http://schemas.microsoft.com/office/drawing/2014/main" id="{004D3EDC-6BE0-F548-AB22-A74DE03A4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12" y="1776"/>
              <a:ext cx="48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0" name="Line 10">
              <a:extLst>
                <a:ext uri="{FF2B5EF4-FFF2-40B4-BE49-F238E27FC236}">
                  <a16:creationId xmlns:a16="http://schemas.microsoft.com/office/drawing/2014/main" id="{003CCF69-6E21-AD46-B2D4-90DACFBA9F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6" y="2208"/>
              <a:ext cx="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1" name="Line 11">
              <a:extLst>
                <a:ext uri="{FF2B5EF4-FFF2-40B4-BE49-F238E27FC236}">
                  <a16:creationId xmlns:a16="http://schemas.microsoft.com/office/drawing/2014/main" id="{3D212B27-C64B-D640-A543-7A84D79486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208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2" name="Line 12">
              <a:extLst>
                <a:ext uri="{FF2B5EF4-FFF2-40B4-BE49-F238E27FC236}">
                  <a16:creationId xmlns:a16="http://schemas.microsoft.com/office/drawing/2014/main" id="{8AC02A90-B65E-E849-B458-9B2640CBF8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6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3" name="Line 13">
              <a:extLst>
                <a:ext uri="{FF2B5EF4-FFF2-40B4-BE49-F238E27FC236}">
                  <a16:creationId xmlns:a16="http://schemas.microsoft.com/office/drawing/2014/main" id="{AF6788E2-5805-A142-BDF0-C3FE90B9B4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256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4" name="Line 14">
              <a:extLst>
                <a:ext uri="{FF2B5EF4-FFF2-40B4-BE49-F238E27FC236}">
                  <a16:creationId xmlns:a16="http://schemas.microsoft.com/office/drawing/2014/main" id="{BF859B88-82F5-6A4A-AB4E-360EBE5363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112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5" name="Line 15">
              <a:extLst>
                <a:ext uri="{FF2B5EF4-FFF2-40B4-BE49-F238E27FC236}">
                  <a16:creationId xmlns:a16="http://schemas.microsoft.com/office/drawing/2014/main" id="{CE7F93A2-6F17-EC47-8749-C442A5E6F4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2640"/>
              <a:ext cx="0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6" name="Line 16">
              <a:extLst>
                <a:ext uri="{FF2B5EF4-FFF2-40B4-BE49-F238E27FC236}">
                  <a16:creationId xmlns:a16="http://schemas.microsoft.com/office/drawing/2014/main" id="{748809EC-8FEA-9B4F-A451-D3D307D782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496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7" name="Line 17">
              <a:extLst>
                <a:ext uri="{FF2B5EF4-FFF2-40B4-BE49-F238E27FC236}">
                  <a16:creationId xmlns:a16="http://schemas.microsoft.com/office/drawing/2014/main" id="{8E155722-0BFE-4040-A22F-5B947256DA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2640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8" name="Line 18">
              <a:extLst>
                <a:ext uri="{FF2B5EF4-FFF2-40B4-BE49-F238E27FC236}">
                  <a16:creationId xmlns:a16="http://schemas.microsoft.com/office/drawing/2014/main" id="{A6482DD6-DAE3-C949-8847-FD2193ABE9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04" y="307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59" name="Line 19">
              <a:extLst>
                <a:ext uri="{FF2B5EF4-FFF2-40B4-BE49-F238E27FC236}">
                  <a16:creationId xmlns:a16="http://schemas.microsoft.com/office/drawing/2014/main" id="{3743D33A-DEF8-FD47-82D5-50E2D48775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072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0" name="Line 20">
              <a:extLst>
                <a:ext uri="{FF2B5EF4-FFF2-40B4-BE49-F238E27FC236}">
                  <a16:creationId xmlns:a16="http://schemas.microsoft.com/office/drawing/2014/main" id="{32AEAF7E-2014-104C-A332-FA8969C3A4E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168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1" name="Line 21">
              <a:extLst>
                <a:ext uri="{FF2B5EF4-FFF2-40B4-BE49-F238E27FC236}">
                  <a16:creationId xmlns:a16="http://schemas.microsoft.com/office/drawing/2014/main" id="{41B0F395-9A62-DA4A-BF3D-9186F8DDB9D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152" y="3120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2" name="Line 22">
              <a:extLst>
                <a:ext uri="{FF2B5EF4-FFF2-40B4-BE49-F238E27FC236}">
                  <a16:creationId xmlns:a16="http://schemas.microsoft.com/office/drawing/2014/main" id="{6DA3C4B0-8A1F-2B4A-8D0C-E0CD0C9E826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91921">
              <a:off x="1344" y="3120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3" name="Line 23">
              <a:extLst>
                <a:ext uri="{FF2B5EF4-FFF2-40B4-BE49-F238E27FC236}">
                  <a16:creationId xmlns:a16="http://schemas.microsoft.com/office/drawing/2014/main" id="{79E93962-FCF2-3D4C-BEA0-D7E88965C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32" y="3168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4" name="Line 24">
              <a:extLst>
                <a:ext uri="{FF2B5EF4-FFF2-40B4-BE49-F238E27FC236}">
                  <a16:creationId xmlns:a16="http://schemas.microsoft.com/office/drawing/2014/main" id="{A59996B7-A572-684D-A08A-F2D158CE40F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70025">
              <a:off x="1440" y="3120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5" name="Line 25">
              <a:extLst>
                <a:ext uri="{FF2B5EF4-FFF2-40B4-BE49-F238E27FC236}">
                  <a16:creationId xmlns:a16="http://schemas.microsoft.com/office/drawing/2014/main" id="{0E0580D1-06CD-B846-8846-6B1F680EF4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11941">
              <a:off x="1418" y="3173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6" name="Line 26">
              <a:extLst>
                <a:ext uri="{FF2B5EF4-FFF2-40B4-BE49-F238E27FC236}">
                  <a16:creationId xmlns:a16="http://schemas.microsoft.com/office/drawing/2014/main" id="{E45A7184-4152-6749-8E68-E00F0248577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30553" flipH="1">
              <a:off x="2352" y="302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7" name="Line 27">
              <a:extLst>
                <a:ext uri="{FF2B5EF4-FFF2-40B4-BE49-F238E27FC236}">
                  <a16:creationId xmlns:a16="http://schemas.microsoft.com/office/drawing/2014/main" id="{34A7041C-1CF3-014C-B2F8-531162D406F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46846" flipH="1">
              <a:off x="2448" y="3168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8" name="Line 28">
              <a:extLst>
                <a:ext uri="{FF2B5EF4-FFF2-40B4-BE49-F238E27FC236}">
                  <a16:creationId xmlns:a16="http://schemas.microsoft.com/office/drawing/2014/main" id="{0EF23744-5F1A-084C-BF34-4C99E7CD12F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91921">
              <a:off x="2640" y="3168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69" name="Line 29">
              <a:extLst>
                <a:ext uri="{FF2B5EF4-FFF2-40B4-BE49-F238E27FC236}">
                  <a16:creationId xmlns:a16="http://schemas.microsoft.com/office/drawing/2014/main" id="{B375B379-00B4-2748-8EAD-2F06B494E8D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70025">
              <a:off x="2784" y="3216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0" name="Line 30">
              <a:extLst>
                <a:ext uri="{FF2B5EF4-FFF2-40B4-BE49-F238E27FC236}">
                  <a16:creationId xmlns:a16="http://schemas.microsoft.com/office/drawing/2014/main" id="{7B7D7268-F715-3249-A11F-1D9147A3DA07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356039">
              <a:off x="2750" y="3264"/>
              <a:ext cx="180" cy="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1" name="Line 31">
              <a:extLst>
                <a:ext uri="{FF2B5EF4-FFF2-40B4-BE49-F238E27FC236}">
                  <a16:creationId xmlns:a16="http://schemas.microsoft.com/office/drawing/2014/main" id="{191C5BC2-7983-F246-BA42-29D564C80BA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61574">
              <a:off x="2976" y="3216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2" name="Line 32">
              <a:extLst>
                <a:ext uri="{FF2B5EF4-FFF2-40B4-BE49-F238E27FC236}">
                  <a16:creationId xmlns:a16="http://schemas.microsoft.com/office/drawing/2014/main" id="{F6707AEC-6073-3248-9522-A1DE31869EE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280520">
              <a:off x="3039" y="3011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3" name="Line 33">
              <a:extLst>
                <a:ext uri="{FF2B5EF4-FFF2-40B4-BE49-F238E27FC236}">
                  <a16:creationId xmlns:a16="http://schemas.microsoft.com/office/drawing/2014/main" id="{A14A4C5E-6E1C-2844-B217-3B7F93F22FD4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310420">
              <a:off x="3024" y="3216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4" name="Line 34">
              <a:extLst>
                <a:ext uri="{FF2B5EF4-FFF2-40B4-BE49-F238E27FC236}">
                  <a16:creationId xmlns:a16="http://schemas.microsoft.com/office/drawing/2014/main" id="{714564D0-8C0B-5C48-85D2-1FC8BD7EF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528"/>
              <a:ext cx="0" cy="115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5" name="Line 35">
              <a:extLst>
                <a:ext uri="{FF2B5EF4-FFF2-40B4-BE49-F238E27FC236}">
                  <a16:creationId xmlns:a16="http://schemas.microsoft.com/office/drawing/2014/main" id="{0DE56B24-E0C1-2248-AB3C-ED76409745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40" y="528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6" name="Line 36">
              <a:extLst>
                <a:ext uri="{FF2B5EF4-FFF2-40B4-BE49-F238E27FC236}">
                  <a16:creationId xmlns:a16="http://schemas.microsoft.com/office/drawing/2014/main" id="{EF30D2D4-4FB1-3542-B70E-AFB2FF200E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92" y="1296"/>
              <a:ext cx="0" cy="19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7" name="Line 37">
              <a:extLst>
                <a:ext uri="{FF2B5EF4-FFF2-40B4-BE49-F238E27FC236}">
                  <a16:creationId xmlns:a16="http://schemas.microsoft.com/office/drawing/2014/main" id="{E40F7E62-B626-ED41-810C-337850DAC5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816"/>
              <a:ext cx="1392" cy="124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8" name="Line 38">
              <a:extLst>
                <a:ext uri="{FF2B5EF4-FFF2-40B4-BE49-F238E27FC236}">
                  <a16:creationId xmlns:a16="http://schemas.microsoft.com/office/drawing/2014/main" id="{9A8FCD7D-00F8-0F44-A05F-F1ED2D6559A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296"/>
              <a:ext cx="384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79" name="Line 39">
              <a:extLst>
                <a:ext uri="{FF2B5EF4-FFF2-40B4-BE49-F238E27FC236}">
                  <a16:creationId xmlns:a16="http://schemas.microsoft.com/office/drawing/2014/main" id="{1EEE6724-C225-2142-8076-7EAB6CEE9D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984" y="1728"/>
              <a:ext cx="432" cy="43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0" name="Line 40">
              <a:extLst>
                <a:ext uri="{FF2B5EF4-FFF2-40B4-BE49-F238E27FC236}">
                  <a16:creationId xmlns:a16="http://schemas.microsoft.com/office/drawing/2014/main" id="{B595325A-C1FA-FD4E-A9D4-271D0078B2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00" y="1584"/>
              <a:ext cx="528" cy="57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1" name="Line 41">
              <a:extLst>
                <a:ext uri="{FF2B5EF4-FFF2-40B4-BE49-F238E27FC236}">
                  <a16:creationId xmlns:a16="http://schemas.microsoft.com/office/drawing/2014/main" id="{5D69EAE2-B22F-C346-9B13-B55B6BBBD4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728"/>
              <a:ext cx="480" cy="48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2" name="Line 42">
              <a:extLst>
                <a:ext uri="{FF2B5EF4-FFF2-40B4-BE49-F238E27FC236}">
                  <a16:creationId xmlns:a16="http://schemas.microsoft.com/office/drawing/2014/main" id="{7DB7DC09-A370-DF48-BE17-FF6D80131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0" y="2160"/>
              <a:ext cx="0" cy="86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3" name="Line 43">
              <a:extLst>
                <a:ext uri="{FF2B5EF4-FFF2-40B4-BE49-F238E27FC236}">
                  <a16:creationId xmlns:a16="http://schemas.microsoft.com/office/drawing/2014/main" id="{F414BFB3-3477-6A42-BC17-F8B1C82903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160"/>
              <a:ext cx="0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4" name="Line 44">
              <a:extLst>
                <a:ext uri="{FF2B5EF4-FFF2-40B4-BE49-F238E27FC236}">
                  <a16:creationId xmlns:a16="http://schemas.microsoft.com/office/drawing/2014/main" id="{429527AB-4648-7E4C-8D9F-56B33F1142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4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5" name="Line 45">
              <a:extLst>
                <a:ext uri="{FF2B5EF4-FFF2-40B4-BE49-F238E27FC236}">
                  <a16:creationId xmlns:a16="http://schemas.microsoft.com/office/drawing/2014/main" id="{0C180623-BB66-0C45-AFC4-EAB7AD0082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208"/>
              <a:ext cx="0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6" name="Line 46">
              <a:extLst>
                <a:ext uri="{FF2B5EF4-FFF2-40B4-BE49-F238E27FC236}">
                  <a16:creationId xmlns:a16="http://schemas.microsoft.com/office/drawing/2014/main" id="{9E52C959-1488-7743-91E1-8EB5D588D35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80" y="2064"/>
              <a:ext cx="0" cy="96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7" name="Line 47">
              <a:extLst>
                <a:ext uri="{FF2B5EF4-FFF2-40B4-BE49-F238E27FC236}">
                  <a16:creationId xmlns:a16="http://schemas.microsoft.com/office/drawing/2014/main" id="{F689DAE6-A4D7-7F42-B541-F3E9F168BE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6" y="2640"/>
              <a:ext cx="0" cy="38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8" name="Line 48">
              <a:extLst>
                <a:ext uri="{FF2B5EF4-FFF2-40B4-BE49-F238E27FC236}">
                  <a16:creationId xmlns:a16="http://schemas.microsoft.com/office/drawing/2014/main" id="{9C8CEF10-E533-6641-B9D6-BDFAC79FE0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448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89" name="Line 49">
              <a:extLst>
                <a:ext uri="{FF2B5EF4-FFF2-40B4-BE49-F238E27FC236}">
                  <a16:creationId xmlns:a16="http://schemas.microsoft.com/office/drawing/2014/main" id="{F1FBA1B2-2C8A-D54C-8DB3-DD24564D03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2640"/>
              <a:ext cx="91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0" name="Line 50">
              <a:extLst>
                <a:ext uri="{FF2B5EF4-FFF2-40B4-BE49-F238E27FC236}">
                  <a16:creationId xmlns:a16="http://schemas.microsoft.com/office/drawing/2014/main" id="{07801917-6C3E-C642-AC25-19B6849891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3024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1" name="Line 51">
              <a:extLst>
                <a:ext uri="{FF2B5EF4-FFF2-40B4-BE49-F238E27FC236}">
                  <a16:creationId xmlns:a16="http://schemas.microsoft.com/office/drawing/2014/main" id="{244B9CE8-C7F9-2F4E-8205-4807F4CC8F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84" y="3024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2" name="Line 52">
              <a:extLst>
                <a:ext uri="{FF2B5EF4-FFF2-40B4-BE49-F238E27FC236}">
                  <a16:creationId xmlns:a16="http://schemas.microsoft.com/office/drawing/2014/main" id="{FFDC022E-E642-3C4B-BD68-1A7FB63303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20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3" name="Line 53">
              <a:extLst>
                <a:ext uri="{FF2B5EF4-FFF2-40B4-BE49-F238E27FC236}">
                  <a16:creationId xmlns:a16="http://schemas.microsoft.com/office/drawing/2014/main" id="{400C1110-99D5-B645-870E-8E3A09AD03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56" y="3072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4" name="Line 54">
              <a:extLst>
                <a:ext uri="{FF2B5EF4-FFF2-40B4-BE49-F238E27FC236}">
                  <a16:creationId xmlns:a16="http://schemas.microsoft.com/office/drawing/2014/main" id="{1E3AD8FD-970D-9A49-A13D-3FF75079DCD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91921">
              <a:off x="3648" y="3072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5" name="Line 55">
              <a:extLst>
                <a:ext uri="{FF2B5EF4-FFF2-40B4-BE49-F238E27FC236}">
                  <a16:creationId xmlns:a16="http://schemas.microsoft.com/office/drawing/2014/main" id="{CB5FB636-EFAF-154F-93F1-652FEC8C31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36" y="3120"/>
              <a:ext cx="0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6" name="Line 56">
              <a:extLst>
                <a:ext uri="{FF2B5EF4-FFF2-40B4-BE49-F238E27FC236}">
                  <a16:creationId xmlns:a16="http://schemas.microsoft.com/office/drawing/2014/main" id="{E02D3709-86E8-4943-ACFE-E72404E0723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70025">
              <a:off x="3744" y="3072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7" name="Line 57">
              <a:extLst>
                <a:ext uri="{FF2B5EF4-FFF2-40B4-BE49-F238E27FC236}">
                  <a16:creationId xmlns:a16="http://schemas.microsoft.com/office/drawing/2014/main" id="{15F38DC5-27FC-FD41-9B7E-EA80CF77E25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411941">
              <a:off x="3722" y="3125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8" name="Line 58">
              <a:extLst>
                <a:ext uri="{FF2B5EF4-FFF2-40B4-BE49-F238E27FC236}">
                  <a16:creationId xmlns:a16="http://schemas.microsoft.com/office/drawing/2014/main" id="{792B77AC-9C1F-9A41-BADB-A0E21501C6C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130553" flipH="1">
              <a:off x="4656" y="2976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299" name="Line 59">
              <a:extLst>
                <a:ext uri="{FF2B5EF4-FFF2-40B4-BE49-F238E27FC236}">
                  <a16:creationId xmlns:a16="http://schemas.microsoft.com/office/drawing/2014/main" id="{38B9DC53-06CD-9342-9FCD-DD998709ECD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946846" flipH="1">
              <a:off x="4752" y="3120"/>
              <a:ext cx="192" cy="288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0" name="Line 60">
              <a:extLst>
                <a:ext uri="{FF2B5EF4-FFF2-40B4-BE49-F238E27FC236}">
                  <a16:creationId xmlns:a16="http://schemas.microsoft.com/office/drawing/2014/main" id="{519437C1-E964-1A41-A5D9-926D21D5A7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91921">
              <a:off x="4944" y="3120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1" name="Line 61">
              <a:extLst>
                <a:ext uri="{FF2B5EF4-FFF2-40B4-BE49-F238E27FC236}">
                  <a16:creationId xmlns:a16="http://schemas.microsoft.com/office/drawing/2014/main" id="{FC92E6E4-30EC-6A4E-A92A-7C88792264B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870025">
              <a:off x="5088" y="3168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2" name="Line 62">
              <a:extLst>
                <a:ext uri="{FF2B5EF4-FFF2-40B4-BE49-F238E27FC236}">
                  <a16:creationId xmlns:a16="http://schemas.microsoft.com/office/drawing/2014/main" id="{F8C6A34E-A10D-8D48-BC8F-2A75202BD095}"/>
                </a:ext>
              </a:extLst>
            </p:cNvPr>
            <p:cNvSpPr>
              <a:spLocks noChangeShapeType="1"/>
            </p:cNvSpPr>
            <p:nvPr/>
          </p:nvSpPr>
          <p:spPr bwMode="auto">
            <a:xfrm rot="1356039">
              <a:off x="5054" y="3216"/>
              <a:ext cx="180" cy="25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3" name="Line 63">
              <a:extLst>
                <a:ext uri="{FF2B5EF4-FFF2-40B4-BE49-F238E27FC236}">
                  <a16:creationId xmlns:a16="http://schemas.microsoft.com/office/drawing/2014/main" id="{9AEFFC20-F05D-3D4A-993F-4E3E3246D55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61574">
              <a:off x="5280" y="3168"/>
              <a:ext cx="1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4" name="Line 64">
              <a:extLst>
                <a:ext uri="{FF2B5EF4-FFF2-40B4-BE49-F238E27FC236}">
                  <a16:creationId xmlns:a16="http://schemas.microsoft.com/office/drawing/2014/main" id="{8DC7EFB4-7A8F-FA45-A8A2-27E8CD0B05F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280520">
              <a:off x="5343" y="2963"/>
              <a:ext cx="192" cy="33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5" name="Line 65">
              <a:extLst>
                <a:ext uri="{FF2B5EF4-FFF2-40B4-BE49-F238E27FC236}">
                  <a16:creationId xmlns:a16="http://schemas.microsoft.com/office/drawing/2014/main" id="{4C52D852-5F38-E64A-8CC9-B773F5641CE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1310420">
              <a:off x="5328" y="3168"/>
              <a:ext cx="144" cy="2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6" name="Oval 66">
              <a:extLst>
                <a:ext uri="{FF2B5EF4-FFF2-40B4-BE49-F238E27FC236}">
                  <a16:creationId xmlns:a16="http://schemas.microsoft.com/office/drawing/2014/main" id="{66BCAF5C-8C49-C24F-A0BD-03114964ED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2208"/>
              <a:ext cx="96" cy="28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7" name="Oval 67">
              <a:extLst>
                <a:ext uri="{FF2B5EF4-FFF2-40B4-BE49-F238E27FC236}">
                  <a16:creationId xmlns:a16="http://schemas.microsoft.com/office/drawing/2014/main" id="{51FB6F12-CA23-274F-9E87-1FA5D404CF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2160"/>
              <a:ext cx="96" cy="38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8" name="Oval 68">
              <a:extLst>
                <a:ext uri="{FF2B5EF4-FFF2-40B4-BE49-F238E27FC236}">
                  <a16:creationId xmlns:a16="http://schemas.microsoft.com/office/drawing/2014/main" id="{5677B5AF-5CEA-6740-931F-D107CEB07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" y="2112"/>
              <a:ext cx="96" cy="384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09" name="Oval 69">
              <a:extLst>
                <a:ext uri="{FF2B5EF4-FFF2-40B4-BE49-F238E27FC236}">
                  <a16:creationId xmlns:a16="http://schemas.microsoft.com/office/drawing/2014/main" id="{C0296F17-FC89-EE48-8A68-3415563634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96" y="2160"/>
              <a:ext cx="96" cy="288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0" name="Line 70">
              <a:extLst>
                <a:ext uri="{FF2B5EF4-FFF2-40B4-BE49-F238E27FC236}">
                  <a16:creationId xmlns:a16="http://schemas.microsoft.com/office/drawing/2014/main" id="{F5377DFD-72A0-7F43-A2D1-5366C7EA8D1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88" y="1632"/>
              <a:ext cx="576" cy="57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1" name="Line 71">
              <a:extLst>
                <a:ext uri="{FF2B5EF4-FFF2-40B4-BE49-F238E27FC236}">
                  <a16:creationId xmlns:a16="http://schemas.microsoft.com/office/drawing/2014/main" id="{2A4655A1-E671-A54A-B551-D2E8222B252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88" y="2208"/>
              <a:ext cx="0" cy="72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2" name="Line 72">
              <a:extLst>
                <a:ext uri="{FF2B5EF4-FFF2-40B4-BE49-F238E27FC236}">
                  <a16:creationId xmlns:a16="http://schemas.microsoft.com/office/drawing/2014/main" id="{EAFA76B3-E13A-0B43-9453-5347E472F63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44" y="1632"/>
              <a:ext cx="576" cy="576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3" name="Line 73">
              <a:extLst>
                <a:ext uri="{FF2B5EF4-FFF2-40B4-BE49-F238E27FC236}">
                  <a16:creationId xmlns:a16="http://schemas.microsoft.com/office/drawing/2014/main" id="{E085753D-D2C9-A947-B1F3-B0C8FF5159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208"/>
              <a:ext cx="0" cy="72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4" name="Line 74">
              <a:extLst>
                <a:ext uri="{FF2B5EF4-FFF2-40B4-BE49-F238E27FC236}">
                  <a16:creationId xmlns:a16="http://schemas.microsoft.com/office/drawing/2014/main" id="{5A616AA8-EE36-2F4D-A4DC-46FEF01733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2544"/>
              <a:ext cx="1392" cy="0"/>
            </a:xfrm>
            <a:prstGeom prst="line">
              <a:avLst/>
            </a:prstGeom>
            <a:noFill/>
            <a:ln w="635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10315" name="Text Box 75">
              <a:extLst>
                <a:ext uri="{FF2B5EF4-FFF2-40B4-BE49-F238E27FC236}">
                  <a16:creationId xmlns:a16="http://schemas.microsoft.com/office/drawing/2014/main" id="{E0D1BBB0-A367-394B-9DA4-B9C5A85625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576"/>
              <a:ext cx="1056" cy="42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宋体" panose="02010600030101010101" pitchFamily="2" charset="-122"/>
                  <a:ea typeface="黑体" panose="02010609060101010101" pitchFamily="49" charset="-122"/>
                </a:rPr>
                <a:t>主动脉</a:t>
              </a:r>
            </a:p>
          </p:txBody>
        </p:sp>
        <p:sp>
          <p:nvSpPr>
            <p:cNvPr id="10316" name="Text Box 76">
              <a:extLst>
                <a:ext uri="{FF2B5EF4-FFF2-40B4-BE49-F238E27FC236}">
                  <a16:creationId xmlns:a16="http://schemas.microsoft.com/office/drawing/2014/main" id="{3B3F35FE-0A90-F741-B24C-55CCC3B4D0F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0" y="863"/>
              <a:ext cx="480" cy="149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宋体" panose="02010600030101010101" pitchFamily="2" charset="-122"/>
                  <a:ea typeface="黑体" panose="02010609060101010101" pitchFamily="49" charset="-122"/>
                </a:rPr>
                <a:t>输送血管</a:t>
              </a:r>
            </a:p>
          </p:txBody>
        </p:sp>
        <p:sp>
          <p:nvSpPr>
            <p:cNvPr id="10317" name="Text Box 77">
              <a:extLst>
                <a:ext uri="{FF2B5EF4-FFF2-40B4-BE49-F238E27FC236}">
                  <a16:creationId xmlns:a16="http://schemas.microsoft.com/office/drawing/2014/main" id="{DD290101-06B3-CC4B-9642-D1EF8208F4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784"/>
              <a:ext cx="864" cy="7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宋体" panose="02010600030101010101" pitchFamily="2" charset="-122"/>
                  <a:ea typeface="黑体" panose="02010609060101010101" pitchFamily="49" charset="-122"/>
                </a:rPr>
                <a:t>阻力血管</a:t>
              </a:r>
            </a:p>
          </p:txBody>
        </p:sp>
        <p:sp>
          <p:nvSpPr>
            <p:cNvPr id="10318" name="Text Box 78">
              <a:extLst>
                <a:ext uri="{FF2B5EF4-FFF2-40B4-BE49-F238E27FC236}">
                  <a16:creationId xmlns:a16="http://schemas.microsoft.com/office/drawing/2014/main" id="{3A5D13DD-75A3-A945-8ACA-0BF4C30522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3600"/>
              <a:ext cx="1056" cy="4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缺血区</a:t>
              </a:r>
            </a:p>
          </p:txBody>
        </p:sp>
        <p:sp>
          <p:nvSpPr>
            <p:cNvPr id="10319" name="Text Box 79">
              <a:extLst>
                <a:ext uri="{FF2B5EF4-FFF2-40B4-BE49-F238E27FC236}">
                  <a16:creationId xmlns:a16="http://schemas.microsoft.com/office/drawing/2014/main" id="{A1778EE0-6549-CD41-A89A-76B8EC1E4C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3600"/>
              <a:ext cx="1344" cy="427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200" b="1">
                  <a:latin typeface="黑体" panose="02010609060101010101" pitchFamily="49" charset="-122"/>
                  <a:ea typeface="黑体" panose="02010609060101010101" pitchFamily="49" charset="-122"/>
                </a:rPr>
                <a:t>非缺血区</a:t>
              </a:r>
            </a:p>
          </p:txBody>
        </p:sp>
        <p:sp>
          <p:nvSpPr>
            <p:cNvPr id="10320" name="Text Box 80">
              <a:extLst>
                <a:ext uri="{FF2B5EF4-FFF2-40B4-BE49-F238E27FC236}">
                  <a16:creationId xmlns:a16="http://schemas.microsoft.com/office/drawing/2014/main" id="{4C9E8B05-2C6D-4B40-9FB9-C8A5752BCC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384"/>
              <a:ext cx="1296" cy="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4000" b="1">
                  <a:latin typeface="黑体" panose="02010609060101010101" pitchFamily="49" charset="-122"/>
                  <a:ea typeface="黑体" panose="02010609060101010101" pitchFamily="49" charset="-122"/>
                </a:rPr>
                <a:t>给硝酸甘油后</a:t>
              </a:r>
            </a:p>
          </p:txBody>
        </p:sp>
      </p:grpSp>
      <p:sp>
        <p:nvSpPr>
          <p:cNvPr id="10322" name="Rectangle 82">
            <a:extLst>
              <a:ext uri="{FF2B5EF4-FFF2-40B4-BE49-F238E27FC236}">
                <a16:creationId xmlns:a16="http://schemas.microsoft.com/office/drawing/2014/main" id="{DFDFB1F3-55E0-4949-A9FA-001DB209F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63" y="803215"/>
            <a:ext cx="8991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1977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年，</a:t>
            </a:r>
            <a:r>
              <a:rPr lang="en-US" altLang="zh-CN" sz="28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Ferid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 Murad 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证实硝酸甘油产生</a:t>
            </a:r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NO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扩张血管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B8E7D42-4470-85B7-2418-EF6081E9C987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3520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76DA432-69DE-3C4B-B8BD-F444096C6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21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F706D160-6FE5-FF46-B156-392998DEE8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54" y="-8021"/>
            <a:ext cx="32004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36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98 </a:t>
            </a:r>
            <a:r>
              <a:rPr lang="zh-CN" altLang="en-US" sz="36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年以后</a:t>
            </a:r>
            <a:r>
              <a:rPr lang="en-US" altLang="zh-CN" sz="36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隶书" pitchFamily="49" charset="-122"/>
              </a:rPr>
              <a:t>……</a:t>
            </a:r>
            <a:endParaRPr lang="en-US" altLang="zh-CN" sz="3600" b="1" dirty="0">
              <a:solidFill>
                <a:srgbClr val="3333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E322086-66A6-144E-8B40-BC3BE4C830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1550" y="762967"/>
            <a:ext cx="71628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3600" b="1" dirty="0"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隶书" pitchFamily="49" charset="-122"/>
                <a:ea typeface="隶书" pitchFamily="49" charset="-122"/>
              </a:rPr>
              <a:t>一九九八年诺贝尔生理学或医学奖</a:t>
            </a: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561A4644-AC4A-1E40-BB98-5E12C787C1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529299"/>
            <a:ext cx="88011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一氧化氮是如何作为一种信号分子而发挥作用的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21BDD9D-762F-9345-BBA6-5D6103FBCB58}"/>
              </a:ext>
            </a:extLst>
          </p:cNvPr>
          <p:cNvSpPr/>
          <p:nvPr/>
        </p:nvSpPr>
        <p:spPr>
          <a:xfrm>
            <a:off x="209154" y="2708446"/>
            <a:ext cx="407481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1992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年，美国的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Science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杂志命名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为明星分子。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R.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F.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Furchgott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L.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J.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 err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Ignarro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和 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F.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Murad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等三人研究发现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是心血管系统中传播信息的分子，开创了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的生物化学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为调节血压、控制血流、抵御感染、传输信息方面的研究奠定了基础。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3849A7A-85DA-C04C-9518-15749A2FA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6070" y="2976446"/>
            <a:ext cx="4437430" cy="288032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E273E5-C73E-6BDF-2C06-2CB74CDB2A93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19658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11111">
            <a:extLst>
              <a:ext uri="{FF2B5EF4-FFF2-40B4-BE49-F238E27FC236}">
                <a16:creationId xmlns:a16="http://schemas.microsoft.com/office/drawing/2014/main" id="{1BA318E6-DC6E-9645-8441-52ACB7426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439488"/>
            <a:ext cx="7620000" cy="417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48" name="Text Box 4">
            <a:extLst>
              <a:ext uri="{FF2B5EF4-FFF2-40B4-BE49-F238E27FC236}">
                <a16:creationId xmlns:a16="http://schemas.microsoft.com/office/drawing/2014/main" id="{A07CDFA2-E98D-6343-90C7-A3F5FD16E6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304800"/>
            <a:ext cx="7239000" cy="82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4800" b="1">
                <a:solidFill>
                  <a:srgbClr val="FF00FF"/>
                </a:solidFill>
              </a:rPr>
              <a:t>NO</a:t>
            </a:r>
            <a:r>
              <a:rPr lang="en-US" altLang="zh-CN" sz="4800" b="1">
                <a:solidFill>
                  <a:schemeClr val="folHlink"/>
                </a:solidFill>
              </a:rPr>
              <a:t> </a:t>
            </a:r>
            <a:r>
              <a:rPr lang="en-US" altLang="zh-CN" sz="4800" b="1"/>
              <a:t>news is good news.</a:t>
            </a:r>
          </a:p>
        </p:txBody>
      </p:sp>
      <p:sp>
        <p:nvSpPr>
          <p:cNvPr id="6149" name="Text Box 5">
            <a:extLst>
              <a:ext uri="{FF2B5EF4-FFF2-40B4-BE49-F238E27FC236}">
                <a16:creationId xmlns:a16="http://schemas.microsoft.com/office/drawing/2014/main" id="{A56129F5-2648-1D4C-98D4-211BF2254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5943600"/>
            <a:ext cx="68580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600" b="1">
                <a:solidFill>
                  <a:srgbClr val="FF0000"/>
                </a:solidFill>
                <a:latin typeface="Arial" panose="020B0604020202020204" pitchFamily="34" charset="0"/>
              </a:rPr>
              <a:t>Molecule of Year 1992-Science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8E780EA-6DA2-D954-DBAD-87E439111CCE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956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>
            <a:extLst>
              <a:ext uri="{FF2B5EF4-FFF2-40B4-BE49-F238E27FC236}">
                <a16:creationId xmlns:a16="http://schemas.microsoft.com/office/drawing/2014/main" id="{DCE94C81-7664-1F44-B8CB-E9EE59EFBB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341944"/>
            <a:ext cx="374637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</a:t>
            </a:r>
            <a:r>
              <a:rPr lang="zh-CN" altLang="en-US" sz="2800" b="1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：双子座 信号分子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129CB0A-E9F7-4141-A3FB-5A9655EEB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928414"/>
            <a:ext cx="1447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NOS</a:t>
            </a:r>
          </a:p>
        </p:txBody>
      </p:sp>
      <p:sp>
        <p:nvSpPr>
          <p:cNvPr id="6" name="AutoShape 8">
            <a:extLst>
              <a:ext uri="{FF2B5EF4-FFF2-40B4-BE49-F238E27FC236}">
                <a16:creationId xmlns:a16="http://schemas.microsoft.com/office/drawing/2014/main" id="{6ECDBCB2-B281-6742-8BC9-7E00807A7C4B}"/>
              </a:ext>
            </a:extLst>
          </p:cNvPr>
          <p:cNvSpPr>
            <a:spLocks/>
          </p:cNvSpPr>
          <p:nvPr/>
        </p:nvSpPr>
        <p:spPr bwMode="auto">
          <a:xfrm>
            <a:off x="1979712" y="1434674"/>
            <a:ext cx="144016" cy="1617590"/>
          </a:xfrm>
          <a:prstGeom prst="leftBrace">
            <a:avLst>
              <a:gd name="adj1" fmla="val 195833"/>
              <a:gd name="adj2" fmla="val 50000"/>
            </a:avLst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60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C4CCAE1-1BD9-7C42-B622-D07727ECD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240" y="1166381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 err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eNOS</a:t>
            </a:r>
            <a:endParaRPr lang="en-US" altLang="zh-CN" sz="28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F1232137-CDE6-D54E-BAB5-A9DD6A3A6B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2597" y="1890281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 err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iNOS</a:t>
            </a:r>
            <a:endParaRPr lang="en-US" altLang="zh-CN" sz="28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F92C75B0-18E1-0C45-B6C8-B4F462C9C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2689756"/>
            <a:ext cx="1752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2800" b="1" dirty="0" err="1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nNOS</a:t>
            </a:r>
            <a:endParaRPr lang="en-US" altLang="zh-CN" sz="2800" b="1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37C34DA0-6A04-2B42-897C-EFF2B9DB96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152361"/>
            <a:ext cx="449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扩张血管，保护内皮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22819421-8966-9A41-9DBA-DD0B77102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1880" y="1951836"/>
            <a:ext cx="449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促进炎症反应</a:t>
            </a: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14479AD6-DD3A-3246-8FF0-6619F91E9A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0101" y="2720533"/>
            <a:ext cx="44958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神经细胞损伤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599017F-E697-7643-B5F0-AB2E2643F0AF}"/>
              </a:ext>
            </a:extLst>
          </p:cNvPr>
          <p:cNvSpPr/>
          <p:nvPr/>
        </p:nvSpPr>
        <p:spPr>
          <a:xfrm>
            <a:off x="209154" y="246806"/>
            <a:ext cx="2526654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NO</a:t>
            </a:r>
            <a:r>
              <a:rPr lang="zh-CN" altLang="en-GB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的</a:t>
            </a:r>
            <a:r>
              <a:rPr lang="zh-CN" altLang="en-US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生理功能</a:t>
            </a:r>
          </a:p>
        </p:txBody>
      </p:sp>
      <p:sp>
        <p:nvSpPr>
          <p:cNvPr id="18" name="Rectangle 10">
            <a:extLst>
              <a:ext uri="{FF2B5EF4-FFF2-40B4-BE49-F238E27FC236}">
                <a16:creationId xmlns:a16="http://schemas.microsoft.com/office/drawing/2014/main" id="{0D5BBCB3-A051-8D49-BA55-99B01EDF6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005064"/>
            <a:ext cx="85344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2800" b="1" dirty="0">
                <a:latin typeface="Arial" panose="020B0604020202020204" pitchFamily="34" charset="0"/>
                <a:ea typeface="黑体" panose="02010609060101010101" pitchFamily="49" charset="-122"/>
              </a:rPr>
              <a:t>心血管领域的巨大进展：</a:t>
            </a:r>
            <a:r>
              <a:rPr lang="zh-CN" altLang="en-US" sz="32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内皮生物学</a:t>
            </a:r>
            <a:endParaRPr lang="zh-CN" altLang="en-US" sz="3200" b="1" dirty="0">
              <a:solidFill>
                <a:schemeClr val="accent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9" name="Rectangle 11">
            <a:extLst>
              <a:ext uri="{FF2B5EF4-FFF2-40B4-BE49-F238E27FC236}">
                <a16:creationId xmlns:a16="http://schemas.microsoft.com/office/drawing/2014/main" id="{8B2B8A65-6462-5342-9FAC-454505E6A5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131" y="4797152"/>
            <a:ext cx="85344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《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内皮生物学杂志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》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应运而生</a:t>
            </a: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 几十种 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NO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 工具药被研制开发</a:t>
            </a:r>
          </a:p>
          <a:p>
            <a:pPr>
              <a:spcBef>
                <a:spcPct val="50000"/>
              </a:spcBef>
            </a:pP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“伟哥（</a:t>
            </a:r>
            <a:r>
              <a:rPr lang="en-US" altLang="zh-CN" b="1" dirty="0" err="1">
                <a:latin typeface="Arial" panose="020B0604020202020204" pitchFamily="34" charset="0"/>
                <a:ea typeface="黑体" panose="02010609060101010101" pitchFamily="49" charset="-122"/>
              </a:rPr>
              <a:t>viagra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）”等基于</a:t>
            </a:r>
            <a:r>
              <a:rPr lang="en-US" altLang="zh-CN" b="1" dirty="0">
                <a:latin typeface="Arial" panose="020B0604020202020204" pitchFamily="34" charset="0"/>
                <a:ea typeface="黑体" panose="02010609060101010101" pitchFamily="49" charset="-122"/>
              </a:rPr>
              <a:t>NO</a:t>
            </a:r>
            <a:r>
              <a:rPr lang="zh-CN" altLang="en-US" b="1" dirty="0">
                <a:latin typeface="Arial" panose="020B0604020202020204" pitchFamily="34" charset="0"/>
                <a:ea typeface="黑体" panose="02010609060101010101" pitchFamily="49" charset="-122"/>
              </a:rPr>
              <a:t>机理研制的药物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60590F5-0AC8-7DE9-0CE6-B81846095B81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421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2DD22A-1B07-D141-A3BE-2FC208D7ECA4}" type="slidenum">
              <a:rPr lang="en-US" altLang="zh-CN"/>
              <a:pPr/>
              <a:t>24</a:t>
            </a:fld>
            <a:endParaRPr lang="en-US" altLang="zh-CN"/>
          </a:p>
        </p:txBody>
      </p:sp>
      <p:grpSp>
        <p:nvGrpSpPr>
          <p:cNvPr id="756738" name="Group 20"/>
          <p:cNvGrpSpPr>
            <a:grpSpLocks/>
          </p:cNvGrpSpPr>
          <p:nvPr/>
        </p:nvGrpSpPr>
        <p:grpSpPr bwMode="auto">
          <a:xfrm>
            <a:off x="916630" y="1226122"/>
            <a:ext cx="7632848" cy="4706437"/>
            <a:chOff x="480" y="338"/>
            <a:chExt cx="5791" cy="3979"/>
          </a:xfrm>
        </p:grpSpPr>
        <p:pic>
          <p:nvPicPr>
            <p:cNvPr id="756739" name="Picture 2" descr="17_0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38"/>
              <a:ext cx="5656" cy="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6740" name="Oval 3"/>
            <p:cNvSpPr>
              <a:spLocks noChangeArrowheads="1"/>
            </p:cNvSpPr>
            <p:nvPr/>
          </p:nvSpPr>
          <p:spPr bwMode="auto">
            <a:xfrm>
              <a:off x="720" y="1410"/>
              <a:ext cx="1344" cy="240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56741" name="Oval 4"/>
            <p:cNvSpPr>
              <a:spLocks noChangeArrowheads="1"/>
            </p:cNvSpPr>
            <p:nvPr/>
          </p:nvSpPr>
          <p:spPr bwMode="auto">
            <a:xfrm>
              <a:off x="1760" y="1992"/>
              <a:ext cx="676" cy="336"/>
            </a:xfrm>
            <a:prstGeom prst="ellipse">
              <a:avLst/>
            </a:prstGeom>
            <a:noFill/>
            <a:ln w="28575">
              <a:solidFill>
                <a:srgbClr val="FF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70885" name="Text Box 5"/>
            <p:cNvSpPr txBox="1">
              <a:spLocks noChangeArrowheads="1"/>
            </p:cNvSpPr>
            <p:nvPr/>
          </p:nvSpPr>
          <p:spPr bwMode="auto">
            <a:xfrm>
              <a:off x="642" y="2887"/>
              <a:ext cx="81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0000FF"/>
                  </a:solidFill>
                </a:rPr>
                <a:t>火山岩</a:t>
              </a:r>
            </a:p>
          </p:txBody>
        </p:sp>
        <p:sp>
          <p:nvSpPr>
            <p:cNvPr id="2170886" name="Text Box 6"/>
            <p:cNvSpPr txBox="1">
              <a:spLocks noChangeArrowheads="1"/>
            </p:cNvSpPr>
            <p:nvPr/>
          </p:nvSpPr>
          <p:spPr bwMode="auto">
            <a:xfrm>
              <a:off x="3432" y="1056"/>
              <a:ext cx="1105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大气中的氮</a:t>
              </a:r>
            </a:p>
          </p:txBody>
        </p:sp>
        <p:sp>
          <p:nvSpPr>
            <p:cNvPr id="2170887" name="Text Box 7"/>
            <p:cNvSpPr txBox="1">
              <a:spLocks noChangeArrowheads="1"/>
            </p:cNvSpPr>
            <p:nvPr/>
          </p:nvSpPr>
          <p:spPr bwMode="auto">
            <a:xfrm>
              <a:off x="996" y="1177"/>
              <a:ext cx="94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大气固氮</a:t>
              </a:r>
            </a:p>
          </p:txBody>
        </p:sp>
        <p:sp>
          <p:nvSpPr>
            <p:cNvPr id="2170888" name="Text Box 8"/>
            <p:cNvSpPr txBox="1">
              <a:spLocks noChangeArrowheads="1"/>
            </p:cNvSpPr>
            <p:nvPr/>
          </p:nvSpPr>
          <p:spPr bwMode="auto">
            <a:xfrm>
              <a:off x="1686" y="1760"/>
              <a:ext cx="849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工业制氮</a:t>
              </a:r>
            </a:p>
          </p:txBody>
        </p:sp>
        <p:sp>
          <p:nvSpPr>
            <p:cNvPr id="2170889" name="Text Box 9"/>
            <p:cNvSpPr txBox="1">
              <a:spLocks noChangeArrowheads="1"/>
            </p:cNvSpPr>
            <p:nvPr/>
          </p:nvSpPr>
          <p:spPr bwMode="auto">
            <a:xfrm>
              <a:off x="2064" y="2870"/>
              <a:ext cx="90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生物固氮</a:t>
              </a:r>
            </a:p>
          </p:txBody>
        </p:sp>
        <p:sp>
          <p:nvSpPr>
            <p:cNvPr id="2170890" name="Text Box 10"/>
            <p:cNvSpPr txBox="1">
              <a:spLocks noChangeArrowheads="1"/>
            </p:cNvSpPr>
            <p:nvPr/>
          </p:nvSpPr>
          <p:spPr bwMode="auto">
            <a:xfrm>
              <a:off x="1008" y="2352"/>
              <a:ext cx="816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岩浆氮</a:t>
              </a:r>
            </a:p>
          </p:txBody>
        </p:sp>
        <p:sp>
          <p:nvSpPr>
            <p:cNvPr id="2170891" name="Text Box 11"/>
            <p:cNvSpPr txBox="1">
              <a:spLocks noChangeArrowheads="1"/>
            </p:cNvSpPr>
            <p:nvPr/>
          </p:nvSpPr>
          <p:spPr bwMode="auto">
            <a:xfrm>
              <a:off x="3786" y="1849"/>
              <a:ext cx="816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蛋白质</a:t>
              </a:r>
            </a:p>
          </p:txBody>
        </p:sp>
        <p:sp>
          <p:nvSpPr>
            <p:cNvPr id="2170892" name="Text Box 12"/>
            <p:cNvSpPr txBox="1">
              <a:spLocks noChangeArrowheads="1"/>
            </p:cNvSpPr>
            <p:nvPr/>
          </p:nvSpPr>
          <p:spPr bwMode="auto">
            <a:xfrm>
              <a:off x="3770" y="3489"/>
              <a:ext cx="288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800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imes New Roman" pitchFamily="18" charset="0"/>
                  <a:ea typeface="黑体" pitchFamily="2" charset="-122"/>
                </a:rPr>
                <a:t>铵</a:t>
              </a:r>
            </a:p>
          </p:txBody>
        </p:sp>
        <p:sp>
          <p:nvSpPr>
            <p:cNvPr id="2170893" name="Text Box 13"/>
            <p:cNvSpPr txBox="1">
              <a:spLocks noChangeArrowheads="1"/>
            </p:cNvSpPr>
            <p:nvPr/>
          </p:nvSpPr>
          <p:spPr bwMode="auto">
            <a:xfrm>
              <a:off x="2752" y="3648"/>
              <a:ext cx="896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亚硝酸盐</a:t>
              </a:r>
            </a:p>
          </p:txBody>
        </p:sp>
        <p:sp>
          <p:nvSpPr>
            <p:cNvPr id="2170894" name="Text Box 14"/>
            <p:cNvSpPr txBox="1">
              <a:spLocks noChangeArrowheads="1"/>
            </p:cNvSpPr>
            <p:nvPr/>
          </p:nvSpPr>
          <p:spPr bwMode="auto">
            <a:xfrm>
              <a:off x="3792" y="3974"/>
              <a:ext cx="816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硝酸盐</a:t>
              </a:r>
            </a:p>
          </p:txBody>
        </p:sp>
        <p:sp>
          <p:nvSpPr>
            <p:cNvPr id="2170895" name="Text Box 15"/>
            <p:cNvSpPr txBox="1">
              <a:spLocks noChangeArrowheads="1"/>
            </p:cNvSpPr>
            <p:nvPr/>
          </p:nvSpPr>
          <p:spPr bwMode="auto">
            <a:xfrm>
              <a:off x="5112" y="3092"/>
              <a:ext cx="877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氮氧化物</a:t>
              </a:r>
            </a:p>
          </p:txBody>
        </p:sp>
        <p:sp>
          <p:nvSpPr>
            <p:cNvPr id="2170896" name="Text Box 16"/>
            <p:cNvSpPr txBox="1">
              <a:spLocks noChangeArrowheads="1"/>
            </p:cNvSpPr>
            <p:nvPr/>
          </p:nvSpPr>
          <p:spPr bwMode="auto">
            <a:xfrm>
              <a:off x="4368" y="2688"/>
              <a:ext cx="1034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硝酸盐还原</a:t>
              </a:r>
            </a:p>
          </p:txBody>
        </p:sp>
        <p:sp>
          <p:nvSpPr>
            <p:cNvPr id="2170897" name="Text Box 17"/>
            <p:cNvSpPr txBox="1">
              <a:spLocks noChangeArrowheads="1"/>
            </p:cNvSpPr>
            <p:nvPr/>
          </p:nvSpPr>
          <p:spPr bwMode="auto">
            <a:xfrm>
              <a:off x="5496" y="2328"/>
              <a:ext cx="493" cy="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脱氮</a:t>
              </a:r>
            </a:p>
          </p:txBody>
        </p:sp>
        <p:sp>
          <p:nvSpPr>
            <p:cNvPr id="2170898" name="Text Box 18"/>
            <p:cNvSpPr txBox="1">
              <a:spLocks noChangeArrowheads="1"/>
            </p:cNvSpPr>
            <p:nvPr/>
          </p:nvSpPr>
          <p:spPr bwMode="auto">
            <a:xfrm>
              <a:off x="2988" y="3032"/>
              <a:ext cx="1247" cy="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800" b="1"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植物和动物垃圾，死生物体</a:t>
              </a:r>
            </a:p>
          </p:txBody>
        </p:sp>
        <p:sp>
          <p:nvSpPr>
            <p:cNvPr id="2170899" name="Text Box 19"/>
            <p:cNvSpPr txBox="1">
              <a:spLocks noChangeArrowheads="1"/>
            </p:cNvSpPr>
            <p:nvPr/>
          </p:nvSpPr>
          <p:spPr bwMode="auto">
            <a:xfrm>
              <a:off x="5323" y="3648"/>
              <a:ext cx="948" cy="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 lIns="91425" tIns="45712" rIns="91425" bIns="45712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800" b="1" dirty="0">
                  <a:solidFill>
                    <a:srgbClr val="0000FF"/>
                  </a:solidFill>
                </a:rPr>
                <a:t>去地表水</a:t>
              </a: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D8A0DB66-3F17-4242-8517-02C8327447F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Rectangle 3">
            <a:extLst>
              <a:ext uri="{FF2B5EF4-FFF2-40B4-BE49-F238E27FC236}">
                <a16:creationId xmlns:a16="http://schemas.microsoft.com/office/drawing/2014/main" id="{0C2007CA-6962-8243-A42B-F90B15CF704A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Hans" altLang="en-US" sz="3200" dirty="0">
                <a:solidFill>
                  <a:srgbClr val="C00000"/>
                </a:solidFill>
                <a:ea typeface="黑体" charset="0"/>
              </a:rPr>
              <a:t>氮</a:t>
            </a: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  循  环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811CDD1-E68D-6341-B159-A62846D35995}"/>
              </a:ext>
            </a:extLst>
          </p:cNvPr>
          <p:cNvSpPr/>
          <p:nvPr/>
        </p:nvSpPr>
        <p:spPr>
          <a:xfrm>
            <a:off x="1007604" y="6119155"/>
            <a:ext cx="71287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https://www.bilibili.com/video/av58508124/</a:t>
            </a:r>
          </a:p>
        </p:txBody>
      </p:sp>
    </p:spTree>
    <p:extLst>
      <p:ext uri="{BB962C8B-B14F-4D97-AF65-F5344CB8AC3E}">
        <p14:creationId xmlns:p14="http://schemas.microsoft.com/office/powerpoint/2010/main" val="2271938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C0A24B4-3A0B-AB45-BA03-0D91D696B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1B179CB5-5D06-C244-8627-D78E3A732D85}"/>
              </a:ext>
            </a:extLst>
          </p:cNvPr>
          <p:cNvSpPr txBox="1">
            <a:spLocks noChangeArrowheads="1"/>
          </p:cNvSpPr>
          <p:nvPr/>
        </p:nvSpPr>
        <p:spPr>
          <a:xfrm>
            <a:off x="2194719" y="87664"/>
            <a:ext cx="4786312" cy="866775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en-US" altLang="zh-CN" sz="3600" dirty="0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</a:t>
            </a:r>
            <a:r>
              <a:rPr kumimoji="0" lang="zh-CN" altLang="en-US" sz="3600" dirty="0">
                <a:solidFill>
                  <a:srgbClr val="C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磷元素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F55690-6D0F-674B-B609-29EDEEE6AC7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DD612D-D69D-E94B-B712-72015FB4436E}"/>
              </a:ext>
            </a:extLst>
          </p:cNvPr>
          <p:cNvSpPr/>
          <p:nvPr/>
        </p:nvSpPr>
        <p:spPr>
          <a:xfrm>
            <a:off x="225722" y="1300521"/>
            <a:ext cx="27991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粦 </a:t>
            </a:r>
            <a:r>
              <a:rPr lang="en-US" altLang="zh-CN" sz="2800" b="1" dirty="0"/>
              <a:t>《</a:t>
            </a:r>
            <a:r>
              <a:rPr lang="zh-CN" altLang="en-US" sz="2800" b="1" dirty="0"/>
              <a:t>说文解字</a:t>
            </a:r>
            <a:r>
              <a:rPr lang="en-US" altLang="zh-CN" sz="2800" b="1" dirty="0"/>
              <a:t>》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4DCA34-3901-4748-95FF-81774730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7" y="2280316"/>
            <a:ext cx="1319391" cy="149768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8EBAB28-DA45-8E40-BDFD-EB6638E23DCC}"/>
              </a:ext>
            </a:extLst>
          </p:cNvPr>
          <p:cNvSpPr/>
          <p:nvPr/>
        </p:nvSpPr>
        <p:spPr>
          <a:xfrm>
            <a:off x="1479806" y="2169823"/>
            <a:ext cx="67504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兵死及牛馬之血爲粦。粦，鬼火也。从炎、舛。良刃切</a:t>
            </a:r>
            <a:r>
              <a:rPr lang="en-US" altLang="zh-CN" sz="2000" dirty="0"/>
              <a:t>〖</a:t>
            </a:r>
            <a:r>
              <a:rPr lang="zh-CN" altLang="en-US" sz="2000" dirty="0"/>
              <a:t>注</a:t>
            </a:r>
            <a:r>
              <a:rPr lang="en-US" altLang="zh-CN" sz="2000" dirty="0"/>
              <a:t>〗</a:t>
            </a:r>
            <a:r>
              <a:rPr lang="zh-CN" altLang="en-US" sz="2000" dirty="0"/>
              <a:t>徐鍇曰：“案：</a:t>
            </a:r>
            <a:r>
              <a:rPr lang="en-US" altLang="zh-CN" sz="2000" dirty="0"/>
              <a:t>《</a:t>
            </a:r>
            <a:r>
              <a:rPr lang="zh-CN" altLang="en-US" sz="2000" dirty="0"/>
              <a:t>博物志</a:t>
            </a:r>
            <a:r>
              <a:rPr lang="en-US" altLang="zh-CN" sz="2000" dirty="0"/>
              <a:t>》</a:t>
            </a:r>
            <a:r>
              <a:rPr lang="zh-CN" altLang="en-US" sz="2000" dirty="0"/>
              <a:t>戰鬬死亡之處，有人馬血，積中爲粦，著地入艸木，如霜露不可見。有觸者，著人體後有光，拂拭即散無數，又有吒聲如鬻豆。舛者，人足也。言光行著人。”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5C543C-2969-2943-A3C4-0B3B68EE02ED}"/>
              </a:ext>
            </a:extLst>
          </p:cNvPr>
          <p:cNvSpPr/>
          <p:nvPr/>
        </p:nvSpPr>
        <p:spPr>
          <a:xfrm>
            <a:off x="3347864" y="1366084"/>
            <a:ext cx="53823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800" dirty="0"/>
              <a:t>泛泛东流水，磷磷水中石。</a:t>
            </a:r>
            <a:r>
              <a:rPr lang="en-US" altLang="zh-CN" sz="1800" dirty="0"/>
              <a:t>——</a:t>
            </a:r>
            <a:r>
              <a:rPr lang="zh-CN" altLang="en-US" sz="1800" dirty="0"/>
              <a:t>刘桢</a:t>
            </a:r>
            <a:r>
              <a:rPr lang="en-US" altLang="zh-CN" sz="1800" dirty="0"/>
              <a:t>《</a:t>
            </a:r>
            <a:r>
              <a:rPr lang="zh-CN" altLang="en-US" sz="1800" dirty="0"/>
              <a:t>赠从弟三首</a:t>
            </a:r>
            <a:r>
              <a:rPr lang="en-US" altLang="zh-CN" sz="1800" dirty="0"/>
              <a:t>》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BE75E3D7-F565-FB45-B6E2-4E6F5B251AEE}"/>
              </a:ext>
            </a:extLst>
          </p:cNvPr>
          <p:cNvSpPr txBox="1">
            <a:spLocks noChangeArrowheads="1"/>
          </p:cNvSpPr>
          <p:nvPr/>
        </p:nvSpPr>
        <p:spPr>
          <a:xfrm>
            <a:off x="306361" y="4329021"/>
            <a:ext cx="6805613" cy="609600"/>
          </a:xfrm>
          <a:prstGeom prst="rect">
            <a:avLst/>
          </a:prstGeom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5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en-US" altLang="zh-CN" b="1" baseline="-25000">
                <a:solidFill>
                  <a:srgbClr val="FF0000"/>
                </a:solidFill>
                <a:latin typeface="Times New Roman" panose="02020603050405020304" pitchFamily="18" charset="0"/>
              </a:rPr>
              <a:t>4 </a:t>
            </a:r>
            <a:r>
              <a:rPr kumimoji="0"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白磷</a:t>
            </a:r>
            <a:r>
              <a:rPr kumimoji="0"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0"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黄磷</a:t>
            </a:r>
            <a:r>
              <a:rPr kumimoji="0"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 ∠P</a:t>
            </a:r>
            <a:r>
              <a:rPr kumimoji="0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－</a:t>
            </a:r>
            <a:r>
              <a:rPr kumimoji="0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P</a:t>
            </a:r>
            <a:r>
              <a:rPr kumimoji="0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－</a:t>
            </a:r>
            <a:r>
              <a:rPr kumimoji="0" lang="en-US" altLang="zh-CN" b="1">
                <a:solidFill>
                  <a:srgbClr val="FF0000"/>
                </a:solidFill>
                <a:latin typeface="Times New Roman" panose="02020603050405020304" pitchFamily="18" charset="0"/>
              </a:rPr>
              <a:t>P = 60°</a:t>
            </a:r>
            <a:r>
              <a:rPr kumimoji="0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张力大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1C6097EC-15F4-DE42-8FBE-418CD1DE34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4947221"/>
            <a:ext cx="6451078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000" dirty="0">
                <a:latin typeface="Times New Roman" panose="02020603050405020304" pitchFamily="18" charset="0"/>
              </a:rPr>
              <a:t>白磷剧毒</a:t>
            </a:r>
            <a:r>
              <a:rPr lang="en-US" altLang="zh-CN" sz="2000" dirty="0">
                <a:latin typeface="Times New Roman" panose="02020603050405020304" pitchFamily="18" charset="0"/>
              </a:rPr>
              <a:t>;</a:t>
            </a:r>
            <a:r>
              <a:rPr lang="zh-CN" altLang="en-US" sz="2000" dirty="0">
                <a:latin typeface="Times New Roman" panose="02020603050405020304" pitchFamily="18" charset="0"/>
              </a:rPr>
              <a:t> 白磷是磷光性固体，在暗处发光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源于</a:t>
            </a:r>
            <a:r>
              <a:rPr lang="en-US" altLang="zh-CN" sz="2000" dirty="0">
                <a:latin typeface="Times New Roman" panose="02020603050405020304" pitchFamily="18" charset="0"/>
              </a:rPr>
              <a:t>P</a:t>
            </a:r>
            <a:r>
              <a:rPr lang="zh-CN" altLang="en-US" sz="2000" dirty="0">
                <a:latin typeface="Times New Roman" panose="02020603050405020304" pitchFamily="18" charset="0"/>
              </a:rPr>
              <a:t>的缓慢氧化反应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，在空气中自燃。固态白磷的结构单元为正四面体型</a:t>
            </a:r>
            <a:r>
              <a:rPr lang="en-US" altLang="zh-CN" sz="2000" dirty="0">
                <a:latin typeface="Times New Roman" panose="02020603050405020304" pitchFamily="18" charset="0"/>
              </a:rPr>
              <a:t>P4</a:t>
            </a:r>
            <a:r>
              <a:rPr lang="zh-CN" altLang="en-US" sz="2000" dirty="0">
                <a:latin typeface="Times New Roman" panose="02020603050405020304" pitchFamily="18" charset="0"/>
              </a:rPr>
              <a:t>非极性分子，</a:t>
            </a:r>
            <a:r>
              <a:rPr lang="en-US" altLang="zh-CN" sz="2000" dirty="0">
                <a:latin typeface="Times New Roman" panose="02020603050405020304" pitchFamily="18" charset="0"/>
              </a:rPr>
              <a:t>P-P</a:t>
            </a:r>
            <a:r>
              <a:rPr lang="zh-CN" altLang="en-US" sz="2000" dirty="0">
                <a:latin typeface="Times New Roman" panose="02020603050405020304" pitchFamily="18" charset="0"/>
              </a:rPr>
              <a:t>键基本是</a:t>
            </a:r>
            <a:r>
              <a:rPr lang="en-US" altLang="zh-CN" sz="2000" dirty="0">
                <a:latin typeface="Times New Roman" panose="02020603050405020304" pitchFamily="18" charset="0"/>
              </a:rPr>
              <a:t>3p</a:t>
            </a:r>
            <a:r>
              <a:rPr lang="zh-CN" altLang="en-US" sz="2000" dirty="0">
                <a:latin typeface="Times New Roman" panose="02020603050405020304" pitchFamily="18" charset="0"/>
              </a:rPr>
              <a:t>轨道重叠，但</a:t>
            </a:r>
            <a:r>
              <a:rPr lang="en-US" altLang="zh-CN" sz="2000" dirty="0">
                <a:latin typeface="Times New Roman" panose="02020603050405020304" pitchFamily="18" charset="0"/>
              </a:rPr>
              <a:t>P-P-P</a:t>
            </a:r>
            <a:r>
              <a:rPr lang="zh-CN" altLang="en-US" sz="2000" dirty="0">
                <a:latin typeface="Times New Roman" panose="02020603050405020304" pitchFamily="18" charset="0"/>
              </a:rPr>
              <a:t>键角为</a:t>
            </a:r>
            <a:r>
              <a:rPr lang="en-US" altLang="zh-CN" sz="2000" dirty="0">
                <a:latin typeface="Times New Roman" panose="02020603050405020304" pitchFamily="18" charset="0"/>
              </a:rPr>
              <a:t>60°</a:t>
            </a:r>
            <a:r>
              <a:rPr lang="zh-CN" altLang="en-US" sz="2000" dirty="0">
                <a:latin typeface="Times New Roman" panose="02020603050405020304" pitchFamily="18" charset="0"/>
              </a:rPr>
              <a:t>，而不是</a:t>
            </a:r>
            <a:r>
              <a:rPr lang="en-US" altLang="zh-CN" sz="2000" dirty="0">
                <a:latin typeface="Times New Roman" panose="02020603050405020304" pitchFamily="18" charset="0"/>
              </a:rPr>
              <a:t>90°</a:t>
            </a:r>
            <a:r>
              <a:rPr lang="zh-CN" altLang="en-US" sz="2000" dirty="0">
                <a:latin typeface="Times New Roman" panose="02020603050405020304" pitchFamily="18" charset="0"/>
              </a:rPr>
              <a:t>。不溶于水</a:t>
            </a:r>
            <a:r>
              <a:rPr lang="en-US" altLang="zh-CN" sz="2000" dirty="0">
                <a:latin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</a:rPr>
              <a:t>可保存于水中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zh-CN" altLang="en-US" sz="2000" dirty="0">
                <a:latin typeface="Times New Roman" panose="02020603050405020304" pitchFamily="18" charset="0"/>
              </a:rPr>
              <a:t>防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latin typeface="Times New Roman" panose="02020603050405020304" pitchFamily="18" charset="0"/>
              </a:rPr>
              <a:t>氧化</a:t>
            </a:r>
            <a:r>
              <a:rPr lang="en-US" altLang="zh-CN" sz="2000" dirty="0">
                <a:latin typeface="Times New Roman" panose="02020603050405020304" pitchFamily="18" charset="0"/>
              </a:rPr>
              <a:t>), </a:t>
            </a:r>
            <a:r>
              <a:rPr lang="zh-CN" altLang="en-US" sz="2000" dirty="0">
                <a:latin typeface="Times New Roman" panose="02020603050405020304" pitchFamily="18" charset="0"/>
              </a:rPr>
              <a:t>易溶于非极性溶剂</a:t>
            </a:r>
            <a:r>
              <a:rPr lang="en-US" altLang="zh-CN" sz="2000" dirty="0">
                <a:latin typeface="Times New Roman" panose="02020603050405020304" pitchFamily="18" charset="0"/>
              </a:rPr>
              <a:t>(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US" altLang="zh-CN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</a:rPr>
              <a:t>,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altLang="zh-CN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sz="2000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</a:rPr>
              <a:t>等</a:t>
            </a:r>
            <a:r>
              <a:rPr lang="en-US" altLang="zh-CN" sz="2000" dirty="0">
                <a:latin typeface="Times New Roman" panose="02020603050405020304" pitchFamily="18" charset="0"/>
              </a:rPr>
              <a:t>)</a:t>
            </a:r>
            <a:r>
              <a:rPr lang="zh-CN" altLang="en-US" sz="2000" dirty="0">
                <a:latin typeface="Times New Roman" panose="02020603050405020304" pitchFamily="18" charset="0"/>
              </a:rPr>
              <a:t>。</a:t>
            </a:r>
          </a:p>
        </p:txBody>
      </p:sp>
      <p:pic>
        <p:nvPicPr>
          <p:cNvPr id="16" name="Picture 4" descr="FG23_14a,b">
            <a:extLst>
              <a:ext uri="{FF2B5EF4-FFF2-40B4-BE49-F238E27FC236}">
                <a16:creationId xmlns:a16="http://schemas.microsoft.com/office/drawing/2014/main" id="{51FC1EE8-AF5B-2440-87DE-CB2C382F5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lum contras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11974" y="3646980"/>
            <a:ext cx="1408264" cy="1369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 descr="FG23_13_01UN">
            <a:extLst>
              <a:ext uri="{FF2B5EF4-FFF2-40B4-BE49-F238E27FC236}">
                <a16:creationId xmlns:a16="http://schemas.microsoft.com/office/drawing/2014/main" id="{39B77EF6-ACDE-EA44-A889-38EEB95421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6383" y="5148007"/>
            <a:ext cx="1670946" cy="1430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4383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3D78A-7D6F-0545-A199-6FFAF418F16F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2177027" name="Text Box 3"/>
          <p:cNvSpPr txBox="1">
            <a:spLocks noChangeArrowheads="1"/>
          </p:cNvSpPr>
          <p:nvPr/>
        </p:nvSpPr>
        <p:spPr bwMode="auto">
          <a:xfrm>
            <a:off x="72008" y="1157843"/>
            <a:ext cx="9036496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白磷在隔绝空气条件下加热得到红磷。此时，</a:t>
            </a:r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kumimoji="0" lang="en-US" altLang="zh-CN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分子的一个</a:t>
            </a:r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P-P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键断裂后互相联接成长链。 黑磷类似石墨的双层片状结构</a:t>
            </a:r>
            <a:r>
              <a:rPr kumimoji="0"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kumimoji="0"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可导电。</a:t>
            </a:r>
          </a:p>
        </p:txBody>
      </p:sp>
      <p:pic>
        <p:nvPicPr>
          <p:cNvPr id="589832" name="Picture 2" descr="FG23_14a,b"/>
          <p:cNvPicPr>
            <a:picLocks noChangeAspect="1" noChangeArrowheads="1"/>
          </p:cNvPicPr>
          <p:nvPr/>
        </p:nvPicPr>
        <p:blipFill>
          <a:blip r:embed="rId3" cstate="print">
            <a:lum bright="6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482" y="5083884"/>
            <a:ext cx="4127079" cy="991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9835" name="Rectangle 11"/>
          <p:cNvSpPr>
            <a:spLocks noChangeArrowheads="1"/>
          </p:cNvSpPr>
          <p:nvPr/>
        </p:nvSpPr>
        <p:spPr bwMode="auto">
          <a:xfrm>
            <a:off x="732632" y="6198824"/>
            <a:ext cx="2465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Red phosphorous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589837" name="Rectangle 13"/>
          <p:cNvSpPr>
            <a:spLocks noChangeArrowheads="1"/>
          </p:cNvSpPr>
          <p:nvPr/>
        </p:nvSpPr>
        <p:spPr bwMode="auto">
          <a:xfrm>
            <a:off x="5364088" y="6016767"/>
            <a:ext cx="268446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Black phosphorous</a:t>
            </a:r>
            <a:endParaRPr lang="zh-CN" altLang="en-US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2B23D113-A749-3749-BE39-F360505B1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0731" y="188640"/>
            <a:ext cx="2961806" cy="5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kumimoji="0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 </a:t>
            </a: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的同素异形体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E62A66B-DD13-3B4F-A2EB-2B51E009B10B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90852" name="Picture 4" descr="See the source image">
            <a:extLst>
              <a:ext uri="{FF2B5EF4-FFF2-40B4-BE49-F238E27FC236}">
                <a16:creationId xmlns:a16="http://schemas.microsoft.com/office/drawing/2014/main" id="{1FBED0B1-9390-B641-BBB1-CCBC801613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5561" y="4020424"/>
            <a:ext cx="2119784" cy="141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0854" name="Picture 6" descr="See the source image">
            <a:extLst>
              <a:ext uri="{FF2B5EF4-FFF2-40B4-BE49-F238E27FC236}">
                <a16:creationId xmlns:a16="http://schemas.microsoft.com/office/drawing/2014/main" id="{2446599B-EE3B-0847-B83E-0C1D18933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6216" y="3832281"/>
            <a:ext cx="2362400" cy="184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0858" name="Picture 10" descr="See the source image">
            <a:extLst>
              <a:ext uri="{FF2B5EF4-FFF2-40B4-BE49-F238E27FC236}">
                <a16:creationId xmlns:a16="http://schemas.microsoft.com/office/drawing/2014/main" id="{B6E959B6-9877-A84A-B832-A814AF940E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71600" y="3477175"/>
            <a:ext cx="1995198" cy="148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9">
            <a:extLst>
              <a:ext uri="{FF2B5EF4-FFF2-40B4-BE49-F238E27FC236}">
                <a16:creationId xmlns:a16="http://schemas.microsoft.com/office/drawing/2014/main" id="{D0035B23-24A3-E340-8A68-75504CAA9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561" y="2189058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000" b="1" dirty="0"/>
              <a:t> 白磷 </a:t>
            </a:r>
            <a:r>
              <a:rPr kumimoji="1" lang="en-US" altLang="zh-CN" sz="2000" b="1" dirty="0"/>
              <a:t>——→ </a:t>
            </a:r>
            <a:r>
              <a:rPr kumimoji="1" lang="zh-CN" altLang="en-US" sz="2000" b="1" dirty="0"/>
              <a:t>黑磷，                                       ，最稳定，无毒</a:t>
            </a:r>
            <a:endParaRPr kumimoji="1" lang="en-US" altLang="zh-CN" sz="2000" b="1" dirty="0"/>
          </a:p>
        </p:txBody>
      </p:sp>
      <p:sp>
        <p:nvSpPr>
          <p:cNvPr id="17" name="Rectangle 10">
            <a:extLst>
              <a:ext uri="{FF2B5EF4-FFF2-40B4-BE49-F238E27FC236}">
                <a16:creationId xmlns:a16="http://schemas.microsoft.com/office/drawing/2014/main" id="{633C742E-9C57-9646-B225-DB560D91E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036658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1800" dirty="0"/>
              <a:t>473 </a:t>
            </a:r>
            <a:r>
              <a:rPr kumimoji="1" lang="en-US" altLang="zh-CN" sz="1800" dirty="0"/>
              <a:t>K</a:t>
            </a:r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70340F8C-8F5D-E542-A0E2-A2887AF502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2761" y="2874858"/>
            <a:ext cx="617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2000" b="1" dirty="0"/>
              <a:t>白磷 </a:t>
            </a:r>
            <a:r>
              <a:rPr kumimoji="1" lang="en-US" altLang="zh-CN" sz="2000" b="1" dirty="0"/>
              <a:t>——→ </a:t>
            </a:r>
            <a:r>
              <a:rPr kumimoji="1" lang="zh-CN" altLang="en-US" sz="2000" b="1" dirty="0"/>
              <a:t>红磷，                                    ，介稳状态</a:t>
            </a:r>
            <a:endParaRPr kumimoji="1" lang="en-US" altLang="zh-CN" sz="2000" b="1" dirty="0"/>
          </a:p>
        </p:txBody>
      </p:sp>
      <p:sp>
        <p:nvSpPr>
          <p:cNvPr id="19" name="Rectangle 12">
            <a:extLst>
              <a:ext uri="{FF2B5EF4-FFF2-40B4-BE49-F238E27FC236}">
                <a16:creationId xmlns:a16="http://schemas.microsoft.com/office/drawing/2014/main" id="{46ED141F-4414-0F41-809C-AF6C44F2AC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755776"/>
            <a:ext cx="106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sz="1800" dirty="0"/>
              <a:t>533 </a:t>
            </a:r>
            <a:r>
              <a:rPr kumimoji="1" lang="en-US" altLang="zh-CN" sz="1800" dirty="0"/>
              <a:t>K</a:t>
            </a:r>
          </a:p>
        </p:txBody>
      </p:sp>
      <p:graphicFrame>
        <p:nvGraphicFramePr>
          <p:cNvPr id="20" name="Object 13">
            <a:extLst>
              <a:ext uri="{FF2B5EF4-FFF2-40B4-BE49-F238E27FC236}">
                <a16:creationId xmlns:a16="http://schemas.microsoft.com/office/drawing/2014/main" id="{D6FADE36-20AC-5245-B788-C510DB2B28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17359" y="2180266"/>
          <a:ext cx="259080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4776450" imgH="2635250" progId="Equation.3">
                  <p:embed/>
                </p:oleObj>
              </mc:Choice>
              <mc:Fallback>
                <p:oleObj name="Equation" r:id="rId7" imgW="14776450" imgH="2635250" progId="Equation.3">
                  <p:embed/>
                  <p:pic>
                    <p:nvPicPr>
                      <p:cNvPr id="20" name="Object 13">
                        <a:extLst>
                          <a:ext uri="{FF2B5EF4-FFF2-40B4-BE49-F238E27FC236}">
                            <a16:creationId xmlns:a16="http://schemas.microsoft.com/office/drawing/2014/main" id="{D6FADE36-20AC-5245-B788-C510DB2B28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17359" y="2180266"/>
                        <a:ext cx="2590800" cy="461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4">
            <a:extLst>
              <a:ext uri="{FF2B5EF4-FFF2-40B4-BE49-F238E27FC236}">
                <a16:creationId xmlns:a16="http://schemas.microsoft.com/office/drawing/2014/main" id="{71A076D6-80F3-0E4D-9CED-82EE98DB3C2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91708" y="2874858"/>
          <a:ext cx="2438400" cy="434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4776450" imgH="2635250" progId="Equation.3">
                  <p:embed/>
                </p:oleObj>
              </mc:Choice>
              <mc:Fallback>
                <p:oleObj name="Equation" r:id="rId9" imgW="14776450" imgH="2635250" progId="Equation.3">
                  <p:embed/>
                  <p:pic>
                    <p:nvPicPr>
                      <p:cNvPr id="21" name="Object 14">
                        <a:extLst>
                          <a:ext uri="{FF2B5EF4-FFF2-40B4-BE49-F238E27FC236}">
                            <a16:creationId xmlns:a16="http://schemas.microsoft.com/office/drawing/2014/main" id="{71A076D6-80F3-0E4D-9CED-82EE98DB3C2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1708" y="2874858"/>
                        <a:ext cx="2438400" cy="434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bg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9839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8FCC0F87-85F2-7B48-8B6B-FCA8A8D80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27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58DCA8-0D18-664F-B8C5-3945129816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45" y="1276985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●  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可在空气中燃烧，与硫、卤素激烈反应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548B9FE-D574-0F4C-9D8E-D66E8A5A9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45" y="1932622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>
                <a:latin typeface="SimHei" panose="02010609060101010101" pitchFamily="49" charset="-122"/>
                <a:ea typeface="SimHei" panose="02010609060101010101" pitchFamily="49" charset="-122"/>
              </a:rPr>
              <a:t>●  </a:t>
            </a:r>
            <a:r>
              <a:rPr kumimoji="1" lang="zh-CN" altLang="en-US">
                <a:latin typeface="SimHei" panose="02010609060101010101" pitchFamily="49" charset="-122"/>
                <a:ea typeface="SimHei" panose="02010609060101010101" pitchFamily="49" charset="-122"/>
              </a:rPr>
              <a:t>在水溶液中有两个重要反应：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79866E-E2D4-0A42-8631-2406184681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2683768"/>
            <a:ext cx="5885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 10 I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+ 16 H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O  ==  4 H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PO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+ 20 HI</a:t>
            </a:r>
            <a:endParaRPr kumimoji="1" lang="zh-CN" altLang="en-US" b="1" dirty="0"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E69D230-642E-0347-8DCA-2BEDC2399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699" y="4912601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●  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在热浓碱液中的岐化反应：</a:t>
            </a: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B45A0FC3-409A-4948-95E1-C5C460F751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3260019"/>
            <a:ext cx="886064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+ 10 CuSO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+ 16 H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O == 10 Cu + 4H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PO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+ 10 H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800" b="1" dirty="0">
                <a:ea typeface="SimHei" panose="02010609060101010101" pitchFamily="49" charset="-122"/>
                <a:cs typeface="Times New Roman" panose="02020603050405020304" pitchFamily="18" charset="0"/>
              </a:rPr>
              <a:t>    </a:t>
            </a:r>
            <a:r>
              <a:rPr kumimoji="1" lang="zh-CN" altLang="en-US" b="1" dirty="0">
                <a:ea typeface="SimHei" panose="02010609060101010101" pitchFamily="49" charset="-122"/>
                <a:cs typeface="Times New Roman" panose="02020603050405020304" pitchFamily="18" charset="0"/>
              </a:rPr>
              <a:t>解 </a:t>
            </a:r>
            <a:r>
              <a:rPr kumimoji="1" lang="en-US" altLang="zh-CN" b="1" dirty="0">
                <a:ea typeface="SimHe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kumimoji="1" lang="en-US" altLang="zh-CN" b="1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 </a:t>
            </a:r>
            <a:r>
              <a:rPr kumimoji="1" lang="zh-CN" altLang="en-US" b="1" dirty="0">
                <a:ea typeface="SimHei" panose="02010609060101010101" pitchFamily="49" charset="-122"/>
                <a:cs typeface="Times New Roman" panose="02020603050405020304" pitchFamily="18" charset="0"/>
              </a:rPr>
              <a:t>毒</a:t>
            </a:r>
            <a:r>
              <a:rPr kumimoji="1" lang="zh-CN" altLang="en-US" sz="2800" b="1" dirty="0">
                <a:ea typeface="SimHei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1" lang="en-US" altLang="zh-CN" sz="2800" b="1" dirty="0">
                <a:ea typeface="SimHei" panose="02010609060101010101" pitchFamily="49" charset="-122"/>
                <a:cs typeface="Times New Roman" panose="02020603050405020304" pitchFamily="18" charset="0"/>
              </a:rPr>
              <a:t>                                                       </a:t>
            </a:r>
            <a:endParaRPr kumimoji="1" lang="zh-CN" altLang="en-US" sz="2800" b="1" dirty="0"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Rectangle 11">
            <a:extLst>
              <a:ext uri="{FF2B5EF4-FFF2-40B4-BE49-F238E27FC236}">
                <a16:creationId xmlns:a16="http://schemas.microsoft.com/office/drawing/2014/main" id="{E1BC690F-28AF-174A-A4FF-DDF03BDB3C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844" y="5533831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000" b="1" dirty="0"/>
              <a:t>P</a:t>
            </a:r>
            <a:r>
              <a:rPr kumimoji="1" lang="en-US" altLang="zh-CN" sz="2000" b="1" baseline="-25000" dirty="0"/>
              <a:t>4 </a:t>
            </a:r>
            <a:r>
              <a:rPr kumimoji="1" lang="en-US" altLang="zh-CN" sz="2000" b="1" dirty="0"/>
              <a:t>+ 3NaOH</a:t>
            </a:r>
            <a:r>
              <a:rPr kumimoji="1" lang="en-US" altLang="zh-CN" sz="2000" b="1" baseline="-25000" dirty="0"/>
              <a:t> </a:t>
            </a:r>
            <a:r>
              <a:rPr kumimoji="1" lang="en-US" altLang="zh-CN" sz="2000" b="1" dirty="0"/>
              <a:t>+ 3H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 == PH</a:t>
            </a:r>
            <a:r>
              <a:rPr kumimoji="1" lang="en-US" altLang="zh-CN" sz="2000" b="1" baseline="-25000" dirty="0"/>
              <a:t>3</a:t>
            </a:r>
            <a:r>
              <a:rPr kumimoji="1" lang="en-US" altLang="zh-CN" sz="2000" b="1" dirty="0"/>
              <a:t> + 3 NaH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PO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</a:t>
            </a:r>
            <a:endParaRPr kumimoji="1" lang="zh-CN" altLang="en-US" sz="2000" b="1" dirty="0"/>
          </a:p>
        </p:txBody>
      </p:sp>
      <p:sp>
        <p:nvSpPr>
          <p:cNvPr id="10" name="Rectangle 12">
            <a:extLst>
              <a:ext uri="{FF2B5EF4-FFF2-40B4-BE49-F238E27FC236}">
                <a16:creationId xmlns:a16="http://schemas.microsoft.com/office/drawing/2014/main" id="{44A7500A-5D76-E741-B54A-EA7D75BD6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644" y="6067231"/>
            <a:ext cx="7543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8398" dir="3806097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en-US" altLang="zh-CN" sz="2000" b="1"/>
              <a:t>2 P</a:t>
            </a:r>
            <a:r>
              <a:rPr kumimoji="1" lang="en-US" altLang="zh-CN" sz="2000" b="1" baseline="-25000"/>
              <a:t>4 </a:t>
            </a:r>
            <a:r>
              <a:rPr kumimoji="1" lang="en-US" altLang="zh-CN" sz="2000" b="1"/>
              <a:t>+ 3Ca(OH)</a:t>
            </a:r>
            <a:r>
              <a:rPr kumimoji="1" lang="en-US" altLang="zh-CN" sz="2000" b="1" baseline="-25000"/>
              <a:t>2 </a:t>
            </a:r>
            <a:r>
              <a:rPr kumimoji="1" lang="en-US" altLang="zh-CN" sz="2000" b="1"/>
              <a:t>+ 6H</a:t>
            </a:r>
            <a:r>
              <a:rPr kumimoji="1" lang="en-US" altLang="zh-CN" sz="2000" b="1" baseline="-25000"/>
              <a:t>2</a:t>
            </a:r>
            <a:r>
              <a:rPr kumimoji="1" lang="en-US" altLang="zh-CN" sz="2000" b="1"/>
              <a:t>O == 2 PH</a:t>
            </a:r>
            <a:r>
              <a:rPr kumimoji="1" lang="en-US" altLang="zh-CN" sz="2000" b="1" baseline="-25000"/>
              <a:t>3 </a:t>
            </a:r>
            <a:r>
              <a:rPr kumimoji="1" lang="en-US" altLang="zh-CN" sz="2000" b="1"/>
              <a:t>+ 3 Ca(H</a:t>
            </a:r>
            <a:r>
              <a:rPr kumimoji="1" lang="en-US" altLang="zh-CN" sz="2000" b="1" baseline="-25000"/>
              <a:t>2</a:t>
            </a:r>
            <a:r>
              <a:rPr kumimoji="1" lang="en-US" altLang="zh-CN" sz="2000" b="1"/>
              <a:t>PO</a:t>
            </a:r>
            <a:r>
              <a:rPr kumimoji="1" lang="en-US" altLang="zh-CN" sz="2000" b="1" baseline="-25000"/>
              <a:t>2</a:t>
            </a:r>
            <a:r>
              <a:rPr kumimoji="1" lang="en-US" altLang="zh-CN" sz="2000" b="1"/>
              <a:t>)</a:t>
            </a:r>
            <a:r>
              <a:rPr kumimoji="1" lang="en-US" altLang="zh-CN" sz="2000" b="1" baseline="-25000"/>
              <a:t>2</a:t>
            </a:r>
            <a:endParaRPr kumimoji="1" lang="zh-CN" altLang="en-US" sz="2000" b="1"/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82CBA331-969D-6842-9CA5-117FA55F18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4149080"/>
            <a:ext cx="834906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ct val="50000"/>
              </a:spcBef>
            </a:pPr>
            <a:r>
              <a:rPr lang="zh-CN" altLang="en-US" dirty="0"/>
              <a:t>能将某些盐中的金属离子 </a:t>
            </a:r>
            <a:r>
              <a:rPr lang="en-US" altLang="zh-CN" dirty="0"/>
              <a:t>(</a:t>
            </a:r>
            <a:r>
              <a:rPr lang="zh-CN" altLang="en-US" dirty="0"/>
              <a:t> </a:t>
            </a:r>
            <a:r>
              <a:rPr lang="en-US" altLang="zh-CN" dirty="0"/>
              <a:t>Au</a:t>
            </a:r>
            <a:r>
              <a:rPr lang="en-US" altLang="zh-CN" baseline="30000" dirty="0"/>
              <a:t>3+</a:t>
            </a:r>
            <a:r>
              <a:rPr lang="en-US" altLang="zh-CN" dirty="0"/>
              <a:t>,Ag</a:t>
            </a:r>
            <a:r>
              <a:rPr lang="en-US" altLang="zh-CN" baseline="30000" dirty="0"/>
              <a:t>+</a:t>
            </a:r>
            <a:r>
              <a:rPr lang="en-US" altLang="zh-CN" dirty="0"/>
              <a:t>,Cu</a:t>
            </a:r>
            <a:r>
              <a:rPr lang="en-US" altLang="zh-CN" baseline="30000" dirty="0"/>
              <a:t>2+</a:t>
            </a:r>
            <a:r>
              <a:rPr lang="en-US" altLang="zh-CN" dirty="0"/>
              <a:t>,Pb</a:t>
            </a:r>
            <a:r>
              <a:rPr lang="en-US" altLang="zh-CN" baseline="30000" dirty="0"/>
              <a:t>2+</a:t>
            </a:r>
            <a:r>
              <a:rPr lang="en-US" altLang="zh-CN" dirty="0"/>
              <a:t> </a:t>
            </a:r>
            <a:r>
              <a:rPr lang="zh-CN" altLang="en-US" dirty="0"/>
              <a:t>等</a:t>
            </a:r>
            <a:r>
              <a:rPr lang="en-US" altLang="zh-CN" dirty="0"/>
              <a:t>) </a:t>
            </a:r>
            <a:r>
              <a:rPr lang="zh-CN" altLang="en-US" dirty="0"/>
              <a:t>还原为金属</a:t>
            </a:r>
          </a:p>
        </p:txBody>
      </p:sp>
      <p:sp>
        <p:nvSpPr>
          <p:cNvPr id="13" name="Rectangle 10">
            <a:extLst>
              <a:ext uri="{FF2B5EF4-FFF2-40B4-BE49-F238E27FC236}">
                <a16:creationId xmlns:a16="http://schemas.microsoft.com/office/drawing/2014/main" id="{C6C76798-9477-D743-A909-6596C49DE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2962" y="188640"/>
            <a:ext cx="2961806" cy="5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kumimoji="0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 </a:t>
            </a: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的氧化还原性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F67223E-2EC8-C64D-A4F7-75649DF446BC}"/>
              </a:ext>
            </a:extLst>
          </p:cNvPr>
          <p:cNvSpPr/>
          <p:nvPr/>
        </p:nvSpPr>
        <p:spPr bwMode="auto">
          <a:xfrm>
            <a:off x="2231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76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D92A71-6A02-7A4D-880F-87A2283F1DD1}" type="slidenum">
              <a:rPr lang="en-US" altLang="zh-CN"/>
              <a:pPr/>
              <a:t>28</a:t>
            </a:fld>
            <a:endParaRPr lang="en-US" altLang="zh-CN"/>
          </a:p>
        </p:txBody>
      </p:sp>
      <p:grpSp>
        <p:nvGrpSpPr>
          <p:cNvPr id="591882" name="Group 10"/>
          <p:cNvGrpSpPr>
            <a:grpSpLocks/>
          </p:cNvGrpSpPr>
          <p:nvPr/>
        </p:nvGrpSpPr>
        <p:grpSpPr bwMode="auto">
          <a:xfrm>
            <a:off x="2483768" y="1126861"/>
            <a:ext cx="4016673" cy="256034"/>
            <a:chOff x="1532" y="3641"/>
            <a:chExt cx="3246" cy="252"/>
          </a:xfrm>
        </p:grpSpPr>
        <p:sp>
          <p:nvSpPr>
            <p:cNvPr id="591874" name="Text Box 3"/>
            <p:cNvSpPr txBox="1">
              <a:spLocks noChangeArrowheads="1"/>
            </p:cNvSpPr>
            <p:nvPr/>
          </p:nvSpPr>
          <p:spPr bwMode="auto">
            <a:xfrm>
              <a:off x="1532" y="3641"/>
              <a:ext cx="324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en-US" altLang="zh-CN" sz="2000" b="1" dirty="0">
                  <a:ea typeface="宋体" charset="0"/>
                </a:rPr>
                <a:t>P</a:t>
              </a:r>
              <a:r>
                <a:rPr kumimoji="0" lang="en-US" altLang="zh-CN" sz="2000" b="1" baseline="-25000" dirty="0">
                  <a:ea typeface="宋体" charset="0"/>
                </a:rPr>
                <a:t>4</a:t>
              </a:r>
              <a:r>
                <a:rPr kumimoji="0" lang="en-US" altLang="zh-CN" sz="2000" b="1" dirty="0">
                  <a:ea typeface="宋体" charset="0"/>
                </a:rPr>
                <a:t> </a:t>
              </a:r>
              <a:r>
                <a:rPr kumimoji="0" lang="en-US" altLang="zh-CN" sz="1800" b="1" dirty="0">
                  <a:ea typeface="宋体" charset="0"/>
                </a:rPr>
                <a:t>(</a:t>
              </a:r>
              <a:r>
                <a:rPr kumimoji="0" lang="en-US" altLang="zh-CN" sz="1800" b="1" i="1" dirty="0">
                  <a:ea typeface="宋体" charset="0"/>
                </a:rPr>
                <a:t>s</a:t>
              </a:r>
              <a:r>
                <a:rPr kumimoji="0" lang="en-US" altLang="zh-CN" sz="1800" b="1" dirty="0">
                  <a:ea typeface="宋体" charset="0"/>
                </a:rPr>
                <a:t>)</a:t>
              </a:r>
              <a:r>
                <a:rPr kumimoji="0" lang="en-US" altLang="zh-CN" sz="2000" b="1" dirty="0">
                  <a:ea typeface="宋体" charset="0"/>
                </a:rPr>
                <a:t> + 5O</a:t>
              </a:r>
              <a:r>
                <a:rPr kumimoji="0" lang="en-US" altLang="zh-CN" sz="2000" b="1" baseline="-25000" dirty="0">
                  <a:ea typeface="宋体" charset="0"/>
                </a:rPr>
                <a:t>2</a:t>
              </a:r>
              <a:r>
                <a:rPr kumimoji="0" lang="en-US" altLang="zh-CN" sz="2000" b="1" dirty="0">
                  <a:ea typeface="宋体" charset="0"/>
                </a:rPr>
                <a:t> </a:t>
              </a:r>
              <a:r>
                <a:rPr kumimoji="0" lang="en-US" altLang="zh-CN" sz="1800" b="1" dirty="0">
                  <a:ea typeface="宋体" charset="0"/>
                </a:rPr>
                <a:t>(</a:t>
              </a:r>
              <a:r>
                <a:rPr kumimoji="0" lang="en-US" altLang="zh-CN" sz="1800" b="1" i="1" dirty="0">
                  <a:ea typeface="宋体" charset="0"/>
                </a:rPr>
                <a:t>g</a:t>
              </a:r>
              <a:r>
                <a:rPr kumimoji="0" lang="en-US" altLang="zh-CN" sz="1800" b="1" dirty="0">
                  <a:ea typeface="宋体" charset="0"/>
                </a:rPr>
                <a:t>)</a:t>
              </a:r>
              <a:r>
                <a:rPr kumimoji="0" lang="en-US" altLang="zh-CN" sz="2000" b="1" dirty="0">
                  <a:ea typeface="宋体" charset="0"/>
                </a:rPr>
                <a:t>            P</a:t>
              </a:r>
              <a:r>
                <a:rPr kumimoji="0" lang="en-US" altLang="zh-CN" sz="2000" b="1" baseline="-25000" dirty="0">
                  <a:ea typeface="宋体" charset="0"/>
                </a:rPr>
                <a:t>4</a:t>
              </a:r>
              <a:r>
                <a:rPr kumimoji="0" lang="en-US" altLang="zh-CN" sz="2000" b="1" dirty="0">
                  <a:ea typeface="宋体" charset="0"/>
                </a:rPr>
                <a:t>O</a:t>
              </a:r>
              <a:r>
                <a:rPr kumimoji="0" lang="en-US" altLang="zh-CN" sz="2000" b="1" baseline="-25000" dirty="0">
                  <a:ea typeface="宋体" charset="0"/>
                </a:rPr>
                <a:t>10</a:t>
              </a:r>
              <a:r>
                <a:rPr kumimoji="0" lang="en-US" altLang="zh-CN" sz="2000" b="1" dirty="0">
                  <a:ea typeface="宋体" charset="0"/>
                </a:rPr>
                <a:t> </a:t>
              </a:r>
              <a:r>
                <a:rPr kumimoji="0" lang="en-US" altLang="zh-CN" sz="1800" b="1" dirty="0">
                  <a:ea typeface="宋体" charset="0"/>
                </a:rPr>
                <a:t>(</a:t>
              </a:r>
              <a:r>
                <a:rPr kumimoji="0" lang="en-US" altLang="zh-CN" sz="1800" b="1" i="1" dirty="0">
                  <a:ea typeface="宋体" charset="0"/>
                </a:rPr>
                <a:t>s</a:t>
              </a:r>
              <a:r>
                <a:rPr kumimoji="0" lang="en-US" altLang="zh-CN" sz="1800" b="1" dirty="0">
                  <a:ea typeface="宋体" charset="0"/>
                </a:rPr>
                <a:t>)</a:t>
              </a:r>
            </a:p>
          </p:txBody>
        </p:sp>
        <p:sp>
          <p:nvSpPr>
            <p:cNvPr id="591875" name="Line 4"/>
            <p:cNvSpPr>
              <a:spLocks noChangeShapeType="1"/>
            </p:cNvSpPr>
            <p:nvPr/>
          </p:nvSpPr>
          <p:spPr bwMode="auto">
            <a:xfrm>
              <a:off x="3173" y="3802"/>
              <a:ext cx="43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2340871" name="Rectangle 7"/>
          <p:cNvSpPr>
            <a:spLocks noChangeArrowheads="1"/>
          </p:cNvSpPr>
          <p:nvPr/>
        </p:nvSpPr>
        <p:spPr bwMode="auto">
          <a:xfrm>
            <a:off x="3144838" y="179929"/>
            <a:ext cx="29654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buClr>
                <a:srgbClr val="FF0000"/>
              </a:buClr>
              <a:buFont typeface="Wingdings" charset="2"/>
              <a:buNone/>
            </a:pP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</a:rPr>
              <a:t>磷的氧化物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A33090-D575-384E-B656-5C30462592D8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FBD29CED-5A81-2547-85A3-3FF52DE119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589135"/>
            <a:ext cx="718921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000" dirty="0"/>
              <a:t>       为什么生成的氧化物是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6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10</a:t>
            </a:r>
            <a:r>
              <a:rPr kumimoji="1" lang="en-US" altLang="zh-CN" sz="2000" dirty="0"/>
              <a:t>，</a:t>
            </a:r>
            <a:r>
              <a:rPr kumimoji="1" lang="zh-CN" altLang="en-US" sz="2000" dirty="0"/>
              <a:t>而不是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2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3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2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5</a:t>
            </a:r>
            <a:r>
              <a:rPr kumimoji="1" lang="zh-CN" altLang="en-US" sz="2000" dirty="0"/>
              <a:t>呢？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3FCBFFF9-3344-724D-B5BC-E0CD2EF88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4024" y="2348880"/>
            <a:ext cx="47525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/>
            <a:r>
              <a:rPr kumimoji="1" lang="zh-CN" altLang="en-US" sz="2000" dirty="0"/>
              <a:t>与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zh-CN" altLang="en-US" sz="2000" dirty="0"/>
              <a:t>的含有张力键有关，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 </a:t>
            </a:r>
            <a:r>
              <a:rPr kumimoji="1" lang="zh-CN" altLang="en-US" sz="2000" dirty="0"/>
              <a:t>分子中 </a:t>
            </a:r>
            <a:r>
              <a:rPr kumimoji="1" lang="en-US" altLang="zh-CN" sz="2000" dirty="0"/>
              <a:t>P </a:t>
            </a:r>
            <a:r>
              <a:rPr kumimoji="1" lang="zh-CN" altLang="en-US" sz="2000" dirty="0"/>
              <a:t>原子的配位数为3，但其上还保存一对弧对电子.   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6</a:t>
            </a:r>
            <a:r>
              <a:rPr kumimoji="1" lang="zh-CN" altLang="en-US" sz="2000" dirty="0"/>
              <a:t>形成是 </a:t>
            </a:r>
            <a:r>
              <a:rPr kumimoji="1" lang="en-US" altLang="zh-CN" sz="2000" dirty="0"/>
              <a:t>P—P </a:t>
            </a:r>
            <a:r>
              <a:rPr kumimoji="1" lang="zh-CN" altLang="en-US" sz="2000" dirty="0"/>
              <a:t>键在 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2 </a:t>
            </a:r>
            <a:r>
              <a:rPr kumimoji="1" lang="zh-CN" altLang="en-US" sz="2000" dirty="0"/>
              <a:t>分子进攻下断开而形成 </a:t>
            </a:r>
            <a:r>
              <a:rPr kumimoji="1" lang="en-US" altLang="zh-CN" sz="2000" dirty="0"/>
              <a:t>P—O—P </a:t>
            </a:r>
            <a:r>
              <a:rPr kumimoji="1" lang="zh-CN" altLang="en-US" sz="2000" dirty="0"/>
              <a:t>键；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10</a:t>
            </a:r>
            <a:r>
              <a:rPr kumimoji="1" lang="zh-CN" altLang="en-US" sz="2000" dirty="0"/>
              <a:t>是在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2</a:t>
            </a:r>
            <a:r>
              <a:rPr kumimoji="1" lang="zh-CN" altLang="en-US" sz="2000" dirty="0"/>
              <a:t>供应充分时， </a:t>
            </a:r>
            <a:r>
              <a:rPr kumimoji="1" lang="en-US" altLang="zh-CN" sz="2000" dirty="0"/>
              <a:t>P</a:t>
            </a:r>
            <a:r>
              <a:rPr kumimoji="1" lang="en-US" altLang="zh-CN" sz="2000" baseline="-25000" dirty="0"/>
              <a:t>4</a:t>
            </a:r>
            <a:r>
              <a:rPr kumimoji="1" lang="en-US" altLang="zh-CN" sz="2000" dirty="0"/>
              <a:t>O</a:t>
            </a:r>
            <a:r>
              <a:rPr kumimoji="1" lang="en-US" altLang="zh-CN" sz="2000" baseline="-25000" dirty="0"/>
              <a:t>6 </a:t>
            </a:r>
            <a:r>
              <a:rPr kumimoji="1" lang="zh-CN" altLang="en-US" sz="2000" dirty="0"/>
              <a:t>的 </a:t>
            </a:r>
            <a:r>
              <a:rPr kumimoji="1" lang="en-US" altLang="zh-CN" sz="2000" dirty="0"/>
              <a:t>P</a:t>
            </a:r>
            <a:r>
              <a:rPr kumimoji="1" lang="zh-CN" altLang="en-US" sz="2000" dirty="0"/>
              <a:t>上孤对电子易配位到 </a:t>
            </a:r>
            <a:r>
              <a:rPr kumimoji="1" lang="en-US" altLang="zh-CN" sz="2000" dirty="0"/>
              <a:t>O </a:t>
            </a:r>
            <a:r>
              <a:rPr kumimoji="1" lang="zh-CN" altLang="en-US" sz="2000" dirty="0"/>
              <a:t>原子上的缘故</a:t>
            </a:r>
          </a:p>
        </p:txBody>
      </p:sp>
      <p:sp>
        <p:nvSpPr>
          <p:cNvPr id="14" name="Rectangle 6">
            <a:extLst>
              <a:ext uri="{FF2B5EF4-FFF2-40B4-BE49-F238E27FC236}">
                <a16:creationId xmlns:a16="http://schemas.microsoft.com/office/drawing/2014/main" id="{1ACC2A76-6FA7-A84E-A564-45BDC73292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2051" y="4705817"/>
            <a:ext cx="22164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与氮氧物种不同</a:t>
            </a:r>
            <a:r>
              <a:rPr kumimoji="1" lang="en-US" altLang="zh-CN" dirty="0">
                <a:latin typeface="SimHei" panose="02010609060101010101" pitchFamily="49" charset="-122"/>
                <a:ea typeface="SimHei" panose="02010609060101010101" pitchFamily="49" charset="-122"/>
              </a:rPr>
              <a:t>,</a:t>
            </a:r>
            <a:r>
              <a:rPr kumimoji="1"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四面体方式成键是磷氧物种的一个特点</a:t>
            </a:r>
          </a:p>
        </p:txBody>
      </p:sp>
      <p:pic>
        <p:nvPicPr>
          <p:cNvPr id="15" name="Picture 9" descr="G:\Ic3\P\images\p2o5.JPG">
            <a:hlinkClick r:id="rId2" action="ppaction://hlinkfile"/>
            <a:extLst>
              <a:ext uri="{FF2B5EF4-FFF2-40B4-BE49-F238E27FC236}">
                <a16:creationId xmlns:a16="http://schemas.microsoft.com/office/drawing/2014/main" id="{FC6BBEDD-7A49-A84A-8576-271D438BB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6296" y="4742005"/>
            <a:ext cx="1761454" cy="1512168"/>
          </a:xfrm>
          <a:prstGeom prst="rect">
            <a:avLst/>
          </a:prstGeom>
          <a:noFill/>
          <a:ln w="9525">
            <a:solidFill>
              <a:srgbClr val="FF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Object 13">
            <a:extLst>
              <a:ext uri="{FF2B5EF4-FFF2-40B4-BE49-F238E27FC236}">
                <a16:creationId xmlns:a16="http://schemas.microsoft.com/office/drawing/2014/main" id="{506885FE-8F0D-4E46-BF01-E2EA2365E2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3816" y="2147350"/>
          <a:ext cx="1657350" cy="1604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7226300" imgH="6997700" progId="ChemDraw.Document.6.0">
                  <p:embed/>
                </p:oleObj>
              </mc:Choice>
              <mc:Fallback>
                <p:oleObj name="CS ChemDraw Drawing" r:id="rId4" imgW="7226300" imgH="6997700" progId="ChemDraw.Document.6.0">
                  <p:embed/>
                  <p:pic>
                    <p:nvPicPr>
                      <p:cNvPr id="16" name="Object 13">
                        <a:extLst>
                          <a:ext uri="{FF2B5EF4-FFF2-40B4-BE49-F238E27FC236}">
                            <a16:creationId xmlns:a16="http://schemas.microsoft.com/office/drawing/2014/main" id="{506885FE-8F0D-4E46-BF01-E2EA2365E2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3816" y="2147350"/>
                        <a:ext cx="1657350" cy="1604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 cmpd="dbl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Group 15">
            <a:extLst>
              <a:ext uri="{FF2B5EF4-FFF2-40B4-BE49-F238E27FC236}">
                <a16:creationId xmlns:a16="http://schemas.microsoft.com/office/drawing/2014/main" id="{E3BA93C2-1531-0241-AE07-12842BBACBD0}"/>
              </a:ext>
            </a:extLst>
          </p:cNvPr>
          <p:cNvGrpSpPr>
            <a:grpSpLocks/>
          </p:cNvGrpSpPr>
          <p:nvPr/>
        </p:nvGrpSpPr>
        <p:grpSpPr bwMode="auto">
          <a:xfrm>
            <a:off x="77788" y="4389440"/>
            <a:ext cx="1706562" cy="2295525"/>
            <a:chOff x="1968" y="1242"/>
            <a:chExt cx="1075" cy="1446"/>
          </a:xfrm>
        </p:grpSpPr>
        <p:graphicFrame>
          <p:nvGraphicFramePr>
            <p:cNvPr id="18" name="Object 16">
              <a:extLst>
                <a:ext uri="{FF2B5EF4-FFF2-40B4-BE49-F238E27FC236}">
                  <a16:creationId xmlns:a16="http://schemas.microsoft.com/office/drawing/2014/main" id="{9A5A72CD-F239-0E4D-8094-CFC52B4887C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68" y="1242"/>
            <a:ext cx="1075" cy="11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6146800" imgH="6616700" progId="ChemDraw.Document.4.5">
                    <p:embed/>
                  </p:oleObj>
                </mc:Choice>
                <mc:Fallback>
                  <p:oleObj name="CS ChemDraw Drawing" r:id="rId6" imgW="6146800" imgH="6616700" progId="ChemDraw.Document.4.5">
                    <p:embed/>
                    <p:pic>
                      <p:nvPicPr>
                        <p:cNvPr id="18" name="Object 16">
                          <a:extLst>
                            <a:ext uri="{FF2B5EF4-FFF2-40B4-BE49-F238E27FC236}">
                              <a16:creationId xmlns:a16="http://schemas.microsoft.com/office/drawing/2014/main" id="{9A5A72CD-F239-0E4D-8094-CFC52B4887C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68" y="1242"/>
                          <a:ext cx="1075" cy="11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Rectangle 17">
              <a:extLst>
                <a:ext uri="{FF2B5EF4-FFF2-40B4-BE49-F238E27FC236}">
                  <a16:creationId xmlns:a16="http://schemas.microsoft.com/office/drawing/2014/main" id="{18E80E1E-27B5-0140-89E7-776ACAF49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9" y="2400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2400" b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>
                  <a:solidFill>
                    <a:schemeClr val="folHlink"/>
                  </a:solidFill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400" b="1" baseline="-2500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20" name="Group 18">
            <a:extLst>
              <a:ext uri="{FF2B5EF4-FFF2-40B4-BE49-F238E27FC236}">
                <a16:creationId xmlns:a16="http://schemas.microsoft.com/office/drawing/2014/main" id="{43DD9D81-7938-3147-8888-CF9410FA8D92}"/>
              </a:ext>
            </a:extLst>
          </p:cNvPr>
          <p:cNvGrpSpPr>
            <a:grpSpLocks/>
          </p:cNvGrpSpPr>
          <p:nvPr/>
        </p:nvGrpSpPr>
        <p:grpSpPr bwMode="auto">
          <a:xfrm>
            <a:off x="1906347" y="3912339"/>
            <a:ext cx="2876551" cy="2927351"/>
            <a:chOff x="778" y="2429"/>
            <a:chExt cx="1812" cy="1844"/>
          </a:xfrm>
        </p:grpSpPr>
        <p:graphicFrame>
          <p:nvGraphicFramePr>
            <p:cNvPr id="21" name="Object 19">
              <a:extLst>
                <a:ext uri="{FF2B5EF4-FFF2-40B4-BE49-F238E27FC236}">
                  <a16:creationId xmlns:a16="http://schemas.microsoft.com/office/drawing/2014/main" id="{EBB62BEC-6C47-BB49-9595-0CB04435CB2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78" y="2429"/>
            <a:ext cx="1678" cy="178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8" imgW="9588500" imgH="10185400" progId="ChemDraw.Document.4.5">
                    <p:embed/>
                  </p:oleObj>
                </mc:Choice>
                <mc:Fallback>
                  <p:oleObj name="CS ChemDraw Drawing" r:id="rId8" imgW="9588500" imgH="10185400" progId="ChemDraw.Document.4.5">
                    <p:embed/>
                    <p:pic>
                      <p:nvPicPr>
                        <p:cNvPr id="21" name="Object 19">
                          <a:extLst>
                            <a:ext uri="{FF2B5EF4-FFF2-40B4-BE49-F238E27FC236}">
                              <a16:creationId xmlns:a16="http://schemas.microsoft.com/office/drawing/2014/main" id="{EBB62BEC-6C47-BB49-9595-0CB04435CB2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78" y="2429"/>
                          <a:ext cx="1678" cy="178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 cmpd="dbl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8B47F86F-BA67-0F46-A20A-D47A3353B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2" y="3985"/>
              <a:ext cx="7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 cmpd="dbl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24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P</a:t>
              </a:r>
              <a:r>
                <a:rPr kumimoji="1" lang="en-US" altLang="zh-CN" sz="2400" b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400" b="1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400" b="1" baseline="-25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10</a:t>
              </a:r>
            </a:p>
          </p:txBody>
        </p:sp>
      </p:grpSp>
      <p:sp>
        <p:nvSpPr>
          <p:cNvPr id="3" name="下箭头 2">
            <a:extLst>
              <a:ext uri="{FF2B5EF4-FFF2-40B4-BE49-F238E27FC236}">
                <a16:creationId xmlns:a16="http://schemas.microsoft.com/office/drawing/2014/main" id="{3FC434E1-6704-D742-8B7B-FAF400A0E8F7}"/>
              </a:ext>
            </a:extLst>
          </p:cNvPr>
          <p:cNvSpPr/>
          <p:nvPr/>
        </p:nvSpPr>
        <p:spPr>
          <a:xfrm rot="2206754">
            <a:off x="1372568" y="3706476"/>
            <a:ext cx="140122" cy="637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48E73F68-D9DF-444E-8545-C72DC5D73132}"/>
              </a:ext>
            </a:extLst>
          </p:cNvPr>
          <p:cNvSpPr/>
          <p:nvPr/>
        </p:nvSpPr>
        <p:spPr>
          <a:xfrm rot="19401159">
            <a:off x="2594746" y="3531917"/>
            <a:ext cx="140122" cy="63712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4808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46D769-97ED-BD42-88BE-09F200B78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29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27CBBE-530D-6B46-9685-30376A2E7760}"/>
              </a:ext>
            </a:extLst>
          </p:cNvPr>
          <p:cNvSpPr txBox="1">
            <a:spLocks noChangeArrowheads="1"/>
          </p:cNvSpPr>
          <p:nvPr/>
        </p:nvSpPr>
        <p:spPr>
          <a:xfrm>
            <a:off x="1475656" y="681895"/>
            <a:ext cx="6781800" cy="21161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dirty="0">
                <a:latin typeface="Times New Roman" panose="02020603050405020304" pitchFamily="18" charset="0"/>
              </a:rPr>
              <a:t>    </a:t>
            </a:r>
            <a:endParaRPr kumimoji="0"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A5A27AB6-3BCF-5F44-9780-C9B63FB55A4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2492375"/>
          <a:ext cx="874871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86017100" imgH="5562600" progId="Equation.DSMT4">
                  <p:embed/>
                </p:oleObj>
              </mc:Choice>
              <mc:Fallback>
                <p:oleObj name="Equation" r:id="rId2" imgW="86017100" imgH="5562600" progId="Equation.DSMT4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A5A27AB6-3BCF-5F44-9780-C9B63FB55A4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492375"/>
                        <a:ext cx="8748713" cy="56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Box 4">
            <a:extLst>
              <a:ext uri="{FF2B5EF4-FFF2-40B4-BE49-F238E27FC236}">
                <a16:creationId xmlns:a16="http://schemas.microsoft.com/office/drawing/2014/main" id="{102CE082-68E3-5940-8C82-0725E26F0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747433"/>
            <a:ext cx="6991350" cy="197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(2) 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极强吸水性、脱水性</a:t>
            </a:r>
            <a:r>
              <a:rPr kumimoji="1" lang="zh-CN" altLang="en-US" sz="2800" dirty="0">
                <a:solidFill>
                  <a:srgbClr val="0000FF"/>
                </a:solidFill>
                <a:latin typeface="Times New Roman" panose="02020603050405020304" pitchFamily="18" charset="0"/>
              </a:rPr>
              <a:t>      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	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可使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 HNO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脱水：</a:t>
            </a:r>
          </a:p>
          <a:p>
            <a:pPr lvl="1"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kumimoji="1" lang="en-US" altLang="zh-CN" b="1" dirty="0">
                <a:latin typeface="Times New Roman" panose="02020603050405020304" pitchFamily="18" charset="0"/>
              </a:rPr>
              <a:t>	P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4</a:t>
            </a:r>
            <a:r>
              <a:rPr kumimoji="1" lang="en-US" altLang="zh-CN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10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+  6H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b="1" dirty="0">
                <a:latin typeface="Times New Roman" panose="02020603050405020304" pitchFamily="18" charset="0"/>
              </a:rPr>
              <a:t>SO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4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=  6SO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3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+ 4H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</a:rPr>
              <a:t>PO</a:t>
            </a:r>
            <a:r>
              <a:rPr kumimoji="1" lang="en-US" altLang="zh-CN" b="1" baseline="-30000" dirty="0">
                <a:latin typeface="Times New Roman" panose="02020603050405020304" pitchFamily="18" charset="0"/>
              </a:rPr>
              <a:t>4</a:t>
            </a:r>
            <a:endParaRPr kumimoji="1" lang="en-US" altLang="zh-CN" b="1" dirty="0">
              <a:latin typeface="Times New Roman" panose="02020603050405020304" pitchFamily="18" charset="0"/>
            </a:endParaRPr>
          </a:p>
          <a:p>
            <a:pPr algn="just">
              <a:lnSpc>
                <a:spcPct val="11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	P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10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+ 12HNO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= 6N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5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+ 4HPO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3</a:t>
            </a:r>
            <a:endParaRPr kumimoji="1" lang="en-US" altLang="zh-CN" sz="2400" b="1" dirty="0">
              <a:latin typeface="Times New Roman" panose="02020603050405020304" pitchFamily="18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5EB5D090-B348-1F4B-9B43-06FC316584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0338" y="3141663"/>
            <a:ext cx="61928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 cmpd="dbl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>
                <a:latin typeface="Times New Roman" panose="02020603050405020304" pitchFamily="18" charset="0"/>
              </a:rPr>
              <a:t>偏磷酸                    焦磷酸                    正磷酸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E8B52E5-886B-994D-916B-8E30D6C2A592}"/>
              </a:ext>
            </a:extLst>
          </p:cNvPr>
          <p:cNvSpPr/>
          <p:nvPr/>
        </p:nvSpPr>
        <p:spPr>
          <a:xfrm>
            <a:off x="629824" y="452855"/>
            <a:ext cx="1133644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800" b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800" b="1" baseline="-30000" dirty="0">
                <a:latin typeface="Times New Roman" panose="02020603050405020304" pitchFamily="18" charset="0"/>
              </a:rPr>
              <a:t>4</a:t>
            </a:r>
            <a:r>
              <a:rPr kumimoji="0" lang="en-US" altLang="zh-CN" sz="2800" b="1" dirty="0">
                <a:latin typeface="Times New Roman" panose="02020603050405020304" pitchFamily="18" charset="0"/>
              </a:rPr>
              <a:t>O</a:t>
            </a:r>
            <a:r>
              <a:rPr kumimoji="0" lang="en-US" altLang="zh-CN" sz="2800" b="1" baseline="-30000" dirty="0">
                <a:latin typeface="Times New Roman" panose="02020603050405020304" pitchFamily="18" charset="0"/>
              </a:rPr>
              <a:t>10</a:t>
            </a:r>
            <a:r>
              <a:rPr kumimoji="0" lang="en-US" altLang="zh-CN" sz="2800" dirty="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21A045-F052-EB40-B817-1725A73C519D}"/>
              </a:ext>
            </a:extLst>
          </p:cNvPr>
          <p:cNvSpPr/>
          <p:nvPr/>
        </p:nvSpPr>
        <p:spPr>
          <a:xfrm>
            <a:off x="228382" y="1677136"/>
            <a:ext cx="47756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(1)  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各种</a:t>
            </a:r>
            <a:r>
              <a:rPr kumimoji="0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+5</a:t>
            </a:r>
            <a:r>
              <a:rPr kumimoji="0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价磷的含氧酸酐：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D41AFC-18B3-434A-9385-9B320237331A}"/>
              </a:ext>
            </a:extLst>
          </p:cNvPr>
          <p:cNvSpPr/>
          <p:nvPr/>
        </p:nvSpPr>
        <p:spPr>
          <a:xfrm>
            <a:off x="2375883" y="483633"/>
            <a:ext cx="59127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0" lang="zh-CN" altLang="en-US" b="1" dirty="0">
                <a:latin typeface="Times New Roman" panose="02020603050405020304" pitchFamily="18" charset="0"/>
              </a:rPr>
              <a:t>白色晶体，</a:t>
            </a:r>
            <a:r>
              <a:rPr kumimoji="0" lang="en-US" altLang="zh-CN" b="1" dirty="0">
                <a:latin typeface="Times New Roman" panose="02020603050405020304" pitchFamily="18" charset="0"/>
              </a:rPr>
              <a:t>360 ℃</a:t>
            </a:r>
            <a:r>
              <a:rPr kumimoji="0" lang="zh-CN" altLang="en-US" b="1" dirty="0">
                <a:latin typeface="Times New Roman" panose="02020603050405020304" pitchFamily="18" charset="0"/>
              </a:rPr>
              <a:t>升华（可据此提纯）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75E8E5-CCBB-D24F-8304-59ADDFC2D74D}"/>
              </a:ext>
            </a:extLst>
          </p:cNvPr>
          <p:cNvSpPr/>
          <p:nvPr/>
        </p:nvSpPr>
        <p:spPr>
          <a:xfrm>
            <a:off x="1258095" y="5733256"/>
            <a:ext cx="43220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P</a:t>
            </a:r>
            <a:r>
              <a:rPr lang="en-US" altLang="zh-CN" b="1" baseline="-30000" dirty="0">
                <a:latin typeface="Times New Roman" panose="02020603050405020304" pitchFamily="18" charset="0"/>
              </a:rPr>
              <a:t>4</a:t>
            </a:r>
            <a:r>
              <a:rPr lang="en-US" altLang="zh-CN" b="1" dirty="0">
                <a:latin typeface="Times New Roman" panose="02020603050405020304" pitchFamily="18" charset="0"/>
              </a:rPr>
              <a:t>O</a:t>
            </a:r>
            <a:r>
              <a:rPr lang="en-US" altLang="zh-CN" b="1" baseline="-30000" dirty="0">
                <a:latin typeface="Times New Roman" panose="02020603050405020304" pitchFamily="18" charset="0"/>
              </a:rPr>
              <a:t>10</a:t>
            </a:r>
            <a:r>
              <a:rPr lang="zh-CN" altLang="en-US" b="1" dirty="0">
                <a:latin typeface="Times New Roman" panose="02020603050405020304" pitchFamily="18" charset="0"/>
              </a:rPr>
              <a:t>是实验室常用的干燥剂。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13581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3E19DF-6180-784F-818D-81A97BE689B6}" type="slidenum">
              <a:rPr lang="en-US" altLang="zh-CN"/>
              <a:pPr/>
              <a:t>3</a:t>
            </a:fld>
            <a:endParaRPr lang="en-US" altLang="zh-CN"/>
          </a:p>
        </p:txBody>
      </p:sp>
      <p:pic>
        <p:nvPicPr>
          <p:cNvPr id="749570" name="Picture 2" descr="FG23_13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0325" y="1031875"/>
            <a:ext cx="9083675" cy="3678238"/>
          </a:xfrm>
          <a:prstGeom prst="rect">
            <a:avLst/>
          </a:prstGeom>
          <a:noFill/>
        </p:spPr>
      </p:pic>
      <p:sp>
        <p:nvSpPr>
          <p:cNvPr id="2162691" name="Text Box 3"/>
          <p:cNvSpPr txBox="1">
            <a:spLocks noChangeArrowheads="1"/>
          </p:cNvSpPr>
          <p:nvPr/>
        </p:nvSpPr>
        <p:spPr bwMode="auto">
          <a:xfrm>
            <a:off x="34925" y="4800600"/>
            <a:ext cx="9144000" cy="193899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上述表述方式称为元素电势图，由美国化学家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W. M. Latimer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在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1938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年提出。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1952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年他的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《Oxidation Potentials》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第二版，收集整理了各种元素的标准电极电势</a:t>
            </a:r>
            <a:r>
              <a:rPr kumimoji="0" lang="en-US" altLang="zh-CN" sz="2000" b="1" i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E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sym typeface="Symbol" charset="2"/>
              </a:rPr>
              <a:t>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，汇编成元素电势图这种简明的表示方法，成为掌握元素性质的有力工具。现用元素电势图是按氧化态由高到低自左向右排列，两种氧化态之间连线上方的数字就是它们标准电极电势的数值。</a:t>
            </a:r>
          </a:p>
        </p:txBody>
      </p:sp>
      <p:sp>
        <p:nvSpPr>
          <p:cNvPr id="2162692" name="Rectangle 4"/>
          <p:cNvSpPr>
            <a:spLocks noChangeArrowheads="1"/>
          </p:cNvSpPr>
          <p:nvPr/>
        </p:nvSpPr>
        <p:spPr bwMode="auto">
          <a:xfrm>
            <a:off x="2243330" y="223836"/>
            <a:ext cx="5208989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N</a:t>
            </a:r>
            <a:r>
              <a:rPr kumimoji="0" lang="zh-CN" altLang="en-US" sz="320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的氧化态及其元素电势图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C550A9B-D6EB-564E-9A29-6269345BBD8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3148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179898-0E52-FD4A-8D2F-082E7DA50EEE}" type="slidenum">
              <a:rPr lang="en-US" altLang="zh-CN"/>
              <a:pPr/>
              <a:t>30</a:t>
            </a:fld>
            <a:endParaRPr lang="en-US" altLang="zh-CN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0B76119-4CCD-3049-BE0C-247BE25F10F6}"/>
              </a:ext>
            </a:extLst>
          </p:cNvPr>
          <p:cNvGrpSpPr/>
          <p:nvPr/>
        </p:nvGrpSpPr>
        <p:grpSpPr>
          <a:xfrm>
            <a:off x="649288" y="1228690"/>
            <a:ext cx="8342312" cy="400110"/>
            <a:chOff x="649288" y="1341438"/>
            <a:chExt cx="8342312" cy="400110"/>
          </a:xfrm>
        </p:grpSpPr>
        <p:sp>
          <p:nvSpPr>
            <p:cNvPr id="2181122" name="Text Box 2"/>
            <p:cNvSpPr txBox="1">
              <a:spLocks noChangeArrowheads="1"/>
            </p:cNvSpPr>
            <p:nvPr/>
          </p:nvSpPr>
          <p:spPr bwMode="auto">
            <a:xfrm>
              <a:off x="649288" y="1341438"/>
              <a:ext cx="8342312" cy="40011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4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6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 + 6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         4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		phosphorus acid</a:t>
              </a:r>
            </a:p>
          </p:txBody>
        </p:sp>
        <p:sp>
          <p:nvSpPr>
            <p:cNvPr id="592899" name="Line 8"/>
            <p:cNvSpPr>
              <a:spLocks noChangeShapeType="1"/>
            </p:cNvSpPr>
            <p:nvPr/>
          </p:nvSpPr>
          <p:spPr bwMode="auto">
            <a:xfrm>
              <a:off x="2483768" y="1556792"/>
              <a:ext cx="53340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 sz="2000"/>
            </a:p>
          </p:txBody>
        </p:sp>
      </p:grpSp>
      <p:grpSp>
        <p:nvGrpSpPr>
          <p:cNvPr id="592900" name="Group 12"/>
          <p:cNvGrpSpPr>
            <a:grpSpLocks/>
          </p:cNvGrpSpPr>
          <p:nvPr/>
        </p:nvGrpSpPr>
        <p:grpSpPr bwMode="auto">
          <a:xfrm>
            <a:off x="626871" y="1718595"/>
            <a:ext cx="8189912" cy="400050"/>
            <a:chOff x="649" y="1571"/>
            <a:chExt cx="5159" cy="252"/>
          </a:xfrm>
        </p:grpSpPr>
        <p:sp>
          <p:nvSpPr>
            <p:cNvPr id="2181123" name="Text Box 3"/>
            <p:cNvSpPr txBox="1">
              <a:spLocks noChangeArrowheads="1"/>
            </p:cNvSpPr>
            <p:nvPr/>
          </p:nvSpPr>
          <p:spPr bwMode="auto">
            <a:xfrm>
              <a:off x="649" y="1571"/>
              <a:ext cx="5159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4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10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 + 6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         4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4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		phosphoric acid</a:t>
              </a:r>
            </a:p>
          </p:txBody>
        </p:sp>
        <p:sp>
          <p:nvSpPr>
            <p:cNvPr id="592902" name="Line 9"/>
            <p:cNvSpPr>
              <a:spLocks noChangeShapeType="1"/>
            </p:cNvSpPr>
            <p:nvPr/>
          </p:nvSpPr>
          <p:spPr bwMode="auto">
            <a:xfrm>
              <a:off x="1866" y="1697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 sz="2000"/>
            </a:p>
          </p:txBody>
        </p:sp>
      </p:grpSp>
      <p:grpSp>
        <p:nvGrpSpPr>
          <p:cNvPr id="592903" name="Group 13"/>
          <p:cNvGrpSpPr>
            <a:grpSpLocks/>
          </p:cNvGrpSpPr>
          <p:nvPr/>
        </p:nvGrpSpPr>
        <p:grpSpPr bwMode="auto">
          <a:xfrm>
            <a:off x="-435767" y="2208201"/>
            <a:ext cx="8323262" cy="400050"/>
            <a:chOff x="467" y="2296"/>
            <a:chExt cx="5243" cy="252"/>
          </a:xfrm>
        </p:grpSpPr>
        <p:sp>
          <p:nvSpPr>
            <p:cNvPr id="2181126" name="Text Box 6"/>
            <p:cNvSpPr txBox="1">
              <a:spLocks noChangeArrowheads="1"/>
            </p:cNvSpPr>
            <p:nvPr/>
          </p:nvSpPr>
          <p:spPr bwMode="auto">
            <a:xfrm>
              <a:off x="467" y="2296"/>
              <a:ext cx="52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4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(s) + 3 OH</a:t>
              </a:r>
              <a:r>
                <a:rPr kumimoji="0" lang="en-US" altLang="zh-CN" sz="20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  <a:sym typeface="Symbol" charset="2"/>
                </a:rPr>
                <a:t>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aq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+ 3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        3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  <a:sym typeface="Symbol" charset="2"/>
                </a:rPr>
                <a:t>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aq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+ PH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</a:t>
              </a:r>
            </a:p>
          </p:txBody>
        </p:sp>
        <p:sp>
          <p:nvSpPr>
            <p:cNvPr id="592905" name="Line 10"/>
            <p:cNvSpPr>
              <a:spLocks noChangeShapeType="1"/>
            </p:cNvSpPr>
            <p:nvPr/>
          </p:nvSpPr>
          <p:spPr bwMode="auto">
            <a:xfrm>
              <a:off x="3124" y="2433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 sz="2000"/>
            </a:p>
          </p:txBody>
        </p:sp>
      </p:grpSp>
      <p:grpSp>
        <p:nvGrpSpPr>
          <p:cNvPr id="592906" name="Group 14"/>
          <p:cNvGrpSpPr>
            <a:grpSpLocks/>
          </p:cNvGrpSpPr>
          <p:nvPr/>
        </p:nvGrpSpPr>
        <p:grpSpPr bwMode="auto">
          <a:xfrm>
            <a:off x="-324129" y="2652379"/>
            <a:ext cx="8323263" cy="400050"/>
            <a:chOff x="566" y="3006"/>
            <a:chExt cx="5243" cy="252"/>
          </a:xfrm>
        </p:grpSpPr>
        <p:sp>
          <p:nvSpPr>
            <p:cNvPr id="2181127" name="Text Box 7"/>
            <p:cNvSpPr txBox="1">
              <a:spLocks noChangeArrowheads="1"/>
            </p:cNvSpPr>
            <p:nvPr/>
          </p:nvSpPr>
          <p:spPr bwMode="auto">
            <a:xfrm>
              <a:off x="566" y="3006"/>
              <a:ext cx="5243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PCl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+ 6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2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        3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PO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aq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+ 3 H</a:t>
              </a:r>
              <a:r>
                <a:rPr kumimoji="0" lang="en-US" altLang="zh-CN" sz="2000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3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O</a:t>
              </a:r>
              <a:r>
                <a:rPr kumimoji="0" lang="en-US" altLang="zh-CN" sz="20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+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l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 + 3 Cl</a:t>
              </a:r>
              <a:r>
                <a:rPr kumimoji="0" lang="en-US" altLang="zh-CN" sz="2000" b="1" baseline="30000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  <a:sym typeface="Symbol" charset="2"/>
                </a:rPr>
                <a:t>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(</a:t>
              </a:r>
              <a:r>
                <a:rPr kumimoji="0" lang="en-US" altLang="zh-CN" sz="2000" b="1" i="1" dirty="0" err="1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aq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0"/>
                </a:rPr>
                <a:t>)</a:t>
              </a:r>
            </a:p>
          </p:txBody>
        </p:sp>
        <p:sp>
          <p:nvSpPr>
            <p:cNvPr id="592908" name="Line 11"/>
            <p:cNvSpPr>
              <a:spLocks noChangeShapeType="1"/>
            </p:cNvSpPr>
            <p:nvPr/>
          </p:nvSpPr>
          <p:spPr bwMode="auto">
            <a:xfrm>
              <a:off x="2419" y="3144"/>
              <a:ext cx="336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 sz="2000"/>
            </a:p>
          </p:txBody>
        </p:sp>
      </p:grpSp>
      <p:sp>
        <p:nvSpPr>
          <p:cNvPr id="14" name="Rectangle 7">
            <a:extLst>
              <a:ext uri="{FF2B5EF4-FFF2-40B4-BE49-F238E27FC236}">
                <a16:creationId xmlns:a16="http://schemas.microsoft.com/office/drawing/2014/main" id="{AF9F2393-C3F1-2648-AA81-3DBC617F6B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188640"/>
            <a:ext cx="29654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buClr>
                <a:srgbClr val="FF0000"/>
              </a:buClr>
              <a:buFont typeface="Wingdings" charset="2"/>
              <a:buNone/>
            </a:pP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</a:rPr>
              <a:t>磷的含氧酸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0CDA292-29CF-C242-87FB-BB505BE6EB5E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Line 18">
            <a:extLst>
              <a:ext uri="{FF2B5EF4-FFF2-40B4-BE49-F238E27FC236}">
                <a16:creationId xmlns:a16="http://schemas.microsoft.com/office/drawing/2014/main" id="{4E478145-518A-9147-BB93-4C78F2B228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479160"/>
            <a:ext cx="8153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1600"/>
          </a:p>
        </p:txBody>
      </p:sp>
      <p:graphicFrame>
        <p:nvGraphicFramePr>
          <p:cNvPr id="30" name="Object 27">
            <a:extLst>
              <a:ext uri="{FF2B5EF4-FFF2-40B4-BE49-F238E27FC236}">
                <a16:creationId xmlns:a16="http://schemas.microsoft.com/office/drawing/2014/main" id="{387E3C49-1390-5D45-914D-E4B2B123B2C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7412360"/>
          <a:ext cx="22098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4483100" imgH="1835150" progId="ChemDraw.Document.5.0">
                  <p:embed/>
                </p:oleObj>
              </mc:Choice>
              <mc:Fallback>
                <p:oleObj name="CS ChemDraw Drawing" r:id="rId3" imgW="4483100" imgH="1835150" progId="ChemDraw.Document.5.0">
                  <p:embed/>
                  <p:pic>
                    <p:nvPicPr>
                      <p:cNvPr id="30" name="Object 27">
                        <a:extLst>
                          <a:ext uri="{FF2B5EF4-FFF2-40B4-BE49-F238E27FC236}">
                            <a16:creationId xmlns:a16="http://schemas.microsoft.com/office/drawing/2014/main" id="{387E3C49-1390-5D45-914D-E4B2B123B2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7412360"/>
                        <a:ext cx="220980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8BEF984-D020-2B45-A2CA-4DC474A65A60}"/>
              </a:ext>
            </a:extLst>
          </p:cNvPr>
          <p:cNvGraphicFramePr>
            <a:graphicFrameLocks noGrp="1"/>
          </p:cNvGraphicFramePr>
          <p:nvPr/>
        </p:nvGraphicFramePr>
        <p:xfrm>
          <a:off x="27125" y="3672065"/>
          <a:ext cx="5446685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9392">
                  <a:extLst>
                    <a:ext uri="{9D8B030D-6E8A-4147-A177-3AD203B41FA5}">
                      <a16:colId xmlns:a16="http://schemas.microsoft.com/office/drawing/2014/main" val="2654951673"/>
                    </a:ext>
                  </a:extLst>
                </a:gridCol>
                <a:gridCol w="1113642">
                  <a:extLst>
                    <a:ext uri="{9D8B030D-6E8A-4147-A177-3AD203B41FA5}">
                      <a16:colId xmlns:a16="http://schemas.microsoft.com/office/drawing/2014/main" val="1400696178"/>
                    </a:ext>
                  </a:extLst>
                </a:gridCol>
                <a:gridCol w="1517929">
                  <a:extLst>
                    <a:ext uri="{9D8B030D-6E8A-4147-A177-3AD203B41FA5}">
                      <a16:colId xmlns:a16="http://schemas.microsoft.com/office/drawing/2014/main" val="864226280"/>
                    </a:ext>
                  </a:extLst>
                </a:gridCol>
                <a:gridCol w="1825722">
                  <a:extLst>
                    <a:ext uri="{9D8B030D-6E8A-4147-A177-3AD203B41FA5}">
                      <a16:colId xmlns:a16="http://schemas.microsoft.com/office/drawing/2014/main" val="2988069076"/>
                    </a:ext>
                  </a:extLst>
                </a:gridCol>
              </a:tblGrid>
              <a:tr h="17378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FFFF00"/>
                          </a:solidFill>
                          <a:latin typeface="SimHei" panose="02010609060101010101" pitchFamily="49" charset="-122"/>
                          <a:ea typeface="楷体_GB2312" pitchFamily="49" charset="-122"/>
                        </a:rPr>
                        <a:t>氧化态 </a:t>
                      </a:r>
                      <a:endParaRPr lang="zh-CN" alt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FFFF00"/>
                          </a:solidFill>
                          <a:latin typeface="SimHei" panose="02010609060101010101" pitchFamily="49" charset="-122"/>
                          <a:ea typeface="楷体_GB2312" pitchFamily="49" charset="-122"/>
                        </a:rPr>
                        <a:t>化学式 </a:t>
                      </a:r>
                      <a:endParaRPr lang="zh-CN" alt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solidFill>
                            <a:srgbClr val="FFFF00"/>
                          </a:solidFill>
                          <a:latin typeface="SimHei" panose="02010609060101010101" pitchFamily="49" charset="-122"/>
                          <a:ea typeface="楷体_GB2312" pitchFamily="49" charset="-122"/>
                        </a:rPr>
                        <a:t>名称</a:t>
                      </a:r>
                      <a:endParaRPr lang="zh-CN" alt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solidFill>
                            <a:srgbClr val="FFFF00"/>
                          </a:solidFill>
                          <a:latin typeface="SimHei" panose="02010609060101010101" pitchFamily="49" charset="-122"/>
                          <a:ea typeface="楷体_GB2312" pitchFamily="49" charset="-122"/>
                        </a:rPr>
                        <a:t>性质</a:t>
                      </a:r>
                      <a:endParaRPr lang="zh-CN" alt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13002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1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H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PO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baseline="30000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次磷酸根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温和还原剂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54366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3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HPO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baseline="30000" dirty="0"/>
                        <a:t>2-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亚磷酸根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温和还原剂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7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PO</a:t>
                      </a:r>
                      <a:r>
                        <a:rPr lang="en-US" altLang="zh-CN" sz="1800" baseline="-25000" dirty="0"/>
                        <a:t>4</a:t>
                      </a:r>
                      <a:r>
                        <a:rPr lang="en-US" altLang="zh-CN" sz="1800" baseline="30000" dirty="0"/>
                        <a:t>3-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磷酸根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强碱性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1364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P</a:t>
                      </a:r>
                      <a:r>
                        <a:rPr lang="en-US" altLang="zh-CN" sz="1800" baseline="-25000" dirty="0"/>
                        <a:t>2</a:t>
                      </a:r>
                      <a:r>
                        <a:rPr lang="en-US" altLang="zh-CN" sz="1800" dirty="0"/>
                        <a:t>O</a:t>
                      </a:r>
                      <a:r>
                        <a:rPr lang="en-US" altLang="zh-CN" sz="1800" baseline="-25000" dirty="0"/>
                        <a:t>7</a:t>
                      </a:r>
                      <a:r>
                        <a:rPr lang="en-US" altLang="zh-CN" sz="1800" baseline="30000" dirty="0"/>
                        <a:t>4-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焦磷酸根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碱性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3535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/>
                        <a:t>5</a:t>
                      </a:r>
                      <a:endParaRPr lang="zh-CN" alt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P</a:t>
                      </a:r>
                      <a:r>
                        <a:rPr lang="en-US" altLang="zh-CN" sz="1800" baseline="-25000" dirty="0"/>
                        <a:t>3</a:t>
                      </a:r>
                      <a:r>
                        <a:rPr lang="en-US" altLang="zh-CN" sz="1800" dirty="0"/>
                        <a:t>O</a:t>
                      </a:r>
                      <a:r>
                        <a:rPr lang="en-US" altLang="zh-CN" sz="1800" baseline="-25000" dirty="0"/>
                        <a:t>10</a:t>
                      </a:r>
                      <a:r>
                        <a:rPr lang="en-US" altLang="zh-CN" sz="1800" baseline="30000" dirty="0"/>
                        <a:t>5-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三磷酸根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>
                          <a:ea typeface="楷体_GB2312" pitchFamily="49" charset="-122"/>
                        </a:rPr>
                        <a:t>碱性，配位试剂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977781"/>
                  </a:ext>
                </a:extLst>
              </a:tr>
            </a:tbl>
          </a:graphicData>
        </a:graphic>
      </p:graphicFrame>
      <p:graphicFrame>
        <p:nvGraphicFramePr>
          <p:cNvPr id="32" name="Object 23">
            <a:extLst>
              <a:ext uri="{FF2B5EF4-FFF2-40B4-BE49-F238E27FC236}">
                <a16:creationId xmlns:a16="http://schemas.microsoft.com/office/drawing/2014/main" id="{79CA40D3-3503-7E42-8A34-2357C06ED2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8869" y="3259945"/>
          <a:ext cx="67945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5" imgW="1428750" imgH="1917700" progId="ChemDraw.Document.5.0">
                  <p:embed/>
                </p:oleObj>
              </mc:Choice>
              <mc:Fallback>
                <p:oleObj name="CS ChemDraw Drawing" r:id="rId5" imgW="1428750" imgH="1917700" progId="ChemDraw.Document.5.0">
                  <p:embed/>
                  <p:pic>
                    <p:nvPicPr>
                      <p:cNvPr id="32" name="Object 23">
                        <a:extLst>
                          <a:ext uri="{FF2B5EF4-FFF2-40B4-BE49-F238E27FC236}">
                            <a16:creationId xmlns:a16="http://schemas.microsoft.com/office/drawing/2014/main" id="{79CA40D3-3503-7E42-8A34-2357C06ED2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8869" y="3259945"/>
                        <a:ext cx="679450" cy="9144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solidFill>
                          <a:schemeClr val="tx1"/>
                        </a:solidFill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24">
            <a:extLst>
              <a:ext uri="{FF2B5EF4-FFF2-40B4-BE49-F238E27FC236}">
                <a16:creationId xmlns:a16="http://schemas.microsoft.com/office/drawing/2014/main" id="{E1472EA1-CCA2-3A4B-9D85-FB464A4D28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731097" y="3699875"/>
          <a:ext cx="7429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7" imgW="1485900" imgH="1981200" progId="ChemDraw.Document.5.0">
                  <p:embed/>
                </p:oleObj>
              </mc:Choice>
              <mc:Fallback>
                <p:oleObj name="CS ChemDraw Drawing" r:id="rId7" imgW="1485900" imgH="1981200" progId="ChemDraw.Document.5.0">
                  <p:embed/>
                  <p:pic>
                    <p:nvPicPr>
                      <p:cNvPr id="33" name="Object 24">
                        <a:extLst>
                          <a:ext uri="{FF2B5EF4-FFF2-40B4-BE49-F238E27FC236}">
                            <a16:creationId xmlns:a16="http://schemas.microsoft.com/office/drawing/2014/main" id="{E1472EA1-CCA2-3A4B-9D85-FB464A4D28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31097" y="3699875"/>
                        <a:ext cx="742950" cy="9906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Object 25">
            <a:extLst>
              <a:ext uri="{FF2B5EF4-FFF2-40B4-BE49-F238E27FC236}">
                <a16:creationId xmlns:a16="http://schemas.microsoft.com/office/drawing/2014/main" id="{786D6F90-E1B5-8E44-BAF8-6FDDA0AE35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8046" y="4308404"/>
          <a:ext cx="731554" cy="923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9" imgW="1530350" imgH="1936750" progId="ChemDraw.Document.5.0">
                  <p:embed/>
                </p:oleObj>
              </mc:Choice>
              <mc:Fallback>
                <p:oleObj name="CS ChemDraw Drawing" r:id="rId9" imgW="1530350" imgH="1936750" progId="ChemDraw.Document.5.0">
                  <p:embed/>
                  <p:pic>
                    <p:nvPicPr>
                      <p:cNvPr id="34" name="Object 25">
                        <a:extLst>
                          <a:ext uri="{FF2B5EF4-FFF2-40B4-BE49-F238E27FC236}">
                            <a16:creationId xmlns:a16="http://schemas.microsoft.com/office/drawing/2014/main" id="{786D6F90-E1B5-8E44-BAF8-6FDDA0AE35E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8046" y="4308404"/>
                        <a:ext cx="731554" cy="92399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Object 26">
            <a:extLst>
              <a:ext uri="{FF2B5EF4-FFF2-40B4-BE49-F238E27FC236}">
                <a16:creationId xmlns:a16="http://schemas.microsoft.com/office/drawing/2014/main" id="{3B6E1BC3-E43A-7E4B-AC93-B25C1878BA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73321" y="4901121"/>
          <a:ext cx="1447800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1" imgW="2997200" imgH="1866900" progId="ChemDraw.Document.5.0">
                  <p:embed/>
                </p:oleObj>
              </mc:Choice>
              <mc:Fallback>
                <p:oleObj name="CS ChemDraw Drawing" r:id="rId11" imgW="2997200" imgH="1866900" progId="ChemDraw.Document.5.0">
                  <p:embed/>
                  <p:pic>
                    <p:nvPicPr>
                      <p:cNvPr id="35" name="Object 26">
                        <a:extLst>
                          <a:ext uri="{FF2B5EF4-FFF2-40B4-BE49-F238E27FC236}">
                            <a16:creationId xmlns:a16="http://schemas.microsoft.com/office/drawing/2014/main" id="{3B6E1BC3-E43A-7E4B-AC93-B25C1878BA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3321" y="4901121"/>
                        <a:ext cx="1447800" cy="901700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27">
            <a:extLst>
              <a:ext uri="{FF2B5EF4-FFF2-40B4-BE49-F238E27FC236}">
                <a16:creationId xmlns:a16="http://schemas.microsoft.com/office/drawing/2014/main" id="{C06EE07C-626B-E84B-8562-67B6734963F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26197" y="5892025"/>
          <a:ext cx="220980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13" imgW="4483100" imgH="1835150" progId="ChemDraw.Document.5.0">
                  <p:embed/>
                </p:oleObj>
              </mc:Choice>
              <mc:Fallback>
                <p:oleObj name="CS ChemDraw Drawing" r:id="rId13" imgW="4483100" imgH="1835150" progId="ChemDraw.Document.5.0">
                  <p:embed/>
                  <p:pic>
                    <p:nvPicPr>
                      <p:cNvPr id="36" name="Object 27">
                        <a:extLst>
                          <a:ext uri="{FF2B5EF4-FFF2-40B4-BE49-F238E27FC236}">
                            <a16:creationId xmlns:a16="http://schemas.microsoft.com/office/drawing/2014/main" id="{C06EE07C-626B-E84B-8562-67B6734963F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26197" y="5892025"/>
                        <a:ext cx="2209800" cy="906463"/>
                      </a:xfrm>
                      <a:prstGeom prst="rect">
                        <a:avLst/>
                      </a:prstGeom>
                      <a:solidFill>
                        <a:schemeClr val="accent2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657720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82C8696-80A0-004C-92D1-691DEF913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31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89CBB2-A460-684C-B6F7-35D26947C5E9}"/>
              </a:ext>
            </a:extLst>
          </p:cNvPr>
          <p:cNvSpPr txBox="1">
            <a:spLocks noChangeArrowheads="1"/>
          </p:cNvSpPr>
          <p:nvPr/>
        </p:nvSpPr>
        <p:spPr>
          <a:xfrm>
            <a:off x="662225" y="1446717"/>
            <a:ext cx="4343400" cy="5715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次磷酸</a:t>
            </a:r>
            <a:r>
              <a:rPr kumimoji="0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( H</a:t>
            </a:r>
            <a:r>
              <a:rPr kumimoji="0"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3</a:t>
            </a:r>
            <a:r>
              <a:rPr kumimoji="0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PO</a:t>
            </a:r>
            <a:r>
              <a:rPr kumimoji="0" lang="en-US" altLang="zh-CN" sz="2800" b="1" baseline="-25000" dirty="0">
                <a:solidFill>
                  <a:srgbClr val="FF3300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800" b="1" dirty="0">
                <a:solidFill>
                  <a:srgbClr val="FF3300"/>
                </a:solidFill>
                <a:latin typeface="Times New Roman" panose="02020603050405020304" pitchFamily="18" charset="0"/>
              </a:rPr>
              <a:t>)</a:t>
            </a:r>
            <a:endParaRPr kumimoji="0" lang="zh-CN" altLang="en-US" sz="2800" dirty="0">
              <a:solidFill>
                <a:srgbClr val="FF3300"/>
              </a:solidFill>
            </a:endParaRP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D0B488C2-84ED-4B4D-BE31-C9AEF5FD90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612" y="2833772"/>
            <a:ext cx="36703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FF"/>
                </a:solidFill>
                <a:latin typeface="Times New Roman" panose="02020603050405020304" pitchFamily="18" charset="0"/>
              </a:rPr>
              <a:t>性质：一元中强酸</a:t>
            </a:r>
            <a:endParaRPr kumimoji="1" lang="zh-CN" altLang="en-US" sz="2800" b="1" dirty="0">
              <a:solidFill>
                <a:srgbClr val="FF00FF"/>
              </a:solidFill>
              <a:latin typeface="宋体" panose="02010600030101010101" pitchFamily="2" charset="-122"/>
            </a:endParaRP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F38D633-6A46-9446-BD6F-810F5AF7939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927229" y="317612"/>
          <a:ext cx="1944688" cy="228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79500" imgH="1270000" progId="Photoshop.Image.4">
                  <p:embed/>
                </p:oleObj>
              </mc:Choice>
              <mc:Fallback>
                <p:oleObj name="Image" r:id="rId2" imgW="1079500" imgH="1270000" progId="Photoshop.Image.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EF38D633-6A46-9446-BD6F-810F5AF7939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27229" y="317612"/>
                        <a:ext cx="1944688" cy="228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9A579C41-543F-1147-87CC-296F55246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389607"/>
            <a:ext cx="3892550" cy="51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 eaLnBrk="0" hangingPunct="0"/>
            <a:r>
              <a:rPr kumimoji="1" lang="zh-CN" altLang="en-US" sz="2800" b="1" dirty="0">
                <a:latin typeface="Times New Roman" panose="02020603050405020304" pitchFamily="18" charset="0"/>
              </a:rPr>
              <a:t>磷的含氧酸及其盐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4A72274-8032-7246-8667-F228BC5A2D54}"/>
              </a:ext>
            </a:extLst>
          </p:cNvPr>
          <p:cNvGrpSpPr>
            <a:grpSpLocks/>
          </p:cNvGrpSpPr>
          <p:nvPr/>
        </p:nvGrpSpPr>
        <p:grpSpPr bwMode="auto">
          <a:xfrm>
            <a:off x="7092280" y="584312"/>
            <a:ext cx="1905000" cy="1752600"/>
            <a:chOff x="2992" y="880"/>
            <a:chExt cx="896" cy="959"/>
          </a:xfrm>
        </p:grpSpPr>
        <p:graphicFrame>
          <p:nvGraphicFramePr>
            <p:cNvPr id="9" name="Object 8">
              <a:extLst>
                <a:ext uri="{FF2B5EF4-FFF2-40B4-BE49-F238E27FC236}">
                  <a16:creationId xmlns:a16="http://schemas.microsoft.com/office/drawing/2014/main" id="{D9A11833-6EFE-1441-86C8-2BBD73378E5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1632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505200" imgH="4102100" progId="Equation.3">
                    <p:embed/>
                  </p:oleObj>
                </mc:Choice>
                <mc:Fallback>
                  <p:oleObj name="公式" r:id="rId4" imgW="3505200" imgH="4102100" progId="Equation.3">
                    <p:embed/>
                    <p:pic>
                      <p:nvPicPr>
                        <p:cNvPr id="9" name="Object 8">
                          <a:extLst>
                            <a:ext uri="{FF2B5EF4-FFF2-40B4-BE49-F238E27FC236}">
                              <a16:creationId xmlns:a16="http://schemas.microsoft.com/office/drawing/2014/main" id="{D9A11833-6EFE-1441-86C8-2BBD73378E5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1632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9">
              <a:extLst>
                <a:ext uri="{FF2B5EF4-FFF2-40B4-BE49-F238E27FC236}">
                  <a16:creationId xmlns:a16="http://schemas.microsoft.com/office/drawing/2014/main" id="{B8DAD950-FD06-4644-B110-45818686A4F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1296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213100" imgH="3797300" progId="Equation.3">
                    <p:embed/>
                  </p:oleObj>
                </mc:Choice>
                <mc:Fallback>
                  <p:oleObj name="公式" r:id="rId6" imgW="3213100" imgH="3797300" progId="Equation.3">
                    <p:embed/>
                    <p:pic>
                      <p:nvPicPr>
                        <p:cNvPr id="10" name="Object 9">
                          <a:extLst>
                            <a:ext uri="{FF2B5EF4-FFF2-40B4-BE49-F238E27FC236}">
                              <a16:creationId xmlns:a16="http://schemas.microsoft.com/office/drawing/2014/main" id="{B8DAD950-FD06-4644-B110-45818686A4F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1296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0">
              <a:extLst>
                <a:ext uri="{FF2B5EF4-FFF2-40B4-BE49-F238E27FC236}">
                  <a16:creationId xmlns:a16="http://schemas.microsoft.com/office/drawing/2014/main" id="{D15AC965-31DD-1448-B7B1-C4F041A949D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148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797300" imgH="3797300" progId="Equation.3">
                    <p:embed/>
                  </p:oleObj>
                </mc:Choice>
                <mc:Fallback>
                  <p:oleObj name="公式" r:id="rId8" imgW="3797300" imgH="3797300" progId="Equation.3">
                    <p:embed/>
                    <p:pic>
                      <p:nvPicPr>
                        <p:cNvPr id="11" name="Object 10">
                          <a:extLst>
                            <a:ext uri="{FF2B5EF4-FFF2-40B4-BE49-F238E27FC236}">
                              <a16:creationId xmlns:a16="http://schemas.microsoft.com/office/drawing/2014/main" id="{D15AC965-31DD-1448-B7B1-C4F041A949D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48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" name="Object 11">
              <a:extLst>
                <a:ext uri="{FF2B5EF4-FFF2-40B4-BE49-F238E27FC236}">
                  <a16:creationId xmlns:a16="http://schemas.microsoft.com/office/drawing/2014/main" id="{894716B7-2D1A-F647-A172-DF3F47CBC1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92" y="144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797300" imgH="3797300" progId="Equation.3">
                    <p:embed/>
                  </p:oleObj>
                </mc:Choice>
                <mc:Fallback>
                  <p:oleObj name="公式" r:id="rId10" imgW="3797300" imgH="3797300" progId="Equation.3">
                    <p:embed/>
                    <p:pic>
                      <p:nvPicPr>
                        <p:cNvPr id="12" name="Object 11">
                          <a:extLst>
                            <a:ext uri="{FF2B5EF4-FFF2-40B4-BE49-F238E27FC236}">
                              <a16:creationId xmlns:a16="http://schemas.microsoft.com/office/drawing/2014/main" id="{894716B7-2D1A-F647-A172-DF3F47CBC1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92" y="1440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Object 12">
              <a:extLst>
                <a:ext uri="{FF2B5EF4-FFF2-40B4-BE49-F238E27FC236}">
                  <a16:creationId xmlns:a16="http://schemas.microsoft.com/office/drawing/2014/main" id="{1C1C9C43-BB49-3A4A-ADB6-322C041069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1632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797300" imgH="3797300" progId="Equation.3">
                    <p:embed/>
                  </p:oleObj>
                </mc:Choice>
                <mc:Fallback>
                  <p:oleObj name="公式" r:id="rId11" imgW="3797300" imgH="3797300" progId="Equation.3">
                    <p:embed/>
                    <p:pic>
                      <p:nvPicPr>
                        <p:cNvPr id="13" name="Object 12">
                          <a:extLst>
                            <a:ext uri="{FF2B5EF4-FFF2-40B4-BE49-F238E27FC236}">
                              <a16:creationId xmlns:a16="http://schemas.microsoft.com/office/drawing/2014/main" id="{1C1C9C43-BB49-3A4A-ADB6-322C041069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1632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Line 13">
              <a:extLst>
                <a:ext uri="{FF2B5EF4-FFF2-40B4-BE49-F238E27FC236}">
                  <a16:creationId xmlns:a16="http://schemas.microsoft.com/office/drawing/2014/main" id="{7A4505A0-2A4E-7C42-892A-6FEEB0FFE4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68" y="143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Line 14">
              <a:extLst>
                <a:ext uri="{FF2B5EF4-FFF2-40B4-BE49-F238E27FC236}">
                  <a16:creationId xmlns:a16="http://schemas.microsoft.com/office/drawing/2014/main" id="{9653B42B-8A3F-0B4B-8BD9-1D34B9B7B8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04" y="1440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" name="Object 15">
              <a:extLst>
                <a:ext uri="{FF2B5EF4-FFF2-40B4-BE49-F238E27FC236}">
                  <a16:creationId xmlns:a16="http://schemas.microsoft.com/office/drawing/2014/main" id="{7F402F15-1A77-4741-8F25-3975A308F2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28" y="88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505200" imgH="4102100" progId="Equation.3">
                    <p:embed/>
                  </p:oleObj>
                </mc:Choice>
                <mc:Fallback>
                  <p:oleObj name="公式" r:id="rId12" imgW="3505200" imgH="4102100" progId="Equation.3">
                    <p:embed/>
                    <p:pic>
                      <p:nvPicPr>
                        <p:cNvPr id="16" name="Object 15">
                          <a:extLst>
                            <a:ext uri="{FF2B5EF4-FFF2-40B4-BE49-F238E27FC236}">
                              <a16:creationId xmlns:a16="http://schemas.microsoft.com/office/drawing/2014/main" id="{7F402F15-1A77-4741-8F25-3975A308F2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8" y="88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Line 16">
              <a:extLst>
                <a:ext uri="{FF2B5EF4-FFF2-40B4-BE49-F238E27FC236}">
                  <a16:creationId xmlns:a16="http://schemas.microsoft.com/office/drawing/2014/main" id="{9A5287DA-5EA8-7745-ADEE-347FE65A69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8" y="105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17">
              <a:extLst>
                <a:ext uri="{FF2B5EF4-FFF2-40B4-BE49-F238E27FC236}">
                  <a16:creationId xmlns:a16="http://schemas.microsoft.com/office/drawing/2014/main" id="{44E4FE04-A587-6A42-B342-59FD1CE2EA0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1480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DA7667-DC8D-DB4A-8BE5-F2FF0587C56B}"/>
              </a:ext>
            </a:extLst>
          </p:cNvPr>
          <p:cNvGrpSpPr>
            <a:grpSpLocks/>
          </p:cNvGrpSpPr>
          <p:nvPr/>
        </p:nvGrpSpPr>
        <p:grpSpPr bwMode="auto">
          <a:xfrm>
            <a:off x="1696667" y="5196379"/>
            <a:ext cx="5943600" cy="1265238"/>
            <a:chOff x="1632" y="3283"/>
            <a:chExt cx="3744" cy="797"/>
          </a:xfrm>
        </p:grpSpPr>
        <p:sp>
          <p:nvSpPr>
            <p:cNvPr id="20" name="Text Box 19">
              <a:extLst>
                <a:ext uri="{FF2B5EF4-FFF2-40B4-BE49-F238E27FC236}">
                  <a16:creationId xmlns:a16="http://schemas.microsoft.com/office/drawing/2014/main" id="{5C7D2F23-A492-3D42-A3C8-532794A308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32" y="3283"/>
              <a:ext cx="374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AgNO</a:t>
              </a:r>
              <a:r>
                <a:rPr kumimoji="1" lang="en-US" altLang="zh-CN" sz="3200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3200">
                  <a:latin typeface="Times New Roman" panose="02020603050405020304" pitchFamily="18" charset="0"/>
                </a:rPr>
                <a:t>    HgCl</a:t>
              </a:r>
              <a:r>
                <a:rPr kumimoji="1" lang="en-US" altLang="zh-CN" sz="3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3200">
                  <a:latin typeface="Times New Roman" panose="02020603050405020304" pitchFamily="18" charset="0"/>
                </a:rPr>
                <a:t>    CuCl</a:t>
              </a:r>
              <a:r>
                <a:rPr kumimoji="1" lang="en-US" altLang="zh-CN" sz="3200" baseline="-25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3200">
                  <a:latin typeface="Times New Roman" panose="02020603050405020304" pitchFamily="18" charset="0"/>
                </a:rPr>
                <a:t>   NiCl</a:t>
              </a:r>
              <a:r>
                <a:rPr kumimoji="1" lang="en-US" altLang="zh-CN" sz="3200" baseline="-25000">
                  <a:latin typeface="Times New Roman" panose="02020603050405020304" pitchFamily="18" charset="0"/>
                </a:rPr>
                <a:t>2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1" name="Text Box 20">
              <a:extLst>
                <a:ext uri="{FF2B5EF4-FFF2-40B4-BE49-F238E27FC236}">
                  <a16:creationId xmlns:a16="http://schemas.microsoft.com/office/drawing/2014/main" id="{BD8CE3CC-5F6F-2E47-BF27-0769EB8769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76" y="3715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Ag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2" name="Text Box 21">
              <a:extLst>
                <a:ext uri="{FF2B5EF4-FFF2-40B4-BE49-F238E27FC236}">
                  <a16:creationId xmlns:a16="http://schemas.microsoft.com/office/drawing/2014/main" id="{6FCC0816-2A0A-2548-B231-6C3E552EBD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32" y="3715"/>
              <a:ext cx="62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Hg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3" name="Text Box 22">
              <a:extLst>
                <a:ext uri="{FF2B5EF4-FFF2-40B4-BE49-F238E27FC236}">
                  <a16:creationId xmlns:a16="http://schemas.microsoft.com/office/drawing/2014/main" id="{76742C1A-2BE3-CC4A-87E0-19532643B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8" y="3667"/>
              <a:ext cx="528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Cu</a:t>
              </a:r>
            </a:p>
          </p:txBody>
        </p:sp>
        <p:sp>
          <p:nvSpPr>
            <p:cNvPr id="24" name="Text Box 23">
              <a:extLst>
                <a:ext uri="{FF2B5EF4-FFF2-40B4-BE49-F238E27FC236}">
                  <a16:creationId xmlns:a16="http://schemas.microsoft.com/office/drawing/2014/main" id="{A93DE5B5-7133-AE48-9F7A-4C167E992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3667"/>
              <a:ext cx="384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200">
                  <a:latin typeface="Times New Roman" panose="02020603050405020304" pitchFamily="18" charset="0"/>
                </a:rPr>
                <a:t>Ni</a:t>
              </a:r>
              <a:endParaRPr kumimoji="1" lang="en-US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25" name="Line 24">
              <a:extLst>
                <a:ext uri="{FF2B5EF4-FFF2-40B4-BE49-F238E27FC236}">
                  <a16:creationId xmlns:a16="http://schemas.microsoft.com/office/drawing/2014/main" id="{29BBCB30-F8F4-0644-82B1-A22FF05D7A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3619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25">
              <a:extLst>
                <a:ext uri="{FF2B5EF4-FFF2-40B4-BE49-F238E27FC236}">
                  <a16:creationId xmlns:a16="http://schemas.microsoft.com/office/drawing/2014/main" id="{0FDCDE99-F67F-6A4D-9799-415144F05B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4" y="3619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26">
              <a:extLst>
                <a:ext uri="{FF2B5EF4-FFF2-40B4-BE49-F238E27FC236}">
                  <a16:creationId xmlns:a16="http://schemas.microsoft.com/office/drawing/2014/main" id="{7843D5AB-7521-574C-9C4C-4A6624A383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88" y="357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8" name="Line 27">
              <a:extLst>
                <a:ext uri="{FF2B5EF4-FFF2-40B4-BE49-F238E27FC236}">
                  <a16:creationId xmlns:a16="http://schemas.microsoft.com/office/drawing/2014/main" id="{8CB5E3DF-9132-F946-9534-1893D0B946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6" y="3571"/>
              <a:ext cx="0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76A6B1-8CC2-464E-9A83-86F1E2B88452}"/>
              </a:ext>
            </a:extLst>
          </p:cNvPr>
          <p:cNvGrpSpPr>
            <a:grpSpLocks/>
          </p:cNvGrpSpPr>
          <p:nvPr/>
        </p:nvGrpSpPr>
        <p:grpSpPr bwMode="auto">
          <a:xfrm>
            <a:off x="1809379" y="3717243"/>
            <a:ext cx="5100637" cy="554038"/>
            <a:chOff x="1853" y="2477"/>
            <a:chExt cx="3213" cy="34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06013A8-88D5-6E41-BF2A-B7721246F2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1" y="2505"/>
              <a:ext cx="90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r>
                <a:rPr lang="en-US" altLang="zh-CN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 0.499V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09C74ED1-64C1-0E4A-8CC9-E3009A4BC3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7" y="2505"/>
              <a:ext cx="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9662234-BE2F-C345-B153-6CE353017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6" y="2505"/>
              <a:ext cx="3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PO</a:t>
              </a:r>
              <a:endParaRPr lang="en-US" altLang="zh-CN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122A1BD-3A3D-324C-B9FF-920396F74C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0" y="2505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/H</a:t>
              </a:r>
              <a:endParaRPr lang="en-US" altLang="zh-CN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87191B7-6A0F-184C-BDD8-0932C5CC2C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0" y="2505"/>
              <a:ext cx="30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PO</a:t>
              </a:r>
              <a:endParaRPr lang="en-US" altLang="zh-CN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D9B27A-1036-4D42-BCCA-D99CA09409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4" y="2505"/>
              <a:ext cx="2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Times New Roman" panose="02020603050405020304" pitchFamily="18" charset="0"/>
                </a:rPr>
                <a:t>(H</a:t>
              </a:r>
              <a:endParaRPr lang="en-US" altLang="zh-CN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5CE45484-CC57-5540-8789-3C4B3F101F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12" y="26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E3AEDE0-C0D9-5E4C-8B9D-EC3B4EC06B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2" y="26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C8B29BB-3E86-454E-847C-A3D420E15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" y="26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83F2D89C-0705-4540-8D0E-D511A8C3B5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9" y="2653"/>
              <a:ext cx="72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3136142-1F93-2949-9CF8-F700526C17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3" y="2477"/>
              <a:ext cx="1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30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en-US" altLang="zh-CN"/>
            </a:p>
          </p:txBody>
        </p:sp>
        <p:graphicFrame>
          <p:nvGraphicFramePr>
            <p:cNvPr id="41" name="Object 40">
              <a:extLst>
                <a:ext uri="{FF2B5EF4-FFF2-40B4-BE49-F238E27FC236}">
                  <a16:creationId xmlns:a16="http://schemas.microsoft.com/office/drawing/2014/main" id="{E074A4AB-9B72-9446-A3A6-1A2FC0AEA64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53" y="2496"/>
            <a:ext cx="35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3" imgW="2032000" imgH="1828800" progId="ChemDraw.Document.5.0">
                    <p:embed/>
                  </p:oleObj>
                </mc:Choice>
                <mc:Fallback>
                  <p:oleObj name="CS ChemDraw Drawing" r:id="rId13" imgW="2032000" imgH="1828800" progId="ChemDraw.Document.5.0">
                    <p:embed/>
                    <p:pic>
                      <p:nvPicPr>
                        <p:cNvPr id="41" name="Object 40">
                          <a:extLst>
                            <a:ext uri="{FF2B5EF4-FFF2-40B4-BE49-F238E27FC236}">
                              <a16:creationId xmlns:a16="http://schemas.microsoft.com/office/drawing/2014/main" id="{E074A4AB-9B72-9446-A3A6-1A2FC0AEA64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53" y="2496"/>
                          <a:ext cx="35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9E823E3-F28D-BA46-AB36-BB50E137359A}"/>
              </a:ext>
            </a:extLst>
          </p:cNvPr>
          <p:cNvGrpSpPr>
            <a:grpSpLocks/>
          </p:cNvGrpSpPr>
          <p:nvPr/>
        </p:nvGrpSpPr>
        <p:grpSpPr bwMode="auto">
          <a:xfrm>
            <a:off x="1809379" y="4448763"/>
            <a:ext cx="5068888" cy="563563"/>
            <a:chOff x="1824" y="2907"/>
            <a:chExt cx="3193" cy="355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FFFC2F46-4DE9-4441-9DF9-C35FAD95FA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1" y="2907"/>
              <a:ext cx="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endParaRPr lang="en-US" altLang="zh-CN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8A89E11B-EDDE-C04C-8B8B-D553D1F39C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7" y="2907"/>
              <a:ext cx="79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endParaRPr lang="en-US" altLang="zh-CN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A47AF01-75FA-D14B-A666-333163F757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4" y="2914"/>
              <a:ext cx="3193" cy="348"/>
              <a:chOff x="1824" y="2914"/>
              <a:chExt cx="3193" cy="348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450B1F8-EADF-3242-AAF4-D06FEBD2E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24" y="2941"/>
                <a:ext cx="59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.565V</a:t>
                </a:r>
                <a:endParaRPr lang="en-US" altLang="zh-CN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7FCA4FA-CFAD-3F4A-9A69-98E25FF57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95" y="2941"/>
                <a:ext cx="12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</a:t>
                </a:r>
                <a:endParaRPr lang="en-US" altLang="zh-CN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2975C1D-381F-0E41-98CA-EA7A0AA6A4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5" y="2941"/>
                <a:ext cx="8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)</a:t>
                </a:r>
                <a:endParaRPr lang="en-US" altLang="zh-CN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E78CF470-BBC5-524F-B2DE-60B2504F42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44" y="2941"/>
                <a:ext cx="306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PO</a:t>
                </a:r>
                <a:endParaRPr lang="en-US" altLang="zh-CN" dirty="0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3AE7B7A8-750B-1241-A838-7A5A9D95CE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78" y="2941"/>
                <a:ext cx="24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/H</a:t>
                </a:r>
                <a:endParaRPr lang="en-US" altLang="zh-CN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3E7355F7-C9E8-FA44-B40D-4A5A9A05AC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7" y="2941"/>
                <a:ext cx="55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(HPO</a:t>
                </a:r>
                <a:endParaRPr lang="en-US" altLang="zh-CN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2727A568-88A3-8648-AD26-5776C135A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1" y="308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820CA760-FE76-F846-B684-1BA8131B9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56" y="308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D5ACD1EC-572C-5243-A226-A68FA8BA5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4" y="2922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dirty="0"/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15A74D38-624A-6F4E-A88A-0D2BD3102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3089"/>
                <a:ext cx="72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3</a:t>
                </a:r>
                <a:endParaRPr lang="en-US" altLang="zh-CN"/>
              </a:p>
            </p:txBody>
          </p: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F9FAFDF2-370E-E84D-911A-4E16F749DF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3" y="2914"/>
                <a:ext cx="1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Symbol" pitchFamily="2" charset="2"/>
                  </a:rPr>
                  <a:t>-</a:t>
                </a:r>
                <a:endParaRPr lang="en-US" altLang="zh-CN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F1799FAC-FE14-2E45-AEBD-529A4D0370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50" y="2914"/>
                <a:ext cx="13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3000">
                    <a:solidFill>
                      <a:srgbClr val="000000"/>
                    </a:solidFill>
                    <a:latin typeface="Symbol" pitchFamily="2" charset="2"/>
                  </a:rPr>
                  <a:t>=</a:t>
                </a:r>
                <a:endParaRPr lang="en-US" altLang="zh-CN"/>
              </a:p>
            </p:txBody>
          </p:sp>
          <p:graphicFrame>
            <p:nvGraphicFramePr>
              <p:cNvPr id="58" name="Object 57">
                <a:extLst>
                  <a:ext uri="{FF2B5EF4-FFF2-40B4-BE49-F238E27FC236}">
                    <a16:creationId xmlns:a16="http://schemas.microsoft.com/office/drawing/2014/main" id="{F95F3439-6B97-3140-8B07-86A2695C921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2928"/>
              <a:ext cx="354" cy="3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5" imgW="2019300" imgH="1828800" progId="ChemDraw.Document.5.0">
                      <p:embed/>
                    </p:oleObj>
                  </mc:Choice>
                  <mc:Fallback>
                    <p:oleObj name="CS ChemDraw Drawing" r:id="rId15" imgW="2019300" imgH="1828800" progId="ChemDraw.Document.5.0">
                      <p:embed/>
                      <p:pic>
                        <p:nvPicPr>
                          <p:cNvPr id="58" name="Object 57">
                            <a:extLst>
                              <a:ext uri="{FF2B5EF4-FFF2-40B4-BE49-F238E27FC236}">
                                <a16:creationId xmlns:a16="http://schemas.microsoft.com/office/drawing/2014/main" id="{F95F3439-6B97-3140-8B07-86A2695C921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6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2928"/>
                            <a:ext cx="354" cy="32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59" name="Rectangle 58">
            <a:extLst>
              <a:ext uri="{FF2B5EF4-FFF2-40B4-BE49-F238E27FC236}">
                <a16:creationId xmlns:a16="http://schemas.microsoft.com/office/drawing/2014/main" id="{E9CC348D-DD7B-7547-A664-01CE091A5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" y="3697868"/>
            <a:ext cx="162736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800" b="1" dirty="0">
                <a:solidFill>
                  <a:srgbClr val="FF00FF"/>
                </a:solidFill>
                <a:latin typeface="宋体" panose="02010600030101010101" pitchFamily="2" charset="-122"/>
              </a:rPr>
              <a:t>强还原剂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D87130D4-A62F-AF45-8C29-2C7282D7B11B}"/>
              </a:ext>
            </a:extLst>
          </p:cNvPr>
          <p:cNvGrpSpPr>
            <a:grpSpLocks/>
          </p:cNvGrpSpPr>
          <p:nvPr/>
        </p:nvGrpSpPr>
        <p:grpSpPr bwMode="auto">
          <a:xfrm>
            <a:off x="3312956" y="2829093"/>
            <a:ext cx="2003425" cy="457200"/>
            <a:chOff x="2306" y="1994"/>
            <a:chExt cx="1262" cy="288"/>
          </a:xfrm>
        </p:grpSpPr>
        <p:graphicFrame>
          <p:nvGraphicFramePr>
            <p:cNvPr id="61" name="Object 60">
              <a:extLst>
                <a:ext uri="{FF2B5EF4-FFF2-40B4-BE49-F238E27FC236}">
                  <a16:creationId xmlns:a16="http://schemas.microsoft.com/office/drawing/2014/main" id="{CFF92A22-DE9F-274C-A00B-C403590593E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06" y="2001"/>
            <a:ext cx="286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7" imgW="2133600" imgH="1816100" progId="ChemDraw.Document.6.0">
                    <p:embed/>
                  </p:oleObj>
                </mc:Choice>
                <mc:Fallback>
                  <p:oleObj name="CS ChemDraw Drawing" r:id="rId17" imgW="2133600" imgH="1816100" progId="ChemDraw.Document.6.0">
                    <p:embed/>
                    <p:pic>
                      <p:nvPicPr>
                        <p:cNvPr id="61" name="Object 60">
                          <a:extLst>
                            <a:ext uri="{FF2B5EF4-FFF2-40B4-BE49-F238E27FC236}">
                              <a16:creationId xmlns:a16="http://schemas.microsoft.com/office/drawing/2014/main" id="{CFF92A22-DE9F-274C-A00B-C403590593E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6" y="2001"/>
                          <a:ext cx="286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1A8E4125-7653-3D43-914F-BA3D90C10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2" y="1994"/>
              <a:ext cx="9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zh-CN" altLang="zh-CN" sz="2400" dirty="0">
                  <a:latin typeface="Times New Roman" panose="02020603050405020304" pitchFamily="18" charset="0"/>
                </a:rPr>
                <a:t>=1.0</a:t>
              </a:r>
              <a:r>
                <a:rPr kumimoji="1" lang="en-US" altLang="zh-CN" sz="2400" dirty="0">
                  <a:latin typeface="宋体" panose="02010600030101010101" pitchFamily="2" charset="-122"/>
                </a:rPr>
                <a:t>×10</a:t>
              </a:r>
              <a:r>
                <a:rPr kumimoji="1" lang="en-US" altLang="zh-CN" sz="2400" baseline="30000" dirty="0">
                  <a:latin typeface="宋体" panose="02010600030101010101" pitchFamily="2" charset="-122"/>
                </a:rPr>
                <a:t>-2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295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42AFAD5-7895-AB46-846A-ED275557E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B6B35AC-BF73-1F45-AF54-37787B8E264F}"/>
              </a:ext>
            </a:extLst>
          </p:cNvPr>
          <p:cNvSpPr txBox="1">
            <a:spLocks noChangeArrowheads="1"/>
          </p:cNvSpPr>
          <p:nvPr/>
        </p:nvSpPr>
        <p:spPr>
          <a:xfrm>
            <a:off x="772160" y="116632"/>
            <a:ext cx="4015864" cy="72390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28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亚磷酸  </a:t>
            </a:r>
            <a:r>
              <a:rPr kumimoji="0" lang="en-US" altLang="zh-CN" sz="28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(H</a:t>
            </a:r>
            <a:r>
              <a:rPr kumimoji="0" lang="en-US" altLang="zh-CN" sz="2800" baseline="-250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8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PO</a:t>
            </a:r>
            <a:r>
              <a:rPr kumimoji="0" lang="en-US" altLang="zh-CN" sz="2800" baseline="-250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800" dirty="0">
                <a:solidFill>
                  <a:srgbClr val="FF33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endParaRPr kumimoji="0" lang="zh-CN" altLang="en-US" sz="4000" dirty="0">
              <a:solidFill>
                <a:srgbClr val="FF33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D8D1B220-A14F-A344-95AD-63A51A49CD0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46991" y="1017890"/>
          <a:ext cx="1509758" cy="17768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1079500" imgH="1270000" progId="Photoshop.Image.4">
                  <p:embed/>
                </p:oleObj>
              </mc:Choice>
              <mc:Fallback>
                <p:oleObj name="Image" r:id="rId2" imgW="1079500" imgH="1270000" progId="Photoshop.Image.4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D8D1B220-A14F-A344-95AD-63A51A49CD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6991" y="1017890"/>
                        <a:ext cx="1509758" cy="17768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Group 7">
            <a:extLst>
              <a:ext uri="{FF2B5EF4-FFF2-40B4-BE49-F238E27FC236}">
                <a16:creationId xmlns:a16="http://schemas.microsoft.com/office/drawing/2014/main" id="{A9D0E6F6-D0CC-8D47-A6C0-2F6CF47955AE}"/>
              </a:ext>
            </a:extLst>
          </p:cNvPr>
          <p:cNvGrpSpPr>
            <a:grpSpLocks/>
          </p:cNvGrpSpPr>
          <p:nvPr/>
        </p:nvGrpSpPr>
        <p:grpSpPr bwMode="auto">
          <a:xfrm>
            <a:off x="755576" y="1052736"/>
            <a:ext cx="1872208" cy="1648252"/>
            <a:chOff x="2784" y="528"/>
            <a:chExt cx="1040" cy="959"/>
          </a:xfrm>
        </p:grpSpPr>
        <p:graphicFrame>
          <p:nvGraphicFramePr>
            <p:cNvPr id="6" name="Object 8">
              <a:extLst>
                <a:ext uri="{FF2B5EF4-FFF2-40B4-BE49-F238E27FC236}">
                  <a16:creationId xmlns:a16="http://schemas.microsoft.com/office/drawing/2014/main" id="{1ACB810B-4465-914F-8FA8-5FB7393C64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120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797300" imgH="3797300" progId="Equation.3">
                    <p:embed/>
                  </p:oleObj>
                </mc:Choice>
                <mc:Fallback>
                  <p:oleObj name="公式" r:id="rId4" imgW="3797300" imgH="3797300" progId="Equation.3">
                    <p:embed/>
                    <p:pic>
                      <p:nvPicPr>
                        <p:cNvPr id="6" name="Object 8">
                          <a:extLst>
                            <a:ext uri="{FF2B5EF4-FFF2-40B4-BE49-F238E27FC236}">
                              <a16:creationId xmlns:a16="http://schemas.microsoft.com/office/drawing/2014/main" id="{1ACB810B-4465-914F-8FA8-5FB7393C64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120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Object 9">
              <a:extLst>
                <a:ext uri="{FF2B5EF4-FFF2-40B4-BE49-F238E27FC236}">
                  <a16:creationId xmlns:a16="http://schemas.microsoft.com/office/drawing/2014/main" id="{5B440D7C-51AE-C845-BBF8-E8FF251266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43" y="1104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3505200" imgH="4102100" progId="Equation.3">
                    <p:embed/>
                  </p:oleObj>
                </mc:Choice>
                <mc:Fallback>
                  <p:oleObj name="公式" r:id="rId6" imgW="3505200" imgH="4102100" progId="Equation.3">
                    <p:embed/>
                    <p:pic>
                      <p:nvPicPr>
                        <p:cNvPr id="7" name="Object 9">
                          <a:extLst>
                            <a:ext uri="{FF2B5EF4-FFF2-40B4-BE49-F238E27FC236}">
                              <a16:creationId xmlns:a16="http://schemas.microsoft.com/office/drawing/2014/main" id="{5B440D7C-51AE-C845-BBF8-E8FF251266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43" y="1104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10">
              <a:extLst>
                <a:ext uri="{FF2B5EF4-FFF2-40B4-BE49-F238E27FC236}">
                  <a16:creationId xmlns:a16="http://schemas.microsoft.com/office/drawing/2014/main" id="{2D8275D0-A229-1045-8868-20BF7D0C4A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52" y="128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3505200" imgH="4102100" progId="Equation.3">
                    <p:embed/>
                  </p:oleObj>
                </mc:Choice>
                <mc:Fallback>
                  <p:oleObj name="公式" r:id="rId8" imgW="3505200" imgH="4102100" progId="Equation.3">
                    <p:embed/>
                    <p:pic>
                      <p:nvPicPr>
                        <p:cNvPr id="8" name="Object 10">
                          <a:extLst>
                            <a:ext uri="{FF2B5EF4-FFF2-40B4-BE49-F238E27FC236}">
                              <a16:creationId xmlns:a16="http://schemas.microsoft.com/office/drawing/2014/main" id="{2D8275D0-A229-1045-8868-20BF7D0C4A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52" y="128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1">
              <a:extLst>
                <a:ext uri="{FF2B5EF4-FFF2-40B4-BE49-F238E27FC236}">
                  <a16:creationId xmlns:a16="http://schemas.microsoft.com/office/drawing/2014/main" id="{56514429-9D2A-4C45-BEC7-3BA38E8F5E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96" y="944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213100" imgH="3797300" progId="Equation.3">
                    <p:embed/>
                  </p:oleObj>
                </mc:Choice>
                <mc:Fallback>
                  <p:oleObj name="公式" r:id="rId9" imgW="3213100" imgH="3797300" progId="Equation.3">
                    <p:embed/>
                    <p:pic>
                      <p:nvPicPr>
                        <p:cNvPr id="9" name="Object 11">
                          <a:extLst>
                            <a:ext uri="{FF2B5EF4-FFF2-40B4-BE49-F238E27FC236}">
                              <a16:creationId xmlns:a16="http://schemas.microsoft.com/office/drawing/2014/main" id="{56514429-9D2A-4C45-BEC7-3BA38E8F5E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96" y="944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" name="Object 12">
              <a:extLst>
                <a:ext uri="{FF2B5EF4-FFF2-40B4-BE49-F238E27FC236}">
                  <a16:creationId xmlns:a16="http://schemas.microsoft.com/office/drawing/2014/main" id="{5281F6C0-72E0-8744-8095-F491E981385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32" y="113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797300" imgH="3797300" progId="Equation.3">
                    <p:embed/>
                  </p:oleObj>
                </mc:Choice>
                <mc:Fallback>
                  <p:oleObj name="公式" r:id="rId11" imgW="3797300" imgH="3797300" progId="Equation.3">
                    <p:embed/>
                    <p:pic>
                      <p:nvPicPr>
                        <p:cNvPr id="10" name="Object 12">
                          <a:extLst>
                            <a:ext uri="{FF2B5EF4-FFF2-40B4-BE49-F238E27FC236}">
                              <a16:creationId xmlns:a16="http://schemas.microsoft.com/office/drawing/2014/main" id="{5281F6C0-72E0-8744-8095-F491E981385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32" y="113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3">
              <a:extLst>
                <a:ext uri="{FF2B5EF4-FFF2-40B4-BE49-F238E27FC236}">
                  <a16:creationId xmlns:a16="http://schemas.microsoft.com/office/drawing/2014/main" id="{4A13461F-312B-8549-93A3-1623C7440A3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08" y="1288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797300" imgH="3797300" progId="Equation.3">
                    <p:embed/>
                  </p:oleObj>
                </mc:Choice>
                <mc:Fallback>
                  <p:oleObj name="公式" r:id="rId12" imgW="3797300" imgH="3797300" progId="Equation.3">
                    <p:embed/>
                    <p:pic>
                      <p:nvPicPr>
                        <p:cNvPr id="11" name="Object 13">
                          <a:extLst>
                            <a:ext uri="{FF2B5EF4-FFF2-40B4-BE49-F238E27FC236}">
                              <a16:creationId xmlns:a16="http://schemas.microsoft.com/office/drawing/2014/main" id="{4A13461F-312B-8549-93A3-1623C7440A3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8" y="1288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E11CC2BF-5FAD-5541-98B5-AAB5B093F9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04" y="1080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Line 15">
              <a:extLst>
                <a:ext uri="{FF2B5EF4-FFF2-40B4-BE49-F238E27FC236}">
                  <a16:creationId xmlns:a16="http://schemas.microsoft.com/office/drawing/2014/main" id="{D03C7B6D-4221-2243-AACC-BBD6C9E3B6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0" y="1088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4" name="Object 16">
              <a:extLst>
                <a:ext uri="{FF2B5EF4-FFF2-40B4-BE49-F238E27FC236}">
                  <a16:creationId xmlns:a16="http://schemas.microsoft.com/office/drawing/2014/main" id="{69E03EDE-EE5A-D344-97FF-87884507CE5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64" y="52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3505200" imgH="4102100" progId="Equation.3">
                    <p:embed/>
                  </p:oleObj>
                </mc:Choice>
                <mc:Fallback>
                  <p:oleObj name="公式" r:id="rId13" imgW="3505200" imgH="4102100" progId="Equation.3">
                    <p:embed/>
                    <p:pic>
                      <p:nvPicPr>
                        <p:cNvPr id="14" name="Object 16">
                          <a:extLst>
                            <a:ext uri="{FF2B5EF4-FFF2-40B4-BE49-F238E27FC236}">
                              <a16:creationId xmlns:a16="http://schemas.microsoft.com/office/drawing/2014/main" id="{69E03EDE-EE5A-D344-97FF-87884507CE5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52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501B1E9B-3EA3-4645-8C4B-AD465167702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344" y="704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" name="Line 18">
              <a:extLst>
                <a:ext uri="{FF2B5EF4-FFF2-40B4-BE49-F238E27FC236}">
                  <a16:creationId xmlns:a16="http://schemas.microsoft.com/office/drawing/2014/main" id="{D00762C1-F87A-D94C-B711-CF16EDADB4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248" y="1128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7" name="Text Box 3">
            <a:extLst>
              <a:ext uri="{FF2B5EF4-FFF2-40B4-BE49-F238E27FC236}">
                <a16:creationId xmlns:a16="http://schemas.microsoft.com/office/drawing/2014/main" id="{C63E9C17-7706-0A48-8EE9-48AEDB5B9B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924944"/>
            <a:ext cx="3962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1" lang="zh-CN" altLang="en-US" sz="2800" dirty="0">
                <a:solidFill>
                  <a:srgbClr val="FF00FF"/>
                </a:solidFill>
                <a:latin typeface="Times New Roman" panose="02020603050405020304" pitchFamily="18" charset="0"/>
              </a:rPr>
              <a:t>性质：二元中强酸</a:t>
            </a:r>
          </a:p>
        </p:txBody>
      </p:sp>
      <p:grpSp>
        <p:nvGrpSpPr>
          <p:cNvPr id="18" name="Group 19">
            <a:extLst>
              <a:ext uri="{FF2B5EF4-FFF2-40B4-BE49-F238E27FC236}">
                <a16:creationId xmlns:a16="http://schemas.microsoft.com/office/drawing/2014/main" id="{3E2DD0F5-00AC-CD44-93EE-F4A1C30EAA6A}"/>
              </a:ext>
            </a:extLst>
          </p:cNvPr>
          <p:cNvGrpSpPr>
            <a:grpSpLocks/>
          </p:cNvGrpSpPr>
          <p:nvPr/>
        </p:nvGrpSpPr>
        <p:grpSpPr bwMode="auto">
          <a:xfrm>
            <a:off x="1322729" y="3611814"/>
            <a:ext cx="2248611" cy="1108028"/>
            <a:chOff x="3080" y="1616"/>
            <a:chExt cx="1488" cy="744"/>
          </a:xfrm>
        </p:grpSpPr>
        <p:grpSp>
          <p:nvGrpSpPr>
            <p:cNvPr id="19" name="Group 20">
              <a:extLst>
                <a:ext uri="{FF2B5EF4-FFF2-40B4-BE49-F238E27FC236}">
                  <a16:creationId xmlns:a16="http://schemas.microsoft.com/office/drawing/2014/main" id="{AEED9A60-3495-1944-A17D-87833A0217F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8" y="1616"/>
              <a:ext cx="1462" cy="328"/>
              <a:chOff x="3088" y="1616"/>
              <a:chExt cx="1462" cy="328"/>
            </a:xfrm>
          </p:grpSpPr>
          <p:sp>
            <p:nvSpPr>
              <p:cNvPr id="30" name="Rectangle 21">
                <a:extLst>
                  <a:ext uri="{FF2B5EF4-FFF2-40B4-BE49-F238E27FC236}">
                    <a16:creationId xmlns:a16="http://schemas.microsoft.com/office/drawing/2014/main" id="{78CF737E-F18F-1940-A105-BBBB203061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69" y="1631"/>
                <a:ext cx="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000"/>
              </a:p>
            </p:txBody>
          </p:sp>
          <p:sp>
            <p:nvSpPr>
              <p:cNvPr id="31" name="Rectangle 22">
                <a:extLst>
                  <a:ext uri="{FF2B5EF4-FFF2-40B4-BE49-F238E27FC236}">
                    <a16:creationId xmlns:a16="http://schemas.microsoft.com/office/drawing/2014/main" id="{1EFF4744-3A70-FE48-8BE2-6831C2513A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38" y="1651"/>
                <a:ext cx="22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</a:t>
                </a:r>
                <a:endParaRPr lang="en-US" altLang="zh-CN" sz="2000" dirty="0"/>
              </a:p>
            </p:txBody>
          </p:sp>
          <p:sp>
            <p:nvSpPr>
              <p:cNvPr id="32" name="Rectangle 23">
                <a:extLst>
                  <a:ext uri="{FF2B5EF4-FFF2-40B4-BE49-F238E27FC236}">
                    <a16:creationId xmlns:a16="http://schemas.microsoft.com/office/drawing/2014/main" id="{751E1964-25E4-0143-89E0-1FF9B2964A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78" y="1651"/>
                <a:ext cx="28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6.3</a:t>
                </a:r>
                <a:endParaRPr lang="en-US" altLang="zh-CN" sz="2000" dirty="0"/>
              </a:p>
            </p:txBody>
          </p:sp>
          <p:sp>
            <p:nvSpPr>
              <p:cNvPr id="33" name="Rectangle 24">
                <a:extLst>
                  <a:ext uri="{FF2B5EF4-FFF2-40B4-BE49-F238E27FC236}">
                    <a16:creationId xmlns:a16="http://schemas.microsoft.com/office/drawing/2014/main" id="{A12F3171-F4BE-8C46-8880-B1675848C1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2" y="1616"/>
                <a:ext cx="8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latin typeface="Symbol" pitchFamily="2" charset="2"/>
                  </a:rPr>
                  <a:t>-</a:t>
                </a:r>
                <a:endParaRPr lang="en-US" altLang="zh-CN" sz="2000"/>
              </a:p>
            </p:txBody>
          </p:sp>
          <p:sp>
            <p:nvSpPr>
              <p:cNvPr id="34" name="Rectangle 25">
                <a:extLst>
                  <a:ext uri="{FF2B5EF4-FFF2-40B4-BE49-F238E27FC236}">
                    <a16:creationId xmlns:a16="http://schemas.microsoft.com/office/drawing/2014/main" id="{446F781B-B206-5B44-BB44-90E0B6CBCB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44" y="1654"/>
                <a:ext cx="22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Symbol" pitchFamily="2" charset="2"/>
                  </a:rPr>
                  <a:t>×</a:t>
                </a:r>
                <a:endParaRPr lang="en-US" altLang="zh-CN" sz="2000" dirty="0"/>
              </a:p>
            </p:txBody>
          </p:sp>
          <p:sp>
            <p:nvSpPr>
              <p:cNvPr id="35" name="Rectangle 26">
                <a:extLst>
                  <a:ext uri="{FF2B5EF4-FFF2-40B4-BE49-F238E27FC236}">
                    <a16:creationId xmlns:a16="http://schemas.microsoft.com/office/drawing/2014/main" id="{FAE1B3F4-5026-EC4E-AE1B-AC11A9EEAC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1623"/>
                <a:ext cx="12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Symbol" pitchFamily="2" charset="2"/>
                  </a:rPr>
                  <a:t>=</a:t>
                </a:r>
                <a:endParaRPr lang="en-US" altLang="zh-CN" sz="2000"/>
              </a:p>
            </p:txBody>
          </p:sp>
          <p:graphicFrame>
            <p:nvGraphicFramePr>
              <p:cNvPr id="36" name="Object 27">
                <a:extLst>
                  <a:ext uri="{FF2B5EF4-FFF2-40B4-BE49-F238E27FC236}">
                    <a16:creationId xmlns:a16="http://schemas.microsoft.com/office/drawing/2014/main" id="{F2FBF346-2B4D-1142-A418-EA52CCC4152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88" y="1648"/>
              <a:ext cx="374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4" imgW="2133600" imgH="1689100" progId="ChemDraw.Document.5.0">
                      <p:embed/>
                    </p:oleObj>
                  </mc:Choice>
                  <mc:Fallback>
                    <p:oleObj name="CS ChemDraw Drawing" r:id="rId14" imgW="2133600" imgH="1689100" progId="ChemDraw.Document.5.0">
                      <p:embed/>
                      <p:pic>
                        <p:nvPicPr>
                          <p:cNvPr id="36" name="Object 27">
                            <a:extLst>
                              <a:ext uri="{FF2B5EF4-FFF2-40B4-BE49-F238E27FC236}">
                                <a16:creationId xmlns:a16="http://schemas.microsoft.com/office/drawing/2014/main" id="{F2FBF346-2B4D-1142-A418-EA52CCC4152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8" y="1648"/>
                            <a:ext cx="374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20" name="Group 28">
              <a:extLst>
                <a:ext uri="{FF2B5EF4-FFF2-40B4-BE49-F238E27FC236}">
                  <a16:creationId xmlns:a16="http://schemas.microsoft.com/office/drawing/2014/main" id="{51A7FFB9-1868-2447-898C-F896CBBD4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80" y="2023"/>
              <a:ext cx="1488" cy="337"/>
              <a:chOff x="3080" y="2023"/>
              <a:chExt cx="1488" cy="337"/>
            </a:xfrm>
          </p:grpSpPr>
          <p:sp>
            <p:nvSpPr>
              <p:cNvPr id="21" name="Rectangle 29">
                <a:extLst>
                  <a:ext uri="{FF2B5EF4-FFF2-40B4-BE49-F238E27FC236}">
                    <a16:creationId xmlns:a16="http://schemas.microsoft.com/office/drawing/2014/main" id="{AECA176C-3D93-AD4B-868C-A0520A989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7" y="2038"/>
                <a:ext cx="81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7</a:t>
                </a:r>
                <a:endParaRPr lang="en-US" altLang="zh-CN" sz="2000"/>
              </a:p>
            </p:txBody>
          </p:sp>
          <p:sp>
            <p:nvSpPr>
              <p:cNvPr id="22" name="Rectangle 30">
                <a:extLst>
                  <a:ext uri="{FF2B5EF4-FFF2-40B4-BE49-F238E27FC236}">
                    <a16:creationId xmlns:a16="http://schemas.microsoft.com/office/drawing/2014/main" id="{179D55CC-E3FC-DA47-A0E9-D793DF7228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50" y="2058"/>
                <a:ext cx="22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 dirty="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10</a:t>
                </a:r>
                <a:endParaRPr lang="en-US" altLang="zh-CN" sz="2000" dirty="0"/>
              </a:p>
            </p:txBody>
          </p:sp>
          <p:sp>
            <p:nvSpPr>
              <p:cNvPr id="23" name="Rectangle 31">
                <a:extLst>
                  <a:ext uri="{FF2B5EF4-FFF2-40B4-BE49-F238E27FC236}">
                    <a16:creationId xmlns:a16="http://schemas.microsoft.com/office/drawing/2014/main" id="{1A5E72F7-F8F5-4342-A939-9659BAFA7E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64" y="2058"/>
                <a:ext cx="11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0</a:t>
                </a:r>
                <a:endParaRPr lang="en-US" altLang="zh-CN" sz="2000"/>
              </a:p>
            </p:txBody>
          </p:sp>
          <p:sp>
            <p:nvSpPr>
              <p:cNvPr id="24" name="Rectangle 32">
                <a:extLst>
                  <a:ext uri="{FF2B5EF4-FFF2-40B4-BE49-F238E27FC236}">
                    <a16:creationId xmlns:a16="http://schemas.microsoft.com/office/drawing/2014/main" id="{3F8462FC-33C5-EB42-8534-A9FD82DACF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03" y="2058"/>
                <a:ext cx="57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.</a:t>
                </a:r>
                <a:endParaRPr lang="en-US" altLang="zh-CN" sz="2000"/>
              </a:p>
            </p:txBody>
          </p:sp>
          <p:sp>
            <p:nvSpPr>
              <p:cNvPr id="25" name="Rectangle 33">
                <a:extLst>
                  <a:ext uri="{FF2B5EF4-FFF2-40B4-BE49-F238E27FC236}">
                    <a16:creationId xmlns:a16="http://schemas.microsoft.com/office/drawing/2014/main" id="{12A5E2CF-310E-DD43-B334-9D3F9BBBA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1" y="2058"/>
                <a:ext cx="113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2</a:t>
                </a:r>
                <a:endParaRPr lang="en-US" altLang="zh-CN" sz="2000"/>
              </a:p>
            </p:txBody>
          </p:sp>
          <p:sp>
            <p:nvSpPr>
              <p:cNvPr id="26" name="Rectangle 34">
                <a:extLst>
                  <a:ext uri="{FF2B5EF4-FFF2-40B4-BE49-F238E27FC236}">
                    <a16:creationId xmlns:a16="http://schemas.microsoft.com/office/drawing/2014/main" id="{3FAC25A6-CB71-ED4B-A67F-7659004290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03" y="2023"/>
                <a:ext cx="89" cy="1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000">
                    <a:solidFill>
                      <a:srgbClr val="000000"/>
                    </a:solidFill>
                    <a:latin typeface="Symbol" pitchFamily="2" charset="2"/>
                  </a:rPr>
                  <a:t>-</a:t>
                </a:r>
                <a:endParaRPr lang="en-US" altLang="zh-CN" sz="2000"/>
              </a:p>
            </p:txBody>
          </p:sp>
          <p:sp>
            <p:nvSpPr>
              <p:cNvPr id="27" name="Rectangle 35">
                <a:extLst>
                  <a:ext uri="{FF2B5EF4-FFF2-40B4-BE49-F238E27FC236}">
                    <a16:creationId xmlns:a16="http://schemas.microsoft.com/office/drawing/2014/main" id="{39BFB552-C446-BA45-96D7-B8862C41CE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61" y="2054"/>
                <a:ext cx="226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Symbol" pitchFamily="2" charset="2"/>
                  </a:rPr>
                  <a:t>×</a:t>
                </a:r>
                <a:endParaRPr lang="en-US" altLang="zh-CN" sz="2000"/>
              </a:p>
            </p:txBody>
          </p:sp>
          <p:sp>
            <p:nvSpPr>
              <p:cNvPr id="28" name="Rectangle 36">
                <a:extLst>
                  <a:ext uri="{FF2B5EF4-FFF2-40B4-BE49-F238E27FC236}">
                    <a16:creationId xmlns:a16="http://schemas.microsoft.com/office/drawing/2014/main" id="{9642D037-FCD4-6549-9868-DC3D59ACF3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91" y="2030"/>
                <a:ext cx="124" cy="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altLang="zh-CN" sz="2800">
                    <a:solidFill>
                      <a:srgbClr val="000000"/>
                    </a:solidFill>
                    <a:latin typeface="Symbol" pitchFamily="2" charset="2"/>
                  </a:rPr>
                  <a:t>=</a:t>
                </a:r>
                <a:endParaRPr lang="en-US" altLang="zh-CN" sz="2000"/>
              </a:p>
            </p:txBody>
          </p:sp>
          <p:graphicFrame>
            <p:nvGraphicFramePr>
              <p:cNvPr id="29" name="Object 37">
                <a:extLst>
                  <a:ext uri="{FF2B5EF4-FFF2-40B4-BE49-F238E27FC236}">
                    <a16:creationId xmlns:a16="http://schemas.microsoft.com/office/drawing/2014/main" id="{7051C0A1-ED83-6A43-8231-1F809742870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080" y="2064"/>
              <a:ext cx="374" cy="29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CS ChemDraw Drawing" r:id="rId16" imgW="2133600" imgH="1689100" progId="ChemDraw.Document.5.0">
                      <p:embed/>
                    </p:oleObj>
                  </mc:Choice>
                  <mc:Fallback>
                    <p:oleObj name="CS ChemDraw Drawing" r:id="rId16" imgW="2133600" imgH="1689100" progId="ChemDraw.Document.5.0">
                      <p:embed/>
                      <p:pic>
                        <p:nvPicPr>
                          <p:cNvPr id="29" name="Object 37">
                            <a:extLst>
                              <a:ext uri="{FF2B5EF4-FFF2-40B4-BE49-F238E27FC236}">
                                <a16:creationId xmlns:a16="http://schemas.microsoft.com/office/drawing/2014/main" id="{7051C0A1-ED83-6A43-8231-1F809742870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080" y="2064"/>
                            <a:ext cx="374" cy="29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37" name="Rectangle 86">
            <a:extLst>
              <a:ext uri="{FF2B5EF4-FFF2-40B4-BE49-F238E27FC236}">
                <a16:creationId xmlns:a16="http://schemas.microsoft.com/office/drawing/2014/main" id="{6D80676E-03AF-BB47-8C9E-E69D418FF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7405" y="4805568"/>
            <a:ext cx="20139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solidFill>
                  <a:srgbClr val="FF00FF"/>
                </a:solidFill>
                <a:latin typeface="Times New Roman" panose="02020603050405020304" pitchFamily="18" charset="0"/>
              </a:rPr>
              <a:t>强还原性</a:t>
            </a:r>
          </a:p>
        </p:txBody>
      </p:sp>
      <p:grpSp>
        <p:nvGrpSpPr>
          <p:cNvPr id="38" name="Group 38">
            <a:extLst>
              <a:ext uri="{FF2B5EF4-FFF2-40B4-BE49-F238E27FC236}">
                <a16:creationId xmlns:a16="http://schemas.microsoft.com/office/drawing/2014/main" id="{F7F72D3F-0DEB-E04B-ADAD-5ED6507EFEC7}"/>
              </a:ext>
            </a:extLst>
          </p:cNvPr>
          <p:cNvGrpSpPr>
            <a:grpSpLocks/>
          </p:cNvGrpSpPr>
          <p:nvPr/>
        </p:nvGrpSpPr>
        <p:grpSpPr bwMode="auto">
          <a:xfrm>
            <a:off x="465956" y="5374851"/>
            <a:ext cx="4610100" cy="592138"/>
            <a:chOff x="672" y="2566"/>
            <a:chExt cx="2904" cy="373"/>
          </a:xfrm>
        </p:grpSpPr>
        <p:sp>
          <p:nvSpPr>
            <p:cNvPr id="39" name="Rectangle 39">
              <a:extLst>
                <a:ext uri="{FF2B5EF4-FFF2-40B4-BE49-F238E27FC236}">
                  <a16:creationId xmlns:a16="http://schemas.microsoft.com/office/drawing/2014/main" id="{FBB729AB-3D37-B44B-84F8-A421CE148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9" y="2566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en-US" altLang="zh-CN" sz="2000"/>
            </a:p>
          </p:txBody>
        </p:sp>
        <p:sp>
          <p:nvSpPr>
            <p:cNvPr id="40" name="Rectangle 40">
              <a:extLst>
                <a:ext uri="{FF2B5EF4-FFF2-40B4-BE49-F238E27FC236}">
                  <a16:creationId xmlns:a16="http://schemas.microsoft.com/office/drawing/2014/main" id="{DAB91134-3B60-7E4E-BBDB-7309E2CA2C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6" y="2594"/>
              <a:ext cx="74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0.76V</a:t>
              </a:r>
            </a:p>
          </p:txBody>
        </p:sp>
        <p:sp>
          <p:nvSpPr>
            <p:cNvPr id="41" name="Rectangle 41">
              <a:extLst>
                <a:ext uri="{FF2B5EF4-FFF2-40B4-BE49-F238E27FC236}">
                  <a16:creationId xmlns:a16="http://schemas.microsoft.com/office/drawing/2014/main" id="{9DB36246-FCCF-DE40-8EEE-2880978C69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2" y="2594"/>
              <a:ext cx="7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sz="2000" dirty="0"/>
            </a:p>
          </p:txBody>
        </p:sp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6D897186-F09D-C141-A3B3-35B71F912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" y="2594"/>
              <a:ext cx="2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PO</a:t>
              </a:r>
              <a:endParaRPr lang="en-US" altLang="zh-CN" sz="2000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F39B12BA-0801-CF44-9172-ABF98427A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3" y="2594"/>
              <a:ext cx="22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/H</a:t>
              </a:r>
              <a:endParaRPr lang="en-US" altLang="zh-CN" sz="2000"/>
            </a:p>
          </p:txBody>
        </p:sp>
        <p:sp>
          <p:nvSpPr>
            <p:cNvPr id="44" name="Rectangle 44">
              <a:extLst>
                <a:ext uri="{FF2B5EF4-FFF2-40B4-BE49-F238E27FC236}">
                  <a16:creationId xmlns:a16="http://schemas.microsoft.com/office/drawing/2014/main" id="{A2CDF316-F7DD-F54F-BF47-10E590D776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1" y="2594"/>
              <a:ext cx="29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PO</a:t>
              </a:r>
              <a:endParaRPr lang="en-US" altLang="zh-CN" sz="2000"/>
            </a:p>
          </p:txBody>
        </p:sp>
        <p:sp>
          <p:nvSpPr>
            <p:cNvPr id="45" name="Rectangle 45">
              <a:extLst>
                <a:ext uri="{FF2B5EF4-FFF2-40B4-BE49-F238E27FC236}">
                  <a16:creationId xmlns:a16="http://schemas.microsoft.com/office/drawing/2014/main" id="{B6A55403-9B6A-A744-86C1-17F4398EA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" y="2594"/>
              <a:ext cx="239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(H</a:t>
              </a:r>
              <a:endParaRPr lang="en-US" altLang="zh-CN" sz="2000"/>
            </a:p>
          </p:txBody>
        </p:sp>
        <p:sp>
          <p:nvSpPr>
            <p:cNvPr id="46" name="Rectangle 46">
              <a:extLst>
                <a:ext uri="{FF2B5EF4-FFF2-40B4-BE49-F238E27FC236}">
                  <a16:creationId xmlns:a16="http://schemas.microsoft.com/office/drawing/2014/main" id="{97EFC7D1-7257-EC48-944B-D695369AB6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8" y="2745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/>
            </a:p>
          </p:txBody>
        </p:sp>
        <p:sp>
          <p:nvSpPr>
            <p:cNvPr id="47" name="Rectangle 47">
              <a:extLst>
                <a:ext uri="{FF2B5EF4-FFF2-40B4-BE49-F238E27FC236}">
                  <a16:creationId xmlns:a16="http://schemas.microsoft.com/office/drawing/2014/main" id="{68BAC3C1-E973-0E46-B055-81790EAB7A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9" y="2745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/>
            </a:p>
          </p:txBody>
        </p:sp>
        <p:sp>
          <p:nvSpPr>
            <p:cNvPr id="48" name="Rectangle 48">
              <a:extLst>
                <a:ext uri="{FF2B5EF4-FFF2-40B4-BE49-F238E27FC236}">
                  <a16:creationId xmlns:a16="http://schemas.microsoft.com/office/drawing/2014/main" id="{15761669-49AE-6D42-BC90-C3CF540D68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6" y="2745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/>
            </a:p>
          </p:txBody>
        </p:sp>
        <p:sp>
          <p:nvSpPr>
            <p:cNvPr id="49" name="Rectangle 49">
              <a:extLst>
                <a:ext uri="{FF2B5EF4-FFF2-40B4-BE49-F238E27FC236}">
                  <a16:creationId xmlns:a16="http://schemas.microsoft.com/office/drawing/2014/main" id="{BD30AEA5-8829-6543-83D8-6C72DFF38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72" y="2745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/>
            </a:p>
          </p:txBody>
        </p:sp>
        <p:graphicFrame>
          <p:nvGraphicFramePr>
            <p:cNvPr id="50" name="Object 50">
              <a:extLst>
                <a:ext uri="{FF2B5EF4-FFF2-40B4-BE49-F238E27FC236}">
                  <a16:creationId xmlns:a16="http://schemas.microsoft.com/office/drawing/2014/main" id="{0A8FF71D-239E-F74F-AE3B-28983DF2A43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576"/>
            <a:ext cx="355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18" imgW="2032000" imgH="1828800" progId="ChemDraw.Document.5.0">
                    <p:embed/>
                  </p:oleObj>
                </mc:Choice>
                <mc:Fallback>
                  <p:oleObj name="CS ChemDraw Drawing" r:id="rId18" imgW="2032000" imgH="1828800" progId="ChemDraw.Document.5.0">
                    <p:embed/>
                    <p:pic>
                      <p:nvPicPr>
                        <p:cNvPr id="50" name="Object 50">
                          <a:extLst>
                            <a:ext uri="{FF2B5EF4-FFF2-40B4-BE49-F238E27FC236}">
                              <a16:creationId xmlns:a16="http://schemas.microsoft.com/office/drawing/2014/main" id="{0A8FF71D-239E-F74F-AE3B-28983DF2A43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576"/>
                          <a:ext cx="355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1" name="Group 51">
            <a:extLst>
              <a:ext uri="{FF2B5EF4-FFF2-40B4-BE49-F238E27FC236}">
                <a16:creationId xmlns:a16="http://schemas.microsoft.com/office/drawing/2014/main" id="{413C9C4D-419D-7245-8618-AD14F7287A15}"/>
              </a:ext>
            </a:extLst>
          </p:cNvPr>
          <p:cNvGrpSpPr>
            <a:grpSpLocks/>
          </p:cNvGrpSpPr>
          <p:nvPr/>
        </p:nvGrpSpPr>
        <p:grpSpPr bwMode="auto">
          <a:xfrm>
            <a:off x="665857" y="6037216"/>
            <a:ext cx="4194175" cy="592138"/>
            <a:chOff x="672" y="2968"/>
            <a:chExt cx="2642" cy="373"/>
          </a:xfrm>
        </p:grpSpPr>
        <p:sp>
          <p:nvSpPr>
            <p:cNvPr id="52" name="Rectangle 52">
              <a:extLst>
                <a:ext uri="{FF2B5EF4-FFF2-40B4-BE49-F238E27FC236}">
                  <a16:creationId xmlns:a16="http://schemas.microsoft.com/office/drawing/2014/main" id="{2F55E792-1DB8-1348-9E43-1D3DF53542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7" y="2968"/>
              <a:ext cx="124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Symbol" pitchFamily="2" charset="2"/>
                </a:rPr>
                <a:t>=</a:t>
              </a:r>
              <a:endParaRPr lang="en-US" altLang="zh-CN" sz="2000" dirty="0"/>
            </a:p>
          </p:txBody>
        </p:sp>
        <p:sp>
          <p:nvSpPr>
            <p:cNvPr id="53" name="Rectangle 53">
              <a:extLst>
                <a:ext uri="{FF2B5EF4-FFF2-40B4-BE49-F238E27FC236}">
                  <a16:creationId xmlns:a16="http://schemas.microsoft.com/office/drawing/2014/main" id="{5D604A19-664D-7643-959D-33D2C3D656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4" y="2996"/>
              <a:ext cx="740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 dirty="0">
                  <a:solidFill>
                    <a:srgbClr val="000000"/>
                  </a:solidFill>
                  <a:latin typeface="Symbol" pitchFamily="2" charset="2"/>
                </a:rPr>
                <a:t>-</a:t>
              </a:r>
              <a:r>
                <a:rPr lang="en-US" altLang="zh-CN" sz="280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 1.12V</a:t>
              </a:r>
            </a:p>
          </p:txBody>
        </p:sp>
        <p:sp>
          <p:nvSpPr>
            <p:cNvPr id="54" name="Rectangle 54">
              <a:extLst>
                <a:ext uri="{FF2B5EF4-FFF2-40B4-BE49-F238E27FC236}">
                  <a16:creationId xmlns:a16="http://schemas.microsoft.com/office/drawing/2014/main" id="{0FDA84C3-1D34-5942-AC81-52AA984EEA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0" y="2996"/>
              <a:ext cx="7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)</a:t>
              </a:r>
              <a:endParaRPr lang="en-US" altLang="zh-CN" sz="2000"/>
            </a:p>
          </p:txBody>
        </p:sp>
        <p:sp>
          <p:nvSpPr>
            <p:cNvPr id="55" name="Rectangle 55">
              <a:extLst>
                <a:ext uri="{FF2B5EF4-FFF2-40B4-BE49-F238E27FC236}">
                  <a16:creationId xmlns:a16="http://schemas.microsoft.com/office/drawing/2014/main" id="{B6CD103D-B85E-EE46-A931-3D1834EC2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3" y="2996"/>
              <a:ext cx="51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/HPO</a:t>
              </a:r>
              <a:endParaRPr lang="en-US" altLang="zh-CN" sz="2000"/>
            </a:p>
          </p:txBody>
        </p:sp>
        <p:sp>
          <p:nvSpPr>
            <p:cNvPr id="56" name="Rectangle 56">
              <a:extLst>
                <a:ext uri="{FF2B5EF4-FFF2-40B4-BE49-F238E27FC236}">
                  <a16:creationId xmlns:a16="http://schemas.microsoft.com/office/drawing/2014/main" id="{51115112-673D-8042-B6E5-3E6DAAF72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9" y="2996"/>
              <a:ext cx="366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800">
                  <a:solidFill>
                    <a:srgbClr val="000000"/>
                  </a:solidFill>
                  <a:latin typeface="Times New Roman" panose="02020603050405020304" pitchFamily="18" charset="0"/>
                </a:rPr>
                <a:t>(PO</a:t>
              </a:r>
              <a:endParaRPr lang="en-US" altLang="zh-CN" sz="2000"/>
            </a:p>
          </p:txBody>
        </p:sp>
        <p:sp>
          <p:nvSpPr>
            <p:cNvPr id="57" name="Rectangle 57">
              <a:extLst>
                <a:ext uri="{FF2B5EF4-FFF2-40B4-BE49-F238E27FC236}">
                  <a16:creationId xmlns:a16="http://schemas.microsoft.com/office/drawing/2014/main" id="{F315BEF9-4DD8-E04A-81CD-DB46E733A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6" y="2977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000"/>
            </a:p>
          </p:txBody>
        </p:sp>
        <p:sp>
          <p:nvSpPr>
            <p:cNvPr id="58" name="Rectangle 58">
              <a:extLst>
                <a:ext uri="{FF2B5EF4-FFF2-40B4-BE49-F238E27FC236}">
                  <a16:creationId xmlns:a16="http://schemas.microsoft.com/office/drawing/2014/main" id="{7986FE37-EF93-9643-96F5-5B5B4F4B6B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1" y="2977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2</a:t>
              </a:r>
              <a:endParaRPr lang="en-US" altLang="zh-CN" sz="2000"/>
            </a:p>
          </p:txBody>
        </p:sp>
        <p:sp>
          <p:nvSpPr>
            <p:cNvPr id="59" name="Rectangle 59">
              <a:extLst>
                <a:ext uri="{FF2B5EF4-FFF2-40B4-BE49-F238E27FC236}">
                  <a16:creationId xmlns:a16="http://schemas.microsoft.com/office/drawing/2014/main" id="{32FB660A-C25C-7341-8D5F-25189F5AC3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7" y="3147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/>
            </a:p>
          </p:txBody>
        </p:sp>
        <p:sp>
          <p:nvSpPr>
            <p:cNvPr id="60" name="Rectangle 60">
              <a:extLst>
                <a:ext uri="{FF2B5EF4-FFF2-40B4-BE49-F238E27FC236}">
                  <a16:creationId xmlns:a16="http://schemas.microsoft.com/office/drawing/2014/main" id="{996F5C2C-3D0E-114C-BBF1-69C3154D09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0" y="2977"/>
              <a:ext cx="54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-</a:t>
              </a:r>
              <a:endParaRPr lang="en-US" altLang="zh-CN" sz="2000"/>
            </a:p>
          </p:txBody>
        </p:sp>
        <p:sp>
          <p:nvSpPr>
            <p:cNvPr id="61" name="Rectangle 61">
              <a:extLst>
                <a:ext uri="{FF2B5EF4-FFF2-40B4-BE49-F238E27FC236}">
                  <a16:creationId xmlns:a16="http://schemas.microsoft.com/office/drawing/2014/main" id="{CD83B6D4-CBA1-ED4E-929F-91F4869590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9" y="2977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3</a:t>
              </a:r>
              <a:endParaRPr lang="en-US" altLang="zh-CN" sz="2000"/>
            </a:p>
          </p:txBody>
        </p:sp>
        <p:sp>
          <p:nvSpPr>
            <p:cNvPr id="62" name="Rectangle 62">
              <a:extLst>
                <a:ext uri="{FF2B5EF4-FFF2-40B4-BE49-F238E27FC236}">
                  <a16:creationId xmlns:a16="http://schemas.microsoft.com/office/drawing/2014/main" id="{BA9D9763-A69D-FD42-B38D-19D5B95AF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147"/>
              <a:ext cx="81" cy="1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altLang="zh-CN" sz="2000">
                  <a:solidFill>
                    <a:srgbClr val="000000"/>
                  </a:solidFill>
                  <a:latin typeface="Times New Roman" panose="02020603050405020304" pitchFamily="18" charset="0"/>
                </a:rPr>
                <a:t>4</a:t>
              </a:r>
              <a:endParaRPr lang="en-US" altLang="zh-CN" sz="2000"/>
            </a:p>
          </p:txBody>
        </p:sp>
        <p:graphicFrame>
          <p:nvGraphicFramePr>
            <p:cNvPr id="63" name="Object 63">
              <a:extLst>
                <a:ext uri="{FF2B5EF4-FFF2-40B4-BE49-F238E27FC236}">
                  <a16:creationId xmlns:a16="http://schemas.microsoft.com/office/drawing/2014/main" id="{083853A6-8E44-DC49-85FD-A832C8F5B5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72" y="2992"/>
            <a:ext cx="354" cy="3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0" imgW="2019300" imgH="1828800" progId="ChemDraw.Document.5.0">
                    <p:embed/>
                  </p:oleObj>
                </mc:Choice>
                <mc:Fallback>
                  <p:oleObj name="CS ChemDraw Drawing" r:id="rId20" imgW="2019300" imgH="1828800" progId="ChemDraw.Document.5.0">
                    <p:embed/>
                    <p:pic>
                      <p:nvPicPr>
                        <p:cNvPr id="63" name="Object 63">
                          <a:extLst>
                            <a:ext uri="{FF2B5EF4-FFF2-40B4-BE49-F238E27FC236}">
                              <a16:creationId xmlns:a16="http://schemas.microsoft.com/office/drawing/2014/main" id="{083853A6-8E44-DC49-85FD-A832C8F5B5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72" y="2992"/>
                          <a:ext cx="354" cy="3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4" name="矩形 63">
            <a:extLst>
              <a:ext uri="{FF2B5EF4-FFF2-40B4-BE49-F238E27FC236}">
                <a16:creationId xmlns:a16="http://schemas.microsoft.com/office/drawing/2014/main" id="{F258DEB1-0052-7C4F-B709-208243A9726C}"/>
              </a:ext>
            </a:extLst>
          </p:cNvPr>
          <p:cNvSpPr/>
          <p:nvPr/>
        </p:nvSpPr>
        <p:spPr>
          <a:xfrm>
            <a:off x="134329" y="996320"/>
            <a:ext cx="5157751" cy="5745048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66954CCA-4DA9-6B4B-AD63-391E38930924}"/>
              </a:ext>
            </a:extLst>
          </p:cNvPr>
          <p:cNvSpPr/>
          <p:nvPr/>
        </p:nvSpPr>
        <p:spPr>
          <a:xfrm>
            <a:off x="6012160" y="241484"/>
            <a:ext cx="266451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磷酸（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sz="2800" baseline="-300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en-US" altLang="zh-CN" sz="28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PO</a:t>
            </a:r>
            <a:r>
              <a:rPr lang="en-US" altLang="zh-CN" sz="2800" baseline="-300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800" dirty="0">
                <a:solidFill>
                  <a:srgbClr val="FF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）</a:t>
            </a:r>
          </a:p>
        </p:txBody>
      </p:sp>
      <p:graphicFrame>
        <p:nvGraphicFramePr>
          <p:cNvPr id="66" name="Object 23">
            <a:extLst>
              <a:ext uri="{FF2B5EF4-FFF2-40B4-BE49-F238E27FC236}">
                <a16:creationId xmlns:a16="http://schemas.microsoft.com/office/drawing/2014/main" id="{9ADE8CA4-7FB9-394C-8051-985B2EB5DF4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81483" y="1075696"/>
          <a:ext cx="1667587" cy="13840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2" imgW="952500" imgH="882650" progId="Photoshop.Image.4">
                  <p:embed/>
                </p:oleObj>
              </mc:Choice>
              <mc:Fallback>
                <p:oleObj name="Image" r:id="rId22" imgW="952500" imgH="882650" progId="Photoshop.Image.4">
                  <p:embed/>
                  <p:pic>
                    <p:nvPicPr>
                      <p:cNvPr id="66" name="Object 23">
                        <a:extLst>
                          <a:ext uri="{FF2B5EF4-FFF2-40B4-BE49-F238E27FC236}">
                            <a16:creationId xmlns:a16="http://schemas.microsoft.com/office/drawing/2014/main" id="{9ADE8CA4-7FB9-394C-8051-985B2EB5DF4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0442"/>
                      <a:stretch>
                        <a:fillRect/>
                      </a:stretch>
                    </p:blipFill>
                    <p:spPr bwMode="auto">
                      <a:xfrm>
                        <a:off x="7181483" y="1075696"/>
                        <a:ext cx="1667587" cy="13840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" name="Group 10">
            <a:extLst>
              <a:ext uri="{FF2B5EF4-FFF2-40B4-BE49-F238E27FC236}">
                <a16:creationId xmlns:a16="http://schemas.microsoft.com/office/drawing/2014/main" id="{0766D7FF-EC10-3B4D-AEDF-72BB48EC60DB}"/>
              </a:ext>
            </a:extLst>
          </p:cNvPr>
          <p:cNvGrpSpPr>
            <a:grpSpLocks/>
          </p:cNvGrpSpPr>
          <p:nvPr/>
        </p:nvGrpSpPr>
        <p:grpSpPr bwMode="auto">
          <a:xfrm>
            <a:off x="5652120" y="1151714"/>
            <a:ext cx="1303243" cy="1232018"/>
            <a:chOff x="1936" y="624"/>
            <a:chExt cx="1168" cy="991"/>
          </a:xfrm>
        </p:grpSpPr>
        <p:graphicFrame>
          <p:nvGraphicFramePr>
            <p:cNvPr id="68" name="Object 11">
              <a:extLst>
                <a:ext uri="{FF2B5EF4-FFF2-40B4-BE49-F238E27FC236}">
                  <a16:creationId xmlns:a16="http://schemas.microsoft.com/office/drawing/2014/main" id="{69CDA697-49C4-0848-8F15-B5CA398D09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784" y="124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3505200" imgH="4102100" progId="Equation.3">
                    <p:embed/>
                  </p:oleObj>
                </mc:Choice>
                <mc:Fallback>
                  <p:oleObj name="公式" r:id="rId24" imgW="3505200" imgH="4102100" progId="Equation.3">
                    <p:embed/>
                    <p:pic>
                      <p:nvPicPr>
                        <p:cNvPr id="68" name="Object 11">
                          <a:extLst>
                            <a:ext uri="{FF2B5EF4-FFF2-40B4-BE49-F238E27FC236}">
                              <a16:creationId xmlns:a16="http://schemas.microsoft.com/office/drawing/2014/main" id="{69CDA697-49C4-0848-8F15-B5CA398D096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124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9" name="Object 12">
              <a:extLst>
                <a:ext uri="{FF2B5EF4-FFF2-40B4-BE49-F238E27FC236}">
                  <a16:creationId xmlns:a16="http://schemas.microsoft.com/office/drawing/2014/main" id="{81065EB7-9266-A049-A0CB-885F7E7094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8" y="1056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3213100" imgH="3797300" progId="Equation.3">
                    <p:embed/>
                  </p:oleObj>
                </mc:Choice>
                <mc:Fallback>
                  <p:oleObj name="公式" r:id="rId25" imgW="3213100" imgH="3797300" progId="Equation.3">
                    <p:embed/>
                    <p:pic>
                      <p:nvPicPr>
                        <p:cNvPr id="69" name="Object 12">
                          <a:extLst>
                            <a:ext uri="{FF2B5EF4-FFF2-40B4-BE49-F238E27FC236}">
                              <a16:creationId xmlns:a16="http://schemas.microsoft.com/office/drawing/2014/main" id="{81065EB7-9266-A049-A0CB-885F7E7094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8" y="1056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0" name="Object 13">
              <a:extLst>
                <a:ext uri="{FF2B5EF4-FFF2-40B4-BE49-F238E27FC236}">
                  <a16:creationId xmlns:a16="http://schemas.microsoft.com/office/drawing/2014/main" id="{17315DF8-9BA3-9042-9199-D5B6248BFD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12" y="133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3797300" imgH="3797300" progId="Equation.3">
                    <p:embed/>
                  </p:oleObj>
                </mc:Choice>
                <mc:Fallback>
                  <p:oleObj name="公式" r:id="rId26" imgW="3797300" imgH="3797300" progId="Equation.3">
                    <p:embed/>
                    <p:pic>
                      <p:nvPicPr>
                        <p:cNvPr id="70" name="Object 13">
                          <a:extLst>
                            <a:ext uri="{FF2B5EF4-FFF2-40B4-BE49-F238E27FC236}">
                              <a16:creationId xmlns:a16="http://schemas.microsoft.com/office/drawing/2014/main" id="{17315DF8-9BA3-9042-9199-D5B6248BFD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12" y="133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" name="Object 14">
              <a:extLst>
                <a:ext uri="{FF2B5EF4-FFF2-40B4-BE49-F238E27FC236}">
                  <a16:creationId xmlns:a16="http://schemas.microsoft.com/office/drawing/2014/main" id="{A393105D-DBC6-4141-B18E-63E3D72DE6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76" y="1416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3797300" imgH="3797300" progId="Equation.3">
                    <p:embed/>
                  </p:oleObj>
                </mc:Choice>
                <mc:Fallback>
                  <p:oleObj name="公式" r:id="rId27" imgW="3797300" imgH="3797300" progId="Equation.3">
                    <p:embed/>
                    <p:pic>
                      <p:nvPicPr>
                        <p:cNvPr id="71" name="Object 14">
                          <a:extLst>
                            <a:ext uri="{FF2B5EF4-FFF2-40B4-BE49-F238E27FC236}">
                              <a16:creationId xmlns:a16="http://schemas.microsoft.com/office/drawing/2014/main" id="{A393105D-DBC6-4141-B18E-63E3D72DE6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" y="1416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2" name="Object 15">
              <a:extLst>
                <a:ext uri="{FF2B5EF4-FFF2-40B4-BE49-F238E27FC236}">
                  <a16:creationId xmlns:a16="http://schemas.microsoft.com/office/drawing/2014/main" id="{D9E16B27-0341-AC47-A973-752A2AD942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36" y="1209"/>
            <a:ext cx="192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3797300" imgH="3797300" progId="Equation.3">
                    <p:embed/>
                  </p:oleObj>
                </mc:Choice>
                <mc:Fallback>
                  <p:oleObj name="公式" r:id="rId28" imgW="3797300" imgH="3797300" progId="Equation.3">
                    <p:embed/>
                    <p:pic>
                      <p:nvPicPr>
                        <p:cNvPr id="72" name="Object 15">
                          <a:extLst>
                            <a:ext uri="{FF2B5EF4-FFF2-40B4-BE49-F238E27FC236}">
                              <a16:creationId xmlns:a16="http://schemas.microsoft.com/office/drawing/2014/main" id="{D9E16B27-0341-AC47-A973-752A2AD942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36" y="1209"/>
                          <a:ext cx="192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16">
              <a:extLst>
                <a:ext uri="{FF2B5EF4-FFF2-40B4-BE49-F238E27FC236}">
                  <a16:creationId xmlns:a16="http://schemas.microsoft.com/office/drawing/2014/main" id="{04CBD8DA-353F-D545-8DDE-2A065565B44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56" y="1200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4" name="Line 17">
              <a:extLst>
                <a:ext uri="{FF2B5EF4-FFF2-40B4-BE49-F238E27FC236}">
                  <a16:creationId xmlns:a16="http://schemas.microsoft.com/office/drawing/2014/main" id="{F3E32D16-7843-3B4A-833D-00290C94C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2" y="1200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5" name="Object 18">
              <a:extLst>
                <a:ext uri="{FF2B5EF4-FFF2-40B4-BE49-F238E27FC236}">
                  <a16:creationId xmlns:a16="http://schemas.microsoft.com/office/drawing/2014/main" id="{D6E1D013-4131-1141-B790-4783D45D3D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24" y="624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3505200" imgH="4102100" progId="Equation.3">
                    <p:embed/>
                  </p:oleObj>
                </mc:Choice>
                <mc:Fallback>
                  <p:oleObj name="公式" r:id="rId29" imgW="3505200" imgH="4102100" progId="Equation.3">
                    <p:embed/>
                    <p:pic>
                      <p:nvPicPr>
                        <p:cNvPr id="75" name="Object 18">
                          <a:extLst>
                            <a:ext uri="{FF2B5EF4-FFF2-40B4-BE49-F238E27FC236}">
                              <a16:creationId xmlns:a16="http://schemas.microsoft.com/office/drawing/2014/main" id="{D6E1D013-4131-1141-B790-4783D45D3D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24" y="624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6" name="Line 19">
              <a:extLst>
                <a:ext uri="{FF2B5EF4-FFF2-40B4-BE49-F238E27FC236}">
                  <a16:creationId xmlns:a16="http://schemas.microsoft.com/office/drawing/2014/main" id="{17E907FA-A156-9A46-9B07-F13091FAF5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496" y="816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7" name="Object 20">
              <a:extLst>
                <a:ext uri="{FF2B5EF4-FFF2-40B4-BE49-F238E27FC236}">
                  <a16:creationId xmlns:a16="http://schemas.microsoft.com/office/drawing/2014/main" id="{22773AE5-F496-EB4A-A8FF-A4BEE6288BD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88" y="1209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3505200" imgH="4102100" progId="Equation.3">
                    <p:embed/>
                  </p:oleObj>
                </mc:Choice>
                <mc:Fallback>
                  <p:oleObj name="公式" r:id="rId30" imgW="3505200" imgH="4102100" progId="Equation.3">
                    <p:embed/>
                    <p:pic>
                      <p:nvPicPr>
                        <p:cNvPr id="77" name="Object 20">
                          <a:extLst>
                            <a:ext uri="{FF2B5EF4-FFF2-40B4-BE49-F238E27FC236}">
                              <a16:creationId xmlns:a16="http://schemas.microsoft.com/office/drawing/2014/main" id="{22773AE5-F496-EB4A-A8FF-A4BEE6288BD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88" y="1209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21">
              <a:extLst>
                <a:ext uri="{FF2B5EF4-FFF2-40B4-BE49-F238E27FC236}">
                  <a16:creationId xmlns:a16="http://schemas.microsoft.com/office/drawing/2014/main" id="{910F510C-9D1D-A54B-97F5-2CA53223AB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39" y="140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3505200" imgH="4102100" progId="Equation.3">
                    <p:embed/>
                  </p:oleObj>
                </mc:Choice>
                <mc:Fallback>
                  <p:oleObj name="公式" r:id="rId31" imgW="3505200" imgH="4102100" progId="Equation.3">
                    <p:embed/>
                    <p:pic>
                      <p:nvPicPr>
                        <p:cNvPr id="78" name="Object 21">
                          <a:extLst>
                            <a:ext uri="{FF2B5EF4-FFF2-40B4-BE49-F238E27FC236}">
                              <a16:creationId xmlns:a16="http://schemas.microsoft.com/office/drawing/2014/main" id="{910F510C-9D1D-A54B-97F5-2CA53223AB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39" y="140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9" name="Line 22">
              <a:extLst>
                <a:ext uri="{FF2B5EF4-FFF2-40B4-BE49-F238E27FC236}">
                  <a16:creationId xmlns:a16="http://schemas.microsoft.com/office/drawing/2014/main" id="{E5CB725A-BAED-6348-983C-AF0346C613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352" y="1248"/>
              <a:ext cx="144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1338E7D7-4B29-DB49-8F48-2B6A64EDF611}"/>
              </a:ext>
            </a:extLst>
          </p:cNvPr>
          <p:cNvSpPr/>
          <p:nvPr/>
        </p:nvSpPr>
        <p:spPr>
          <a:xfrm>
            <a:off x="5652120" y="2996952"/>
            <a:ext cx="3140899" cy="2850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Times New Roman" panose="02020603050405020304" pitchFamily="18" charset="0"/>
              </a:rPr>
              <a:t>三元、中等质子酸</a:t>
            </a: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  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a1</a:t>
            </a:r>
            <a:r>
              <a:rPr lang="en-US" altLang="zh-CN" sz="2800" b="1" baseline="-30000" dirty="0">
                <a:latin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</a:rPr>
              <a:t>=7.5×10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-3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b="1" baseline="30000" dirty="0">
                <a:latin typeface="Times New Roman" panose="02020603050405020304" pitchFamily="18" charset="0"/>
              </a:rPr>
              <a:t> </a:t>
            </a:r>
            <a:r>
              <a:rPr lang="en-US" altLang="zh-CN" sz="28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a2</a:t>
            </a:r>
            <a:r>
              <a:rPr lang="en-US" altLang="zh-CN" sz="2800" b="1" dirty="0">
                <a:latin typeface="Times New Roman" panose="02020603050405020304" pitchFamily="18" charset="0"/>
              </a:rPr>
              <a:t> = 6.3×10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-8 </a:t>
            </a:r>
            <a:r>
              <a:rPr lang="zh-CN" altLang="en-US" sz="2800" b="1" dirty="0">
                <a:latin typeface="Times New Roman" panose="02020603050405020304" pitchFamily="18" charset="0"/>
              </a:rPr>
              <a:t>，</a:t>
            </a:r>
            <a:r>
              <a:rPr lang="zh-CN" altLang="en-US" sz="2800" b="1" baseline="30000" dirty="0">
                <a:latin typeface="Times New Roman" panose="02020603050405020304" pitchFamily="18" charset="0"/>
              </a:rPr>
              <a:t> </a:t>
            </a:r>
            <a:endParaRPr lang="en-US" altLang="zh-CN" sz="2800" b="1" baseline="30000" dirty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</a:rPr>
              <a:t>K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a3</a:t>
            </a:r>
            <a:r>
              <a:rPr lang="en-US" altLang="zh-CN" sz="2800" b="1" dirty="0">
                <a:latin typeface="Times New Roman" panose="02020603050405020304" pitchFamily="18" charset="0"/>
              </a:rPr>
              <a:t> = 4.4×10</a:t>
            </a:r>
            <a:r>
              <a:rPr lang="en-US" altLang="zh-CN" sz="2800" b="1" baseline="30000" dirty="0">
                <a:latin typeface="Times New Roman" panose="02020603050405020304" pitchFamily="18" charset="0"/>
              </a:rPr>
              <a:t>-13</a:t>
            </a:r>
            <a:endParaRPr lang="en-US" altLang="zh-CN" sz="2800" b="1" dirty="0"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endParaRPr lang="en-US" altLang="zh-CN" sz="2800" b="1" dirty="0">
              <a:solidFill>
                <a:srgbClr val="FF00FF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sz="2800" dirty="0">
                <a:solidFill>
                  <a:srgbClr val="FF00FF"/>
                </a:solidFill>
                <a:latin typeface="Times New Roman" panose="02020603050405020304" pitchFamily="18" charset="0"/>
              </a:rPr>
              <a:t>非氧化性酸</a:t>
            </a: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49800C00-731F-0F4E-B6D4-D5493B27DDC5}"/>
              </a:ext>
            </a:extLst>
          </p:cNvPr>
          <p:cNvSpPr/>
          <p:nvPr/>
        </p:nvSpPr>
        <p:spPr>
          <a:xfrm>
            <a:off x="5580112" y="945221"/>
            <a:ext cx="3405349" cy="5335263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7150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4469F60-A23A-BB4B-90A8-888E726DB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33</a:t>
            </a:fld>
            <a:endParaRPr lang="en-US" altLang="zh-CN"/>
          </a:p>
        </p:txBody>
      </p:sp>
      <p:grpSp>
        <p:nvGrpSpPr>
          <p:cNvPr id="3" name="Group 30">
            <a:extLst>
              <a:ext uri="{FF2B5EF4-FFF2-40B4-BE49-F238E27FC236}">
                <a16:creationId xmlns:a16="http://schemas.microsoft.com/office/drawing/2014/main" id="{DF42652C-C75D-A14B-9C02-BA6A8450001B}"/>
              </a:ext>
            </a:extLst>
          </p:cNvPr>
          <p:cNvGrpSpPr>
            <a:grpSpLocks/>
          </p:cNvGrpSpPr>
          <p:nvPr/>
        </p:nvGrpSpPr>
        <p:grpSpPr bwMode="auto">
          <a:xfrm>
            <a:off x="418307" y="1710952"/>
            <a:ext cx="3315072" cy="1192796"/>
            <a:chOff x="2016" y="2448"/>
            <a:chExt cx="3101" cy="899"/>
          </a:xfrm>
        </p:grpSpPr>
        <p:grpSp>
          <p:nvGrpSpPr>
            <p:cNvPr id="4" name="Group 31">
              <a:extLst>
                <a:ext uri="{FF2B5EF4-FFF2-40B4-BE49-F238E27FC236}">
                  <a16:creationId xmlns:a16="http://schemas.microsoft.com/office/drawing/2014/main" id="{BDBA47FE-8F67-A140-A044-B52E86E03F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6" y="2496"/>
              <a:ext cx="1664" cy="851"/>
              <a:chOff x="816" y="1008"/>
              <a:chExt cx="2016" cy="1252"/>
            </a:xfrm>
          </p:grpSpPr>
          <p:graphicFrame>
            <p:nvGraphicFramePr>
              <p:cNvPr id="17" name="Object 32">
                <a:extLst>
                  <a:ext uri="{FF2B5EF4-FFF2-40B4-BE49-F238E27FC236}">
                    <a16:creationId xmlns:a16="http://schemas.microsoft.com/office/drawing/2014/main" id="{780165DA-B6E3-3B45-AB51-A98687E6E4E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9" y="1008"/>
              <a:ext cx="232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2" imgW="3505200" imgH="4102100" progId="Equation.3">
                      <p:embed/>
                    </p:oleObj>
                  </mc:Choice>
                  <mc:Fallback>
                    <p:oleObj name="公式" r:id="rId2" imgW="3505200" imgH="4102100" progId="Equation.3">
                      <p:embed/>
                      <p:pic>
                        <p:nvPicPr>
                          <p:cNvPr id="17" name="Object 32">
                            <a:extLst>
                              <a:ext uri="{FF2B5EF4-FFF2-40B4-BE49-F238E27FC236}">
                                <a16:creationId xmlns:a16="http://schemas.microsoft.com/office/drawing/2014/main" id="{780165DA-B6E3-3B45-AB51-A98687E6E4E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9" y="1008"/>
                            <a:ext cx="232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Object 33">
                <a:extLst>
                  <a:ext uri="{FF2B5EF4-FFF2-40B4-BE49-F238E27FC236}">
                    <a16:creationId xmlns:a16="http://schemas.microsoft.com/office/drawing/2014/main" id="{571805FF-6366-3E44-A149-3A9D4D44322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77" y="1513"/>
              <a:ext cx="251" cy="26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4" imgW="3213100" imgH="3797300" progId="Equation.3">
                      <p:embed/>
                    </p:oleObj>
                  </mc:Choice>
                  <mc:Fallback>
                    <p:oleObj name="公式" r:id="rId4" imgW="3213100" imgH="3797300" progId="Equation.3">
                      <p:embed/>
                      <p:pic>
                        <p:nvPicPr>
                          <p:cNvPr id="18" name="Object 33">
                            <a:extLst>
                              <a:ext uri="{FF2B5EF4-FFF2-40B4-BE49-F238E27FC236}">
                                <a16:creationId xmlns:a16="http://schemas.microsoft.com/office/drawing/2014/main" id="{571805FF-6366-3E44-A149-3A9D4D44322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477" y="1513"/>
                            <a:ext cx="251" cy="26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9" name="Object 34">
                <a:extLst>
                  <a:ext uri="{FF2B5EF4-FFF2-40B4-BE49-F238E27FC236}">
                    <a16:creationId xmlns:a16="http://schemas.microsoft.com/office/drawing/2014/main" id="{B07ABA6F-0E4B-914D-B616-96263A32EA4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09" y="2018"/>
              <a:ext cx="408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6" imgW="6146800" imgH="4102100" progId="Equation.3">
                      <p:embed/>
                    </p:oleObj>
                  </mc:Choice>
                  <mc:Fallback>
                    <p:oleObj name="公式" r:id="rId6" imgW="6146800" imgH="4102100" progId="Equation.3">
                      <p:embed/>
                      <p:pic>
                        <p:nvPicPr>
                          <p:cNvPr id="19" name="Object 34">
                            <a:extLst>
                              <a:ext uri="{FF2B5EF4-FFF2-40B4-BE49-F238E27FC236}">
                                <a16:creationId xmlns:a16="http://schemas.microsoft.com/office/drawing/2014/main" id="{B07ABA6F-0E4B-914D-B616-96263A32EA4B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509" y="2018"/>
                            <a:ext cx="408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20" name="Object 35">
                <a:extLst>
                  <a:ext uri="{FF2B5EF4-FFF2-40B4-BE49-F238E27FC236}">
                    <a16:creationId xmlns:a16="http://schemas.microsoft.com/office/drawing/2014/main" id="{D1242D85-22E3-A34D-8A2D-B7D9A5FB886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16" y="1513"/>
              <a:ext cx="409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8" imgW="6146800" imgH="4102100" progId="Equation.3">
                      <p:embed/>
                    </p:oleObj>
                  </mc:Choice>
                  <mc:Fallback>
                    <p:oleObj name="公式" r:id="rId8" imgW="6146800" imgH="4102100" progId="Equation.3">
                      <p:embed/>
                      <p:pic>
                        <p:nvPicPr>
                          <p:cNvPr id="20" name="Object 35">
                            <a:extLst>
                              <a:ext uri="{FF2B5EF4-FFF2-40B4-BE49-F238E27FC236}">
                                <a16:creationId xmlns:a16="http://schemas.microsoft.com/office/drawing/2014/main" id="{D1242D85-22E3-A34D-8A2D-B7D9A5FB886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816" y="1513"/>
                            <a:ext cx="409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1" name="Line 36">
                <a:extLst>
                  <a:ext uri="{FF2B5EF4-FFF2-40B4-BE49-F238E27FC236}">
                    <a16:creationId xmlns:a16="http://schemas.microsoft.com/office/drawing/2014/main" id="{881B0216-5A12-814C-9A7F-49FAECE72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698" y="1625"/>
                <a:ext cx="3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22" name="Line 37">
                <a:extLst>
                  <a:ext uri="{FF2B5EF4-FFF2-40B4-BE49-F238E27FC236}">
                    <a16:creationId xmlns:a16="http://schemas.microsoft.com/office/drawing/2014/main" id="{8D228DA6-46A4-D64D-A932-FA6D748DFB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94" y="1625"/>
                <a:ext cx="3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23" name="Line 38">
                <a:extLst>
                  <a:ext uri="{FF2B5EF4-FFF2-40B4-BE49-F238E27FC236}">
                    <a16:creationId xmlns:a16="http://schemas.microsoft.com/office/drawing/2014/main" id="{E66C739A-BB8E-0D48-8AB4-61D5ED4331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1432" y="1373"/>
                <a:ext cx="2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24" name="Line 39">
                <a:extLst>
                  <a:ext uri="{FF2B5EF4-FFF2-40B4-BE49-F238E27FC236}">
                    <a16:creationId xmlns:a16="http://schemas.microsoft.com/office/drawing/2014/main" id="{662DADF4-9A16-B147-B95E-82823D867B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16200000">
                <a:off x="1432" y="1878"/>
                <a:ext cx="2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graphicFrame>
            <p:nvGraphicFramePr>
              <p:cNvPr id="25" name="Object 40">
                <a:extLst>
                  <a:ext uri="{FF2B5EF4-FFF2-40B4-BE49-F238E27FC236}">
                    <a16:creationId xmlns:a16="http://schemas.microsoft.com/office/drawing/2014/main" id="{724F97D7-6AF7-4B41-8F6E-628FCF1003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013" y="1513"/>
              <a:ext cx="232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0" imgW="3505200" imgH="4102100" progId="Equation.3">
                      <p:embed/>
                    </p:oleObj>
                  </mc:Choice>
                  <mc:Fallback>
                    <p:oleObj name="公式" r:id="rId10" imgW="3505200" imgH="4102100" progId="Equation.3">
                      <p:embed/>
                      <p:pic>
                        <p:nvPicPr>
                          <p:cNvPr id="25" name="Object 40">
                            <a:extLst>
                              <a:ext uri="{FF2B5EF4-FFF2-40B4-BE49-F238E27FC236}">
                                <a16:creationId xmlns:a16="http://schemas.microsoft.com/office/drawing/2014/main" id="{724F97D7-6AF7-4B41-8F6E-628FCF10032C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13" y="1513"/>
                            <a:ext cx="232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6" name="Line 41">
                <a:extLst>
                  <a:ext uri="{FF2B5EF4-FFF2-40B4-BE49-F238E27FC236}">
                    <a16:creationId xmlns:a16="http://schemas.microsoft.com/office/drawing/2014/main" id="{7CA9D4AA-01B0-BD41-AA02-A5613524C4F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65" y="1625"/>
                <a:ext cx="3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graphicFrame>
            <p:nvGraphicFramePr>
              <p:cNvPr id="27" name="Object 42">
                <a:extLst>
                  <a:ext uri="{FF2B5EF4-FFF2-40B4-BE49-F238E27FC236}">
                    <a16:creationId xmlns:a16="http://schemas.microsoft.com/office/drawing/2014/main" id="{7E5033F0-F030-DD49-887F-84112EFB76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580" y="1513"/>
              <a:ext cx="252" cy="22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1" imgW="3797300" imgH="3797300" progId="Equation.3">
                      <p:embed/>
                    </p:oleObj>
                  </mc:Choice>
                  <mc:Fallback>
                    <p:oleObj name="公式" r:id="rId11" imgW="3797300" imgH="3797300" progId="Equation.3">
                      <p:embed/>
                      <p:pic>
                        <p:nvPicPr>
                          <p:cNvPr id="27" name="Object 42">
                            <a:extLst>
                              <a:ext uri="{FF2B5EF4-FFF2-40B4-BE49-F238E27FC236}">
                                <a16:creationId xmlns:a16="http://schemas.microsoft.com/office/drawing/2014/main" id="{7E5033F0-F030-DD49-887F-84112EFB7639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580" y="1513"/>
                            <a:ext cx="252" cy="225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5" name="Group 43">
              <a:extLst>
                <a:ext uri="{FF2B5EF4-FFF2-40B4-BE49-F238E27FC236}">
                  <a16:creationId xmlns:a16="http://schemas.microsoft.com/office/drawing/2014/main" id="{62A4A1AF-5A39-B440-BAD6-6B75D37DFF5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92" y="2448"/>
              <a:ext cx="1325" cy="851"/>
              <a:chOff x="3147" y="1008"/>
              <a:chExt cx="1605" cy="1252"/>
            </a:xfrm>
          </p:grpSpPr>
          <p:graphicFrame>
            <p:nvGraphicFramePr>
              <p:cNvPr id="8" name="Object 44">
                <a:extLst>
                  <a:ext uri="{FF2B5EF4-FFF2-40B4-BE49-F238E27FC236}">
                    <a16:creationId xmlns:a16="http://schemas.microsoft.com/office/drawing/2014/main" id="{8BF729C1-914E-7F4A-968A-239460AA16D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0" y="1008"/>
              <a:ext cx="232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3" imgW="3505200" imgH="4102100" progId="Equation.3">
                      <p:embed/>
                    </p:oleObj>
                  </mc:Choice>
                  <mc:Fallback>
                    <p:oleObj name="公式" r:id="rId13" imgW="3505200" imgH="4102100" progId="Equation.3">
                      <p:embed/>
                      <p:pic>
                        <p:nvPicPr>
                          <p:cNvPr id="8" name="Object 44">
                            <a:extLst>
                              <a:ext uri="{FF2B5EF4-FFF2-40B4-BE49-F238E27FC236}">
                                <a16:creationId xmlns:a16="http://schemas.microsoft.com/office/drawing/2014/main" id="{8BF729C1-914E-7F4A-968A-239460AA16D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1008"/>
                            <a:ext cx="232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9" name="Object 45">
                <a:extLst>
                  <a:ext uri="{FF2B5EF4-FFF2-40B4-BE49-F238E27FC236}">
                    <a16:creationId xmlns:a16="http://schemas.microsoft.com/office/drawing/2014/main" id="{4DAADD37-D204-3B48-A1FD-142D04F81EE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1" y="1526"/>
              <a:ext cx="239" cy="2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4" imgW="3213100" imgH="3797300" progId="Equation.3">
                      <p:embed/>
                    </p:oleObj>
                  </mc:Choice>
                  <mc:Fallback>
                    <p:oleObj name="公式" r:id="rId14" imgW="3213100" imgH="3797300" progId="Equation.3">
                      <p:embed/>
                      <p:pic>
                        <p:nvPicPr>
                          <p:cNvPr id="9" name="Object 45">
                            <a:extLst>
                              <a:ext uri="{FF2B5EF4-FFF2-40B4-BE49-F238E27FC236}">
                                <a16:creationId xmlns:a16="http://schemas.microsoft.com/office/drawing/2014/main" id="{4DAADD37-D204-3B48-A1FD-142D04F81EE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1" y="1526"/>
                            <a:ext cx="239" cy="25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0" name="Object 46">
                <a:extLst>
                  <a:ext uri="{FF2B5EF4-FFF2-40B4-BE49-F238E27FC236}">
                    <a16:creationId xmlns:a16="http://schemas.microsoft.com/office/drawing/2014/main" id="{3AF52F1E-9123-2840-BF8E-8DB134D2029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840" y="2018"/>
              <a:ext cx="408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5" imgW="6146800" imgH="4102100" progId="Equation.3">
                      <p:embed/>
                    </p:oleObj>
                  </mc:Choice>
                  <mc:Fallback>
                    <p:oleObj name="公式" r:id="rId15" imgW="6146800" imgH="4102100" progId="Equation.3">
                      <p:embed/>
                      <p:pic>
                        <p:nvPicPr>
                          <p:cNvPr id="10" name="Object 46">
                            <a:extLst>
                              <a:ext uri="{FF2B5EF4-FFF2-40B4-BE49-F238E27FC236}">
                                <a16:creationId xmlns:a16="http://schemas.microsoft.com/office/drawing/2014/main" id="{3AF52F1E-9123-2840-BF8E-8DB134D2029A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840" y="2018"/>
                            <a:ext cx="408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1" name="Object 47">
                <a:extLst>
                  <a:ext uri="{FF2B5EF4-FFF2-40B4-BE49-F238E27FC236}">
                    <a16:creationId xmlns:a16="http://schemas.microsoft.com/office/drawing/2014/main" id="{770608D1-B403-4D48-A58F-4E214B4314B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3147" y="1513"/>
              <a:ext cx="409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6" imgW="6146800" imgH="4102100" progId="Equation.3">
                      <p:embed/>
                    </p:oleObj>
                  </mc:Choice>
                  <mc:Fallback>
                    <p:oleObj name="公式" r:id="rId16" imgW="6146800" imgH="4102100" progId="Equation.3">
                      <p:embed/>
                      <p:pic>
                        <p:nvPicPr>
                          <p:cNvPr id="11" name="Object 47">
                            <a:extLst>
                              <a:ext uri="{FF2B5EF4-FFF2-40B4-BE49-F238E27FC236}">
                                <a16:creationId xmlns:a16="http://schemas.microsoft.com/office/drawing/2014/main" id="{770608D1-B403-4D48-A58F-4E214B4314B5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3147" y="1513"/>
                            <a:ext cx="409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" name="Line 48">
                <a:extLst>
                  <a:ext uri="{FF2B5EF4-FFF2-40B4-BE49-F238E27FC236}">
                    <a16:creationId xmlns:a16="http://schemas.microsoft.com/office/drawing/2014/main" id="{658148A9-B9A9-7F48-9209-C9267715D5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29" y="1625"/>
                <a:ext cx="3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13" name="Line 49">
                <a:extLst>
                  <a:ext uri="{FF2B5EF4-FFF2-40B4-BE49-F238E27FC236}">
                    <a16:creationId xmlns:a16="http://schemas.microsoft.com/office/drawing/2014/main" id="{5227C97C-F675-AA49-96A2-92611EEDB7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25" y="1625"/>
                <a:ext cx="31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14" name="Line 50">
                <a:extLst>
                  <a:ext uri="{FF2B5EF4-FFF2-40B4-BE49-F238E27FC236}">
                    <a16:creationId xmlns:a16="http://schemas.microsoft.com/office/drawing/2014/main" id="{07922E3F-301F-634B-A332-C2E4711029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763" y="1373"/>
                <a:ext cx="2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stealth" w="med" len="lg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sp>
            <p:nvSpPr>
              <p:cNvPr id="15" name="Line 51">
                <a:extLst>
                  <a:ext uri="{FF2B5EF4-FFF2-40B4-BE49-F238E27FC236}">
                    <a16:creationId xmlns:a16="http://schemas.microsoft.com/office/drawing/2014/main" id="{5E6B5C58-4E81-E845-8F65-B5647EB088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rot="-5400000">
                <a:off x="3763" y="1878"/>
                <a:ext cx="280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 sz="2800" b="1"/>
              </a:p>
            </p:txBody>
          </p:sp>
          <p:graphicFrame>
            <p:nvGraphicFramePr>
              <p:cNvPr id="16" name="Object 52">
                <a:extLst>
                  <a:ext uri="{FF2B5EF4-FFF2-40B4-BE49-F238E27FC236}">
                    <a16:creationId xmlns:a16="http://schemas.microsoft.com/office/drawing/2014/main" id="{34C0284C-27A8-0540-95FA-BDBC115138E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344" y="1513"/>
              <a:ext cx="408" cy="24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公式" r:id="rId17" imgW="6146800" imgH="4102100" progId="Equation.3">
                      <p:embed/>
                    </p:oleObj>
                  </mc:Choice>
                  <mc:Fallback>
                    <p:oleObj name="公式" r:id="rId17" imgW="6146800" imgH="4102100" progId="Equation.3">
                      <p:embed/>
                      <p:pic>
                        <p:nvPicPr>
                          <p:cNvPr id="16" name="Object 52">
                            <a:extLst>
                              <a:ext uri="{FF2B5EF4-FFF2-40B4-BE49-F238E27FC236}">
                                <a16:creationId xmlns:a16="http://schemas.microsoft.com/office/drawing/2014/main" id="{34C0284C-27A8-0540-95FA-BDBC115138E4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344" y="1513"/>
                            <a:ext cx="408" cy="24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6" name="Rectangle 53">
              <a:extLst>
                <a:ext uri="{FF2B5EF4-FFF2-40B4-BE49-F238E27FC236}">
                  <a16:creationId xmlns:a16="http://schemas.microsoft.com/office/drawing/2014/main" id="{FBB86180-1449-A948-8FC9-A181CF8B80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2736"/>
              <a:ext cx="960" cy="384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2800" b="1"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FC7CBABC-AAB6-D248-BDA9-F9739569DEB2}"/>
              </a:ext>
            </a:extLst>
          </p:cNvPr>
          <p:cNvSpPr/>
          <p:nvPr/>
        </p:nvSpPr>
        <p:spPr>
          <a:xfrm>
            <a:off x="418307" y="908720"/>
            <a:ext cx="82800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磷酸  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PO</a:t>
            </a:r>
            <a:r>
              <a:rPr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dirty="0">
                <a:solidFill>
                  <a:srgbClr val="0000FF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脱水缩合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后形成焦磷酸、聚磷酸、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聚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偏磷酸。</a:t>
            </a:r>
          </a:p>
        </p:txBody>
      </p:sp>
      <p:grpSp>
        <p:nvGrpSpPr>
          <p:cNvPr id="29" name="Group 55">
            <a:extLst>
              <a:ext uri="{FF2B5EF4-FFF2-40B4-BE49-F238E27FC236}">
                <a16:creationId xmlns:a16="http://schemas.microsoft.com/office/drawing/2014/main" id="{7A0B999D-581D-FE41-A1FA-C67E8D69C51A}"/>
              </a:ext>
            </a:extLst>
          </p:cNvPr>
          <p:cNvGrpSpPr>
            <a:grpSpLocks/>
          </p:cNvGrpSpPr>
          <p:nvPr/>
        </p:nvGrpSpPr>
        <p:grpSpPr bwMode="auto">
          <a:xfrm>
            <a:off x="4785023" y="1793699"/>
            <a:ext cx="2608093" cy="994276"/>
            <a:chOff x="2640" y="3312"/>
            <a:chExt cx="2278" cy="916"/>
          </a:xfrm>
        </p:grpSpPr>
        <p:graphicFrame>
          <p:nvGraphicFramePr>
            <p:cNvPr id="30" name="Object 56">
              <a:extLst>
                <a:ext uri="{FF2B5EF4-FFF2-40B4-BE49-F238E27FC236}">
                  <a16:creationId xmlns:a16="http://schemas.microsoft.com/office/drawing/2014/main" id="{C1D32F63-9298-DB4F-B901-397031772FD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0" y="3312"/>
            <a:ext cx="198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3505200" imgH="4102100" progId="Equation.3">
                    <p:embed/>
                  </p:oleObj>
                </mc:Choice>
                <mc:Fallback>
                  <p:oleObj name="公式" r:id="rId18" imgW="3505200" imgH="4102100" progId="Equation.3">
                    <p:embed/>
                    <p:pic>
                      <p:nvPicPr>
                        <p:cNvPr id="30" name="Object 56">
                          <a:extLst>
                            <a:ext uri="{FF2B5EF4-FFF2-40B4-BE49-F238E27FC236}">
                              <a16:creationId xmlns:a16="http://schemas.microsoft.com/office/drawing/2014/main" id="{C1D32F63-9298-DB4F-B901-397031772FD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3312"/>
                          <a:ext cx="198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57">
              <a:extLst>
                <a:ext uri="{FF2B5EF4-FFF2-40B4-BE49-F238E27FC236}">
                  <a16:creationId xmlns:a16="http://schemas.microsoft.com/office/drawing/2014/main" id="{EA2CC1ED-E861-E04C-978F-904A3BBAC0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0" y="3682"/>
            <a:ext cx="183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3213100" imgH="3797300" progId="Equation.3">
                    <p:embed/>
                  </p:oleObj>
                </mc:Choice>
                <mc:Fallback>
                  <p:oleObj name="公式" r:id="rId19" imgW="3213100" imgH="3797300" progId="Equation.3">
                    <p:embed/>
                    <p:pic>
                      <p:nvPicPr>
                        <p:cNvPr id="31" name="Object 57">
                          <a:extLst>
                            <a:ext uri="{FF2B5EF4-FFF2-40B4-BE49-F238E27FC236}">
                              <a16:creationId xmlns:a16="http://schemas.microsoft.com/office/drawing/2014/main" id="{EA2CC1ED-E861-E04C-978F-904A3BBAC0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3682"/>
                          <a:ext cx="183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58">
              <a:extLst>
                <a:ext uri="{FF2B5EF4-FFF2-40B4-BE49-F238E27FC236}">
                  <a16:creationId xmlns:a16="http://schemas.microsoft.com/office/drawing/2014/main" id="{66A102BD-612A-E146-A9B2-6B1E060136B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30" y="4051"/>
            <a:ext cx="348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6146800" imgH="4102100" progId="Equation.3">
                    <p:embed/>
                  </p:oleObj>
                </mc:Choice>
                <mc:Fallback>
                  <p:oleObj name="公式" r:id="rId20" imgW="6146800" imgH="4102100" progId="Equation.3">
                    <p:embed/>
                    <p:pic>
                      <p:nvPicPr>
                        <p:cNvPr id="32" name="Object 58">
                          <a:extLst>
                            <a:ext uri="{FF2B5EF4-FFF2-40B4-BE49-F238E27FC236}">
                              <a16:creationId xmlns:a16="http://schemas.microsoft.com/office/drawing/2014/main" id="{66A102BD-612A-E146-A9B2-6B1E060136B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30" y="4051"/>
                          <a:ext cx="348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3" name="Object 59">
              <a:extLst>
                <a:ext uri="{FF2B5EF4-FFF2-40B4-BE49-F238E27FC236}">
                  <a16:creationId xmlns:a16="http://schemas.microsoft.com/office/drawing/2014/main" id="{A3521C38-5EA8-2D47-911D-80269291331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3682"/>
            <a:ext cx="34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6146800" imgH="4102100" progId="Equation.3">
                    <p:embed/>
                  </p:oleObj>
                </mc:Choice>
                <mc:Fallback>
                  <p:oleObj name="公式" r:id="rId21" imgW="6146800" imgH="4102100" progId="Equation.3">
                    <p:embed/>
                    <p:pic>
                      <p:nvPicPr>
                        <p:cNvPr id="33" name="Object 59">
                          <a:extLst>
                            <a:ext uri="{FF2B5EF4-FFF2-40B4-BE49-F238E27FC236}">
                              <a16:creationId xmlns:a16="http://schemas.microsoft.com/office/drawing/2014/main" id="{A3521C38-5EA8-2D47-911D-80269291331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682"/>
                          <a:ext cx="34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4" name="Line 60">
              <a:extLst>
                <a:ext uri="{FF2B5EF4-FFF2-40B4-BE49-F238E27FC236}">
                  <a16:creationId xmlns:a16="http://schemas.microsoft.com/office/drawing/2014/main" id="{AB069021-9DA6-BE46-B810-A1AE11135E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91" y="3763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61">
              <a:extLst>
                <a:ext uri="{FF2B5EF4-FFF2-40B4-BE49-F238E27FC236}">
                  <a16:creationId xmlns:a16="http://schemas.microsoft.com/office/drawing/2014/main" id="{CDA34AB6-4FA9-3645-AD1E-52EBB507AE8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2" y="3763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6" name="Line 62">
              <a:extLst>
                <a:ext uri="{FF2B5EF4-FFF2-40B4-BE49-F238E27FC236}">
                  <a16:creationId xmlns:a16="http://schemas.microsoft.com/office/drawing/2014/main" id="{7D7A03B0-CB7C-0042-93AA-F7B905D04FA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181" y="3579"/>
              <a:ext cx="2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7" name="Line 63">
              <a:extLst>
                <a:ext uri="{FF2B5EF4-FFF2-40B4-BE49-F238E27FC236}">
                  <a16:creationId xmlns:a16="http://schemas.microsoft.com/office/drawing/2014/main" id="{A2EEEED3-12B6-1E4F-8C79-6A96C44D6AA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181" y="3948"/>
              <a:ext cx="2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8" name="Object 64">
              <a:extLst>
                <a:ext uri="{FF2B5EF4-FFF2-40B4-BE49-F238E27FC236}">
                  <a16:creationId xmlns:a16="http://schemas.microsoft.com/office/drawing/2014/main" id="{5619CFC6-E49D-8E46-AF5F-F2315FD095D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59" y="3682"/>
            <a:ext cx="198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3505200" imgH="4102100" progId="Equation.3">
                    <p:embed/>
                  </p:oleObj>
                </mc:Choice>
                <mc:Fallback>
                  <p:oleObj name="公式" r:id="rId22" imgW="3505200" imgH="4102100" progId="Equation.3">
                    <p:embed/>
                    <p:pic>
                      <p:nvPicPr>
                        <p:cNvPr id="38" name="Object 64">
                          <a:extLst>
                            <a:ext uri="{FF2B5EF4-FFF2-40B4-BE49-F238E27FC236}">
                              <a16:creationId xmlns:a16="http://schemas.microsoft.com/office/drawing/2014/main" id="{5619CFC6-E49D-8E46-AF5F-F2315FD095D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9" y="3682"/>
                          <a:ext cx="198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65">
              <a:extLst>
                <a:ext uri="{FF2B5EF4-FFF2-40B4-BE49-F238E27FC236}">
                  <a16:creationId xmlns:a16="http://schemas.microsoft.com/office/drawing/2014/main" id="{59D0A74C-050C-DB4A-ACCE-0170DF9AF6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2" y="3312"/>
            <a:ext cx="198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3" imgW="3505200" imgH="4102100" progId="Equation.3">
                    <p:embed/>
                  </p:oleObj>
                </mc:Choice>
                <mc:Fallback>
                  <p:oleObj name="公式" r:id="rId23" imgW="3505200" imgH="4102100" progId="Equation.3">
                    <p:embed/>
                    <p:pic>
                      <p:nvPicPr>
                        <p:cNvPr id="39" name="Object 65">
                          <a:extLst>
                            <a:ext uri="{FF2B5EF4-FFF2-40B4-BE49-F238E27FC236}">
                              <a16:creationId xmlns:a16="http://schemas.microsoft.com/office/drawing/2014/main" id="{59D0A74C-050C-DB4A-ACCE-0170DF9AF6E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2" y="3312"/>
                          <a:ext cx="198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66">
              <a:extLst>
                <a:ext uri="{FF2B5EF4-FFF2-40B4-BE49-F238E27FC236}">
                  <a16:creationId xmlns:a16="http://schemas.microsoft.com/office/drawing/2014/main" id="{81DFBAB3-B3DD-3247-ABE1-C2C203C4517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2" y="3682"/>
            <a:ext cx="183" cy="1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3213100" imgH="3797300" progId="Equation.3">
                    <p:embed/>
                  </p:oleObj>
                </mc:Choice>
                <mc:Fallback>
                  <p:oleObj name="公式" r:id="rId24" imgW="3213100" imgH="3797300" progId="Equation.3">
                    <p:embed/>
                    <p:pic>
                      <p:nvPicPr>
                        <p:cNvPr id="40" name="Object 66">
                          <a:extLst>
                            <a:ext uri="{FF2B5EF4-FFF2-40B4-BE49-F238E27FC236}">
                              <a16:creationId xmlns:a16="http://schemas.microsoft.com/office/drawing/2014/main" id="{81DFBAB3-B3DD-3247-ABE1-C2C203C4517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2" y="3682"/>
                          <a:ext cx="183" cy="1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" name="Object 67">
              <a:extLst>
                <a:ext uri="{FF2B5EF4-FFF2-40B4-BE49-F238E27FC236}">
                  <a16:creationId xmlns:a16="http://schemas.microsoft.com/office/drawing/2014/main" id="{05B7FF54-0872-424E-893A-7A681E8EE52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42" y="4051"/>
            <a:ext cx="347" cy="1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5" imgW="6146800" imgH="4102100" progId="Equation.3">
                    <p:embed/>
                  </p:oleObj>
                </mc:Choice>
                <mc:Fallback>
                  <p:oleObj name="公式" r:id="rId25" imgW="6146800" imgH="4102100" progId="Equation.3">
                    <p:embed/>
                    <p:pic>
                      <p:nvPicPr>
                        <p:cNvPr id="41" name="Object 67">
                          <a:extLst>
                            <a:ext uri="{FF2B5EF4-FFF2-40B4-BE49-F238E27FC236}">
                              <a16:creationId xmlns:a16="http://schemas.microsoft.com/office/drawing/2014/main" id="{05B7FF54-0872-424E-893A-7A681E8EE52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42" y="4051"/>
                          <a:ext cx="347" cy="1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2" name="Line 68">
              <a:extLst>
                <a:ext uri="{FF2B5EF4-FFF2-40B4-BE49-F238E27FC236}">
                  <a16:creationId xmlns:a16="http://schemas.microsoft.com/office/drawing/2014/main" id="{4B61B032-D6D5-144F-94E5-DE12AC7300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03" y="3763"/>
              <a:ext cx="26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69">
              <a:extLst>
                <a:ext uri="{FF2B5EF4-FFF2-40B4-BE49-F238E27FC236}">
                  <a16:creationId xmlns:a16="http://schemas.microsoft.com/office/drawing/2014/main" id="{B557A198-1479-584A-B0DD-919D445658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73" y="3763"/>
              <a:ext cx="26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4" name="Line 70">
              <a:extLst>
                <a:ext uri="{FF2B5EF4-FFF2-40B4-BE49-F238E27FC236}">
                  <a16:creationId xmlns:a16="http://schemas.microsoft.com/office/drawing/2014/main" id="{346F5A7A-96FF-E340-B181-2D147DB0217F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092" y="3579"/>
              <a:ext cx="2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5" name="Line 71">
              <a:extLst>
                <a:ext uri="{FF2B5EF4-FFF2-40B4-BE49-F238E27FC236}">
                  <a16:creationId xmlns:a16="http://schemas.microsoft.com/office/drawing/2014/main" id="{9EC616EF-CCF0-BF43-A435-5CCDC8AC374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092" y="3948"/>
              <a:ext cx="2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" name="Object 72">
              <a:extLst>
                <a:ext uri="{FF2B5EF4-FFF2-40B4-BE49-F238E27FC236}">
                  <a16:creationId xmlns:a16="http://schemas.microsoft.com/office/drawing/2014/main" id="{70044621-04EE-1047-9AB0-768F2EFFB1E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571" y="3682"/>
            <a:ext cx="347" cy="17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6" imgW="6146800" imgH="4102100" progId="Equation.3">
                    <p:embed/>
                  </p:oleObj>
                </mc:Choice>
                <mc:Fallback>
                  <p:oleObj name="公式" r:id="rId26" imgW="6146800" imgH="4102100" progId="Equation.3">
                    <p:embed/>
                    <p:pic>
                      <p:nvPicPr>
                        <p:cNvPr id="46" name="Object 72">
                          <a:extLst>
                            <a:ext uri="{FF2B5EF4-FFF2-40B4-BE49-F238E27FC236}">
                              <a16:creationId xmlns:a16="http://schemas.microsoft.com/office/drawing/2014/main" id="{70044621-04EE-1047-9AB0-768F2EFFB1E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71" y="3682"/>
                          <a:ext cx="347" cy="17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右箭头 48">
            <a:extLst>
              <a:ext uri="{FF2B5EF4-FFF2-40B4-BE49-F238E27FC236}">
                <a16:creationId xmlns:a16="http://schemas.microsoft.com/office/drawing/2014/main" id="{529234EE-148B-0E41-9785-2383197157D4}"/>
              </a:ext>
            </a:extLst>
          </p:cNvPr>
          <p:cNvSpPr/>
          <p:nvPr/>
        </p:nvSpPr>
        <p:spPr>
          <a:xfrm>
            <a:off x="4049050" y="2290837"/>
            <a:ext cx="517715" cy="457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Rectangle 74">
            <a:extLst>
              <a:ext uri="{FF2B5EF4-FFF2-40B4-BE49-F238E27FC236}">
                <a16:creationId xmlns:a16="http://schemas.microsoft.com/office/drawing/2014/main" id="{9F0D5E65-B4B3-114B-A0DE-6BD9449F2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000" y="2749357"/>
            <a:ext cx="2410103" cy="6027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焦磷酸 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O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7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51" name="Group 4">
            <a:extLst>
              <a:ext uri="{FF2B5EF4-FFF2-40B4-BE49-F238E27FC236}">
                <a16:creationId xmlns:a16="http://schemas.microsoft.com/office/drawing/2014/main" id="{E4D20A93-DBF7-A545-B2F9-36334BC1B5E6}"/>
              </a:ext>
            </a:extLst>
          </p:cNvPr>
          <p:cNvGrpSpPr>
            <a:grpSpLocks/>
          </p:cNvGrpSpPr>
          <p:nvPr/>
        </p:nvGrpSpPr>
        <p:grpSpPr bwMode="auto">
          <a:xfrm>
            <a:off x="395536" y="3589605"/>
            <a:ext cx="1575042" cy="1425054"/>
            <a:chOff x="596" y="1584"/>
            <a:chExt cx="1652" cy="1182"/>
          </a:xfrm>
        </p:grpSpPr>
        <p:graphicFrame>
          <p:nvGraphicFramePr>
            <p:cNvPr id="52" name="Object 5">
              <a:extLst>
                <a:ext uri="{FF2B5EF4-FFF2-40B4-BE49-F238E27FC236}">
                  <a16:creationId xmlns:a16="http://schemas.microsoft.com/office/drawing/2014/main" id="{5FF99347-1228-2B40-A49F-35B4F34B614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36" y="1584"/>
            <a:ext cx="19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7" imgW="3505200" imgH="4102100" progId="Equation.3">
                    <p:embed/>
                  </p:oleObj>
                </mc:Choice>
                <mc:Fallback>
                  <p:oleObj name="公式" r:id="rId27" imgW="3505200" imgH="4102100" progId="Equation.3">
                    <p:embed/>
                    <p:pic>
                      <p:nvPicPr>
                        <p:cNvPr id="52" name="Object 5">
                          <a:extLst>
                            <a:ext uri="{FF2B5EF4-FFF2-40B4-BE49-F238E27FC236}">
                              <a16:creationId xmlns:a16="http://schemas.microsoft.com/office/drawing/2014/main" id="{5FF99347-1228-2B40-A49F-35B4F34B614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36" y="1584"/>
                          <a:ext cx="19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3" name="Object 6">
              <a:extLst>
                <a:ext uri="{FF2B5EF4-FFF2-40B4-BE49-F238E27FC236}">
                  <a16:creationId xmlns:a16="http://schemas.microsoft.com/office/drawing/2014/main" id="{7BE43ED4-8A70-5C4B-936B-96C205E919D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64" y="2061"/>
            <a:ext cx="17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8" imgW="3213100" imgH="3797300" progId="Equation.3">
                    <p:embed/>
                  </p:oleObj>
                </mc:Choice>
                <mc:Fallback>
                  <p:oleObj name="公式" r:id="rId28" imgW="3213100" imgH="3797300" progId="Equation.3">
                    <p:embed/>
                    <p:pic>
                      <p:nvPicPr>
                        <p:cNvPr id="53" name="Object 6">
                          <a:extLst>
                            <a:ext uri="{FF2B5EF4-FFF2-40B4-BE49-F238E27FC236}">
                              <a16:creationId xmlns:a16="http://schemas.microsoft.com/office/drawing/2014/main" id="{7BE43ED4-8A70-5C4B-936B-96C205E919D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64" y="2061"/>
                          <a:ext cx="17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4" name="Object 7">
              <a:extLst>
                <a:ext uri="{FF2B5EF4-FFF2-40B4-BE49-F238E27FC236}">
                  <a16:creationId xmlns:a16="http://schemas.microsoft.com/office/drawing/2014/main" id="{D475005E-BE87-3D4A-8740-07068625D5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24" y="2537"/>
            <a:ext cx="334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9" imgW="6146800" imgH="4102100" progId="Equation.3">
                    <p:embed/>
                  </p:oleObj>
                </mc:Choice>
                <mc:Fallback>
                  <p:oleObj name="公式" r:id="rId29" imgW="6146800" imgH="4102100" progId="Equation.3">
                    <p:embed/>
                    <p:pic>
                      <p:nvPicPr>
                        <p:cNvPr id="54" name="Object 7">
                          <a:extLst>
                            <a:ext uri="{FF2B5EF4-FFF2-40B4-BE49-F238E27FC236}">
                              <a16:creationId xmlns:a16="http://schemas.microsoft.com/office/drawing/2014/main" id="{D475005E-BE87-3D4A-8740-07068625D5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24" y="2537"/>
                          <a:ext cx="334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5" name="Object 8">
              <a:extLst>
                <a:ext uri="{FF2B5EF4-FFF2-40B4-BE49-F238E27FC236}">
                  <a16:creationId xmlns:a16="http://schemas.microsoft.com/office/drawing/2014/main" id="{F640BFC0-110F-EC4A-89B9-CF001B221C2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96" y="2061"/>
            <a:ext cx="33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0" imgW="6146800" imgH="4102100" progId="Equation.3">
                    <p:embed/>
                  </p:oleObj>
                </mc:Choice>
                <mc:Fallback>
                  <p:oleObj name="公式" r:id="rId30" imgW="6146800" imgH="4102100" progId="Equation.3">
                    <p:embed/>
                    <p:pic>
                      <p:nvPicPr>
                        <p:cNvPr id="55" name="Object 8">
                          <a:extLst>
                            <a:ext uri="{FF2B5EF4-FFF2-40B4-BE49-F238E27FC236}">
                              <a16:creationId xmlns:a16="http://schemas.microsoft.com/office/drawing/2014/main" id="{F640BFC0-110F-EC4A-89B9-CF001B221C2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96" y="2061"/>
                          <a:ext cx="33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6" name="Line 9">
              <a:extLst>
                <a:ext uri="{FF2B5EF4-FFF2-40B4-BE49-F238E27FC236}">
                  <a16:creationId xmlns:a16="http://schemas.microsoft.com/office/drawing/2014/main" id="{EE1C0F7B-B7B3-3741-8903-CC6013262D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19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7" name="Line 10">
              <a:extLst>
                <a:ext uri="{FF2B5EF4-FFF2-40B4-BE49-F238E27FC236}">
                  <a16:creationId xmlns:a16="http://schemas.microsoft.com/office/drawing/2014/main" id="{A5BA9CF1-FA7D-9E4C-9310-C89E57AF5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06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8" name="Line 11">
              <a:extLst>
                <a:ext uri="{FF2B5EF4-FFF2-40B4-BE49-F238E27FC236}">
                  <a16:creationId xmlns:a16="http://schemas.microsoft.com/office/drawing/2014/main" id="{CF105B73-6733-FB46-9C47-7D1C8894BB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83" y="1929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9" name="Line 12">
              <a:extLst>
                <a:ext uri="{FF2B5EF4-FFF2-40B4-BE49-F238E27FC236}">
                  <a16:creationId xmlns:a16="http://schemas.microsoft.com/office/drawing/2014/main" id="{1F6ABE7A-D323-A64E-87EA-E2DF4379CFD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084" y="2405"/>
              <a:ext cx="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0" name="Object 13">
              <a:extLst>
                <a:ext uri="{FF2B5EF4-FFF2-40B4-BE49-F238E27FC236}">
                  <a16:creationId xmlns:a16="http://schemas.microsoft.com/office/drawing/2014/main" id="{541B068C-FED8-D54F-B7F6-6E579B4C18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77" y="2061"/>
            <a:ext cx="190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1" imgW="3505200" imgH="4102100" progId="Equation.3">
                    <p:embed/>
                  </p:oleObj>
                </mc:Choice>
                <mc:Fallback>
                  <p:oleObj name="公式" r:id="rId31" imgW="3505200" imgH="4102100" progId="Equation.3">
                    <p:embed/>
                    <p:pic>
                      <p:nvPicPr>
                        <p:cNvPr id="60" name="Object 13">
                          <a:extLst>
                            <a:ext uri="{FF2B5EF4-FFF2-40B4-BE49-F238E27FC236}">
                              <a16:creationId xmlns:a16="http://schemas.microsoft.com/office/drawing/2014/main" id="{541B068C-FED8-D54F-B7F6-6E579B4C18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7" y="2061"/>
                          <a:ext cx="190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1" name="Line 14">
              <a:extLst>
                <a:ext uri="{FF2B5EF4-FFF2-40B4-BE49-F238E27FC236}">
                  <a16:creationId xmlns:a16="http://schemas.microsoft.com/office/drawing/2014/main" id="{A6D6AF94-4946-164F-9838-08B888F7C3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83" y="2167"/>
              <a:ext cx="2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62" name="Object 15">
              <a:extLst>
                <a:ext uri="{FF2B5EF4-FFF2-40B4-BE49-F238E27FC236}">
                  <a16:creationId xmlns:a16="http://schemas.microsoft.com/office/drawing/2014/main" id="{2406D6E2-8614-EC43-B1DD-7257BFA7D84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42" y="2061"/>
            <a:ext cx="20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2" imgW="3797300" imgH="3797300" progId="Equation.3">
                    <p:embed/>
                  </p:oleObj>
                </mc:Choice>
                <mc:Fallback>
                  <p:oleObj name="公式" r:id="rId32" imgW="3797300" imgH="3797300" progId="Equation.3">
                    <p:embed/>
                    <p:pic>
                      <p:nvPicPr>
                        <p:cNvPr id="62" name="Object 15">
                          <a:extLst>
                            <a:ext uri="{FF2B5EF4-FFF2-40B4-BE49-F238E27FC236}">
                              <a16:creationId xmlns:a16="http://schemas.microsoft.com/office/drawing/2014/main" id="{2406D6E2-8614-EC43-B1DD-7257BFA7D84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42" y="2061"/>
                          <a:ext cx="20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3" name="Group 16">
            <a:extLst>
              <a:ext uri="{FF2B5EF4-FFF2-40B4-BE49-F238E27FC236}">
                <a16:creationId xmlns:a16="http://schemas.microsoft.com/office/drawing/2014/main" id="{FD2D914C-7863-4A46-A2E9-9E7F55F3EF93}"/>
              </a:ext>
            </a:extLst>
          </p:cNvPr>
          <p:cNvGrpSpPr>
            <a:grpSpLocks/>
          </p:cNvGrpSpPr>
          <p:nvPr/>
        </p:nvGrpSpPr>
        <p:grpSpPr bwMode="auto">
          <a:xfrm>
            <a:off x="2051720" y="3589605"/>
            <a:ext cx="1563854" cy="1425054"/>
            <a:chOff x="2390" y="1584"/>
            <a:chExt cx="1641" cy="1182"/>
          </a:xfrm>
        </p:grpSpPr>
        <p:graphicFrame>
          <p:nvGraphicFramePr>
            <p:cNvPr id="64" name="Object 17">
              <a:extLst>
                <a:ext uri="{FF2B5EF4-FFF2-40B4-BE49-F238E27FC236}">
                  <a16:creationId xmlns:a16="http://schemas.microsoft.com/office/drawing/2014/main" id="{D02E69FB-912E-3C46-8510-C7A9429474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0" y="1584"/>
            <a:ext cx="19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3" imgW="3505200" imgH="4102100" progId="Equation.3">
                    <p:embed/>
                  </p:oleObj>
                </mc:Choice>
                <mc:Fallback>
                  <p:oleObj name="公式" r:id="rId33" imgW="3505200" imgH="4102100" progId="Equation.3">
                    <p:embed/>
                    <p:pic>
                      <p:nvPicPr>
                        <p:cNvPr id="64" name="Object 17">
                          <a:extLst>
                            <a:ext uri="{FF2B5EF4-FFF2-40B4-BE49-F238E27FC236}">
                              <a16:creationId xmlns:a16="http://schemas.microsoft.com/office/drawing/2014/main" id="{D02E69FB-912E-3C46-8510-C7A9429474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0" y="1584"/>
                          <a:ext cx="19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5" name="Object 18">
              <a:extLst>
                <a:ext uri="{FF2B5EF4-FFF2-40B4-BE49-F238E27FC236}">
                  <a16:creationId xmlns:a16="http://schemas.microsoft.com/office/drawing/2014/main" id="{3622EDE3-7F5D-8B45-8EE5-CF4ECC4CEB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58" y="2061"/>
            <a:ext cx="177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4" imgW="3213100" imgH="3797300" progId="Equation.3">
                    <p:embed/>
                  </p:oleObj>
                </mc:Choice>
                <mc:Fallback>
                  <p:oleObj name="公式" r:id="rId34" imgW="3213100" imgH="3797300" progId="Equation.3">
                    <p:embed/>
                    <p:pic>
                      <p:nvPicPr>
                        <p:cNvPr id="65" name="Object 18">
                          <a:extLst>
                            <a:ext uri="{FF2B5EF4-FFF2-40B4-BE49-F238E27FC236}">
                              <a16:creationId xmlns:a16="http://schemas.microsoft.com/office/drawing/2014/main" id="{3622EDE3-7F5D-8B45-8EE5-CF4ECC4CEB3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8" y="2061"/>
                          <a:ext cx="177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6" name="Object 19">
              <a:extLst>
                <a:ext uri="{FF2B5EF4-FFF2-40B4-BE49-F238E27FC236}">
                  <a16:creationId xmlns:a16="http://schemas.microsoft.com/office/drawing/2014/main" id="{F99FF7D2-DF67-EC47-9112-0262B96B78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926" y="2537"/>
            <a:ext cx="33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5" imgW="6146800" imgH="4102100" progId="Equation.3">
                    <p:embed/>
                  </p:oleObj>
                </mc:Choice>
                <mc:Fallback>
                  <p:oleObj name="公式" r:id="rId35" imgW="6146800" imgH="4102100" progId="Equation.3">
                    <p:embed/>
                    <p:pic>
                      <p:nvPicPr>
                        <p:cNvPr id="66" name="Object 19">
                          <a:extLst>
                            <a:ext uri="{FF2B5EF4-FFF2-40B4-BE49-F238E27FC236}">
                              <a16:creationId xmlns:a16="http://schemas.microsoft.com/office/drawing/2014/main" id="{F99FF7D2-DF67-EC47-9112-0262B96B78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26" y="2537"/>
                          <a:ext cx="33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" name="Object 20">
              <a:extLst>
                <a:ext uri="{FF2B5EF4-FFF2-40B4-BE49-F238E27FC236}">
                  <a16:creationId xmlns:a16="http://schemas.microsoft.com/office/drawing/2014/main" id="{F6601969-49DF-F54B-8A80-DB4B3280896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90" y="2061"/>
            <a:ext cx="336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6" imgW="6146800" imgH="4102100" progId="Equation.3">
                    <p:embed/>
                  </p:oleObj>
                </mc:Choice>
                <mc:Fallback>
                  <p:oleObj name="公式" r:id="rId36" imgW="6146800" imgH="4102100" progId="Equation.3">
                    <p:embed/>
                    <p:pic>
                      <p:nvPicPr>
                        <p:cNvPr id="67" name="Object 20">
                          <a:extLst>
                            <a:ext uri="{FF2B5EF4-FFF2-40B4-BE49-F238E27FC236}">
                              <a16:creationId xmlns:a16="http://schemas.microsoft.com/office/drawing/2014/main" id="{F6601969-49DF-F54B-8A80-DB4B3280896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90" y="2061"/>
                          <a:ext cx="336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8" name="Line 21">
              <a:extLst>
                <a:ext uri="{FF2B5EF4-FFF2-40B4-BE49-F238E27FC236}">
                  <a16:creationId xmlns:a16="http://schemas.microsoft.com/office/drawing/2014/main" id="{8B643270-B76A-7B44-9F48-C95A103F82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13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" name="Line 22">
              <a:extLst>
                <a:ext uri="{FF2B5EF4-FFF2-40B4-BE49-F238E27FC236}">
                  <a16:creationId xmlns:a16="http://schemas.microsoft.com/office/drawing/2014/main" id="{B8C864E8-7257-714B-8820-5A4EC979D3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00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" name="Line 23">
              <a:extLst>
                <a:ext uri="{FF2B5EF4-FFF2-40B4-BE49-F238E27FC236}">
                  <a16:creationId xmlns:a16="http://schemas.microsoft.com/office/drawing/2014/main" id="{A072327B-D201-ED40-B283-3EC8A0A0D04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877" y="1929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1" name="Line 24">
              <a:extLst>
                <a:ext uri="{FF2B5EF4-FFF2-40B4-BE49-F238E27FC236}">
                  <a16:creationId xmlns:a16="http://schemas.microsoft.com/office/drawing/2014/main" id="{F48480A1-0E81-2949-96ED-D888F4D94D63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878" y="2405"/>
              <a:ext cx="264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2" name="Object 25">
              <a:extLst>
                <a:ext uri="{FF2B5EF4-FFF2-40B4-BE49-F238E27FC236}">
                  <a16:creationId xmlns:a16="http://schemas.microsoft.com/office/drawing/2014/main" id="{3A90D26F-2357-6142-9E9F-922340D32E8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60" y="2061"/>
            <a:ext cx="190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7" imgW="3505200" imgH="4102100" progId="Equation.3">
                    <p:embed/>
                  </p:oleObj>
                </mc:Choice>
                <mc:Fallback>
                  <p:oleObj name="公式" r:id="rId37" imgW="3505200" imgH="4102100" progId="Equation.3">
                    <p:embed/>
                    <p:pic>
                      <p:nvPicPr>
                        <p:cNvPr id="72" name="Object 25">
                          <a:extLst>
                            <a:ext uri="{FF2B5EF4-FFF2-40B4-BE49-F238E27FC236}">
                              <a16:creationId xmlns:a16="http://schemas.microsoft.com/office/drawing/2014/main" id="{3A90D26F-2357-6142-9E9F-922340D32E8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60" y="2061"/>
                          <a:ext cx="190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73" name="Line 26">
              <a:extLst>
                <a:ext uri="{FF2B5EF4-FFF2-40B4-BE49-F238E27FC236}">
                  <a16:creationId xmlns:a16="http://schemas.microsoft.com/office/drawing/2014/main" id="{8F2119A9-C92B-3048-8999-23B3527927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66" y="2167"/>
              <a:ext cx="259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74" name="Object 27">
              <a:extLst>
                <a:ext uri="{FF2B5EF4-FFF2-40B4-BE49-F238E27FC236}">
                  <a16:creationId xmlns:a16="http://schemas.microsoft.com/office/drawing/2014/main" id="{69C9DEED-858D-D24D-B95D-FDF78C637B3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25" y="2061"/>
            <a:ext cx="206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8" imgW="3797300" imgH="3797300" progId="Equation.3">
                    <p:embed/>
                  </p:oleObj>
                </mc:Choice>
                <mc:Fallback>
                  <p:oleObj name="公式" r:id="rId38" imgW="3797300" imgH="3797300" progId="Equation.3">
                    <p:embed/>
                    <p:pic>
                      <p:nvPicPr>
                        <p:cNvPr id="74" name="Object 27">
                          <a:extLst>
                            <a:ext uri="{FF2B5EF4-FFF2-40B4-BE49-F238E27FC236}">
                              <a16:creationId xmlns:a16="http://schemas.microsoft.com/office/drawing/2014/main" id="{69C9DEED-858D-D24D-B95D-FDF78C637B3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25" y="2061"/>
                          <a:ext cx="206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75" name="Group 28">
            <a:extLst>
              <a:ext uri="{FF2B5EF4-FFF2-40B4-BE49-F238E27FC236}">
                <a16:creationId xmlns:a16="http://schemas.microsoft.com/office/drawing/2014/main" id="{532758FA-B2C0-684E-ACDC-2B6522E84B80}"/>
              </a:ext>
            </a:extLst>
          </p:cNvPr>
          <p:cNvGrpSpPr>
            <a:grpSpLocks/>
          </p:cNvGrpSpPr>
          <p:nvPr/>
        </p:nvGrpSpPr>
        <p:grpSpPr bwMode="auto">
          <a:xfrm>
            <a:off x="3717066" y="3580700"/>
            <a:ext cx="1253072" cy="1423571"/>
            <a:chOff x="4155" y="1585"/>
            <a:chExt cx="1315" cy="1181"/>
          </a:xfrm>
        </p:grpSpPr>
        <p:graphicFrame>
          <p:nvGraphicFramePr>
            <p:cNvPr id="76" name="Object 29">
              <a:extLst>
                <a:ext uri="{FF2B5EF4-FFF2-40B4-BE49-F238E27FC236}">
                  <a16:creationId xmlns:a16="http://schemas.microsoft.com/office/drawing/2014/main" id="{5744A066-CE75-A94C-A5D5-9EF7F0D4328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3" y="1585"/>
            <a:ext cx="191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9" imgW="3505200" imgH="4102100" progId="Equation.3">
                    <p:embed/>
                  </p:oleObj>
                </mc:Choice>
                <mc:Fallback>
                  <p:oleObj name="公式" r:id="rId39" imgW="3505200" imgH="4102100" progId="Equation.3">
                    <p:embed/>
                    <p:pic>
                      <p:nvPicPr>
                        <p:cNvPr id="76" name="Object 29">
                          <a:extLst>
                            <a:ext uri="{FF2B5EF4-FFF2-40B4-BE49-F238E27FC236}">
                              <a16:creationId xmlns:a16="http://schemas.microsoft.com/office/drawing/2014/main" id="{5744A066-CE75-A94C-A5D5-9EF7F0D4328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3" y="1585"/>
                          <a:ext cx="191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7" name="Object 30">
              <a:extLst>
                <a:ext uri="{FF2B5EF4-FFF2-40B4-BE49-F238E27FC236}">
                  <a16:creationId xmlns:a16="http://schemas.microsoft.com/office/drawing/2014/main" id="{DCC7AD2B-3AAF-8F44-AB30-EB0F97EAAB0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722" y="2061"/>
            <a:ext cx="177" cy="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0" imgW="3213100" imgH="3797300" progId="Equation.3">
                    <p:embed/>
                  </p:oleObj>
                </mc:Choice>
                <mc:Fallback>
                  <p:oleObj name="公式" r:id="rId40" imgW="3213100" imgH="3797300" progId="Equation.3">
                    <p:embed/>
                    <p:pic>
                      <p:nvPicPr>
                        <p:cNvPr id="77" name="Object 30">
                          <a:extLst>
                            <a:ext uri="{FF2B5EF4-FFF2-40B4-BE49-F238E27FC236}">
                              <a16:creationId xmlns:a16="http://schemas.microsoft.com/office/drawing/2014/main" id="{DCC7AD2B-3AAF-8F44-AB30-EB0F97EAAB0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22" y="2061"/>
                          <a:ext cx="177" cy="2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8" name="Object 31">
              <a:extLst>
                <a:ext uri="{FF2B5EF4-FFF2-40B4-BE49-F238E27FC236}">
                  <a16:creationId xmlns:a16="http://schemas.microsoft.com/office/drawing/2014/main" id="{CD221AA7-9F6E-C143-B24C-73C0D56E972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90" y="2538"/>
            <a:ext cx="335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1" imgW="6146800" imgH="4102100" progId="Equation.3">
                    <p:embed/>
                  </p:oleObj>
                </mc:Choice>
                <mc:Fallback>
                  <p:oleObj name="公式" r:id="rId41" imgW="6146800" imgH="4102100" progId="Equation.3">
                    <p:embed/>
                    <p:pic>
                      <p:nvPicPr>
                        <p:cNvPr id="78" name="Object 31">
                          <a:extLst>
                            <a:ext uri="{FF2B5EF4-FFF2-40B4-BE49-F238E27FC236}">
                              <a16:creationId xmlns:a16="http://schemas.microsoft.com/office/drawing/2014/main" id="{CD221AA7-9F6E-C143-B24C-73C0D56E972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90" y="2538"/>
                          <a:ext cx="335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9" name="Object 32">
              <a:extLst>
                <a:ext uri="{FF2B5EF4-FFF2-40B4-BE49-F238E27FC236}">
                  <a16:creationId xmlns:a16="http://schemas.microsoft.com/office/drawing/2014/main" id="{9566490D-8193-124B-9129-D2C60CCC0E0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155" y="2061"/>
            <a:ext cx="33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2" imgW="6146800" imgH="4102100" progId="Equation.3">
                    <p:embed/>
                  </p:oleObj>
                </mc:Choice>
                <mc:Fallback>
                  <p:oleObj name="公式" r:id="rId42" imgW="6146800" imgH="4102100" progId="Equation.3">
                    <p:embed/>
                    <p:pic>
                      <p:nvPicPr>
                        <p:cNvPr id="79" name="Object 32">
                          <a:extLst>
                            <a:ext uri="{FF2B5EF4-FFF2-40B4-BE49-F238E27FC236}">
                              <a16:creationId xmlns:a16="http://schemas.microsoft.com/office/drawing/2014/main" id="{9566490D-8193-124B-9129-D2C60CCC0E0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155" y="2061"/>
                          <a:ext cx="33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80" name="Line 33">
              <a:extLst>
                <a:ext uri="{FF2B5EF4-FFF2-40B4-BE49-F238E27FC236}">
                  <a16:creationId xmlns:a16="http://schemas.microsoft.com/office/drawing/2014/main" id="{FDFD7544-E606-9446-A1E5-ECA2652626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77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1" name="Line 34">
              <a:extLst>
                <a:ext uri="{FF2B5EF4-FFF2-40B4-BE49-F238E27FC236}">
                  <a16:creationId xmlns:a16="http://schemas.microsoft.com/office/drawing/2014/main" id="{854D7DE0-76B5-1F40-9D9E-96F96ADD2D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64" y="2167"/>
              <a:ext cx="258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Line 35">
              <a:extLst>
                <a:ext uri="{FF2B5EF4-FFF2-40B4-BE49-F238E27FC236}">
                  <a16:creationId xmlns:a16="http://schemas.microsoft.com/office/drawing/2014/main" id="{CF98C9EA-4336-4349-A50B-350F05C62D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41" y="1929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stealth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Line 36">
              <a:extLst>
                <a:ext uri="{FF2B5EF4-FFF2-40B4-BE49-F238E27FC236}">
                  <a16:creationId xmlns:a16="http://schemas.microsoft.com/office/drawing/2014/main" id="{3A78E483-4FA4-5241-B845-142FF4C90D2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4641" y="2406"/>
              <a:ext cx="265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84" name="Object 37">
              <a:extLst>
                <a:ext uri="{FF2B5EF4-FFF2-40B4-BE49-F238E27FC236}">
                  <a16:creationId xmlns:a16="http://schemas.microsoft.com/office/drawing/2014/main" id="{D3453103-99EE-8142-A96D-BAD5BC05B0B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5135" y="2061"/>
            <a:ext cx="335" cy="22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3" imgW="6146800" imgH="4102100" progId="Equation.3">
                    <p:embed/>
                  </p:oleObj>
                </mc:Choice>
                <mc:Fallback>
                  <p:oleObj name="公式" r:id="rId43" imgW="6146800" imgH="4102100" progId="Equation.3">
                    <p:embed/>
                    <p:pic>
                      <p:nvPicPr>
                        <p:cNvPr id="84" name="Object 37">
                          <a:extLst>
                            <a:ext uri="{FF2B5EF4-FFF2-40B4-BE49-F238E27FC236}">
                              <a16:creationId xmlns:a16="http://schemas.microsoft.com/office/drawing/2014/main" id="{D3453103-99EE-8142-A96D-BAD5BC05B0B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35" y="2061"/>
                          <a:ext cx="335" cy="22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5" name="Group 40">
            <a:extLst>
              <a:ext uri="{FF2B5EF4-FFF2-40B4-BE49-F238E27FC236}">
                <a16:creationId xmlns:a16="http://schemas.microsoft.com/office/drawing/2014/main" id="{25C8F667-5B7D-DC4F-8122-478E0FD35ED9}"/>
              </a:ext>
            </a:extLst>
          </p:cNvPr>
          <p:cNvGrpSpPr>
            <a:grpSpLocks/>
          </p:cNvGrpSpPr>
          <p:nvPr/>
        </p:nvGrpSpPr>
        <p:grpSpPr bwMode="auto">
          <a:xfrm>
            <a:off x="1650896" y="3987228"/>
            <a:ext cx="2363018" cy="603798"/>
            <a:chOff x="1520" y="1868"/>
            <a:chExt cx="2741" cy="527"/>
          </a:xfrm>
        </p:grpSpPr>
        <p:sp>
          <p:nvSpPr>
            <p:cNvPr id="86" name="Rectangle 41">
              <a:extLst>
                <a:ext uri="{FF2B5EF4-FFF2-40B4-BE49-F238E27FC236}">
                  <a16:creationId xmlns:a16="http://schemas.microsoft.com/office/drawing/2014/main" id="{9EBEB7EA-AEF5-7E41-AC9E-F10CFCC77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0" y="1920"/>
              <a:ext cx="872" cy="475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Rectangle 42">
              <a:extLst>
                <a:ext uri="{FF2B5EF4-FFF2-40B4-BE49-F238E27FC236}">
                  <a16:creationId xmlns:a16="http://schemas.microsoft.com/office/drawing/2014/main" id="{7CF2EFE1-1A78-4E44-BFB8-AFADB12C38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8" y="1868"/>
              <a:ext cx="883" cy="459"/>
            </a:xfrm>
            <a:prstGeom prst="rect">
              <a:avLst/>
            </a:prstGeom>
            <a:noFill/>
            <a:ln w="12700">
              <a:solidFill>
                <a:srgbClr val="FF3300"/>
              </a:solidFill>
              <a:prstDash val="dash"/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9" name="右箭头 88">
            <a:extLst>
              <a:ext uri="{FF2B5EF4-FFF2-40B4-BE49-F238E27FC236}">
                <a16:creationId xmlns:a16="http://schemas.microsoft.com/office/drawing/2014/main" id="{C828D1D5-F4D4-514E-A84A-000A479EF9B9}"/>
              </a:ext>
            </a:extLst>
          </p:cNvPr>
          <p:cNvSpPr/>
          <p:nvPr/>
        </p:nvSpPr>
        <p:spPr>
          <a:xfrm>
            <a:off x="5152055" y="4271953"/>
            <a:ext cx="517715" cy="45719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8" name="图片 117">
            <a:extLst>
              <a:ext uri="{FF2B5EF4-FFF2-40B4-BE49-F238E27FC236}">
                <a16:creationId xmlns:a16="http://schemas.microsoft.com/office/drawing/2014/main" id="{671A6064-FDEC-AB46-963D-E5B8AE1F0841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858828" y="3765329"/>
            <a:ext cx="3023987" cy="1073605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6203EDE0-4E00-0844-ABB4-7FF01ADF8E81}"/>
              </a:ext>
            </a:extLst>
          </p:cNvPr>
          <p:cNvSpPr/>
          <p:nvPr/>
        </p:nvSpPr>
        <p:spPr>
          <a:xfrm>
            <a:off x="7130815" y="5004271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三</a:t>
            </a:r>
            <a:r>
              <a:rPr lang="en-US" altLang="zh-CN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聚</a:t>
            </a:r>
            <a:r>
              <a:rPr lang="en-US" altLang="zh-CN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磷酸</a:t>
            </a:r>
          </a:p>
        </p:txBody>
      </p:sp>
    </p:spTree>
    <p:extLst>
      <p:ext uri="{BB962C8B-B14F-4D97-AF65-F5344CB8AC3E}">
        <p14:creationId xmlns:p14="http://schemas.microsoft.com/office/powerpoint/2010/main" val="9176806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1C5E41-FD12-624F-9B08-9F76462C5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34</a:t>
            </a:fld>
            <a:endParaRPr lang="en-US" altLang="zh-CN"/>
          </a:p>
        </p:txBody>
      </p:sp>
      <p:grpSp>
        <p:nvGrpSpPr>
          <p:cNvPr id="3" name="Group 96">
            <a:extLst>
              <a:ext uri="{FF2B5EF4-FFF2-40B4-BE49-F238E27FC236}">
                <a16:creationId xmlns:a16="http://schemas.microsoft.com/office/drawing/2014/main" id="{1C7D7D1E-67E7-7A45-AD5F-9D1924C5FF3A}"/>
              </a:ext>
            </a:extLst>
          </p:cNvPr>
          <p:cNvGrpSpPr>
            <a:grpSpLocks/>
          </p:cNvGrpSpPr>
          <p:nvPr/>
        </p:nvGrpSpPr>
        <p:grpSpPr bwMode="auto">
          <a:xfrm>
            <a:off x="399277" y="1295292"/>
            <a:ext cx="5081588" cy="519112"/>
            <a:chOff x="432" y="1152"/>
            <a:chExt cx="3201" cy="327"/>
          </a:xfrm>
        </p:grpSpPr>
        <p:sp>
          <p:nvSpPr>
            <p:cNvPr id="4" name="Text Box 49">
              <a:extLst>
                <a:ext uri="{FF2B5EF4-FFF2-40B4-BE49-F238E27FC236}">
                  <a16:creationId xmlns:a16="http://schemas.microsoft.com/office/drawing/2014/main" id="{02ABBB93-1B34-2F4D-B690-FDCFCC066D9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152"/>
              <a:ext cx="127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FF99"/>
                      </a:gs>
                      <a:gs pos="50000">
                        <a:schemeClr val="bg1"/>
                      </a:gs>
                      <a:gs pos="100000">
                        <a:srgbClr val="66FF99"/>
                      </a:gs>
                    </a:gsLst>
                    <a:lin ang="5400000" scaled="1"/>
                  </a:gra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>
                  <a:latin typeface="Times New Roman" panose="02020603050405020304" pitchFamily="18" charset="0"/>
                </a:rPr>
                <a:t>H</a:t>
              </a:r>
              <a:r>
                <a:rPr kumimoji="1" lang="en-US" altLang="zh-CN" sz="2400" baseline="-2500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>
                  <a:latin typeface="Times New Roman" panose="02020603050405020304" pitchFamily="18" charset="0"/>
                </a:rPr>
                <a:t>PO</a:t>
              </a:r>
              <a:r>
                <a:rPr kumimoji="1" lang="en-US" altLang="zh-CN" sz="2400" baseline="-25000">
                  <a:latin typeface="Times New Roman" panose="02020603050405020304" pitchFamily="18" charset="0"/>
                </a:rPr>
                <a:t>4</a:t>
              </a:r>
              <a:r>
                <a:rPr kumimoji="1" lang="en-US" altLang="zh-CN" sz="2800">
                  <a:latin typeface="Times New Roman" panose="02020603050405020304" pitchFamily="18" charset="0"/>
                </a:rPr>
                <a:t>  </a:t>
              </a:r>
              <a:r>
                <a:rPr kumimoji="1" lang="en-US" altLang="zh-CN" sz="2800" baseline="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-H</a:t>
              </a:r>
              <a:r>
                <a:rPr kumimoji="1" lang="en-US" altLang="zh-CN" sz="2000" baseline="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2</a:t>
              </a:r>
              <a:r>
                <a:rPr kumimoji="1" lang="en-US" altLang="zh-CN" sz="2800" baseline="30000">
                  <a:solidFill>
                    <a:srgbClr val="FF0000"/>
                  </a:solidFill>
                  <a:latin typeface="Times New Roman" panose="02020603050405020304" pitchFamily="18" charset="0"/>
                </a:rPr>
                <a:t> O</a:t>
              </a:r>
              <a:endParaRPr kumimoji="1" lang="en-US" altLang="zh-CN" sz="2800" baseline="-25000">
                <a:latin typeface="Times New Roman" panose="02020603050405020304" pitchFamily="18" charset="0"/>
              </a:endParaRPr>
            </a:p>
          </p:txBody>
        </p:sp>
        <p:sp>
          <p:nvSpPr>
            <p:cNvPr id="5" name="Line 50">
              <a:extLst>
                <a:ext uri="{FF2B5EF4-FFF2-40B4-BE49-F238E27FC236}">
                  <a16:creationId xmlns:a16="http://schemas.microsoft.com/office/drawing/2014/main" id="{00453075-2427-304F-AC43-9186A10E2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56" y="1379"/>
              <a:ext cx="408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6" name="Line 51">
              <a:extLst>
                <a:ext uri="{FF2B5EF4-FFF2-40B4-BE49-F238E27FC236}">
                  <a16:creationId xmlns:a16="http://schemas.microsoft.com/office/drawing/2014/main" id="{1DFBC457-542A-A643-8967-06B8B5A073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1296"/>
              <a:ext cx="384" cy="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7" name="Rectangle 52">
              <a:extLst>
                <a:ext uri="{FF2B5EF4-FFF2-40B4-BE49-F238E27FC236}">
                  <a16:creationId xmlns:a16="http://schemas.microsoft.com/office/drawing/2014/main" id="{36D23180-D377-C048-94A9-9FB98C6527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152"/>
              <a:ext cx="9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kumimoji="1" lang="en-US" altLang="zh-CN" sz="2400" dirty="0">
                  <a:latin typeface="Times New Roman" panose="02020603050405020304" pitchFamily="18" charset="0"/>
                </a:rPr>
                <a:t>HPO</a:t>
              </a:r>
              <a:r>
                <a:rPr kumimoji="1" lang="en-US" altLang="zh-CN" sz="2400" baseline="-25000" dirty="0"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dirty="0">
                  <a:latin typeface="Times New Roman" panose="02020603050405020304" pitchFamily="18" charset="0"/>
                </a:rPr>
                <a:t> (</a:t>
              </a:r>
              <a:r>
                <a:rPr kumimoji="1" lang="zh-CN" altLang="en-US" sz="2400" dirty="0">
                  <a:latin typeface="Times New Roman" panose="02020603050405020304" pitchFamily="18" charset="0"/>
                </a:rPr>
                <a:t>偏</a:t>
              </a:r>
              <a:r>
                <a:rPr kumimoji="1" lang="en-US" altLang="zh-CN" sz="2400" dirty="0">
                  <a:latin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8" name="Rectangle 53">
              <a:extLst>
                <a:ext uri="{FF2B5EF4-FFF2-40B4-BE49-F238E27FC236}">
                  <a16:creationId xmlns:a16="http://schemas.microsoft.com/office/drawing/2014/main" id="{277CF3CB-90F3-7E40-B17F-C9F541A880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32" y="1152"/>
              <a:ext cx="8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(HPO</a:t>
              </a:r>
              <a:r>
                <a:rPr kumimoji="1"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3</a:t>
              </a:r>
              <a:r>
                <a:rPr kumimoji="1" lang="en-US" altLang="zh-CN" sz="24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)</a:t>
              </a:r>
              <a:r>
                <a:rPr kumimoji="1" lang="en-US" altLang="zh-CN" sz="2400" baseline="-25000" dirty="0">
                  <a:solidFill>
                    <a:schemeClr val="folHlink"/>
                  </a:solidFill>
                  <a:latin typeface="Times New Roman" panose="02020603050405020304" pitchFamily="18" charset="0"/>
                </a:rPr>
                <a:t>n</a:t>
              </a:r>
              <a:r>
                <a:rPr kumimoji="1" lang="en-US" altLang="zh-CN" sz="2400" i="1" baseline="-25000" dirty="0">
                  <a:latin typeface="Times New Roman" panose="02020603050405020304" pitchFamily="18" charset="0"/>
                </a:rPr>
                <a:t> </a:t>
              </a:r>
              <a:endParaRPr kumimoji="1" lang="zh-CN" altLang="en-US" sz="2400" b="1" dirty="0">
                <a:latin typeface="Times New Roman" panose="02020603050405020304" pitchFamily="18" charset="0"/>
              </a:endParaRPr>
            </a:p>
          </p:txBody>
        </p:sp>
      </p:grpSp>
      <p:sp>
        <p:nvSpPr>
          <p:cNvPr id="9" name="AutoShape 48">
            <a:extLst>
              <a:ext uri="{FF2B5EF4-FFF2-40B4-BE49-F238E27FC236}">
                <a16:creationId xmlns:a16="http://schemas.microsoft.com/office/drawing/2014/main" id="{146CEA44-6A8C-2846-BFEF-CEC70D8B5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54" y="2264459"/>
            <a:ext cx="5627791" cy="428703"/>
          </a:xfrm>
          <a:prstGeom prst="wedgeRectCallout">
            <a:avLst>
              <a:gd name="adj1" fmla="val -6769"/>
              <a:gd name="adj2" fmla="val -20958"/>
            </a:avLst>
          </a:prstGeom>
          <a:gradFill rotWithShape="0">
            <a:gsLst>
              <a:gs pos="0">
                <a:srgbClr val="66CCFF"/>
              </a:gs>
              <a:gs pos="50000">
                <a:schemeClr val="bg1"/>
              </a:gs>
              <a:gs pos="100000">
                <a:srgbClr val="66CCFF"/>
              </a:gs>
            </a:gsLst>
            <a:lin ang="5400000" scaled="1"/>
          </a:gradFill>
          <a:ln w="38100" cmpd="dbl">
            <a:noFill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kumimoji="1" lang="en-US" altLang="zh-CN" b="1" dirty="0">
                <a:latin typeface="Times New Roman" panose="02020603050405020304" pitchFamily="18" charset="0"/>
              </a:rPr>
              <a:t>Na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5</a:t>
            </a:r>
            <a:r>
              <a:rPr kumimoji="1" lang="en-US" altLang="zh-CN" b="1" dirty="0">
                <a:latin typeface="Times New Roman" panose="02020603050405020304" pitchFamily="18" charset="0"/>
              </a:rPr>
              <a:t>P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10</a:t>
            </a:r>
            <a:r>
              <a:rPr kumimoji="1" lang="en-US" altLang="zh-CN" b="1" dirty="0">
                <a:latin typeface="Times New Roman" panose="02020603050405020304" pitchFamily="18" charset="0"/>
              </a:rPr>
              <a:t>:</a:t>
            </a:r>
            <a:r>
              <a:rPr kumimoji="1" lang="zh-CN" altLang="en-US" b="1" dirty="0">
                <a:latin typeface="Times New Roman" panose="02020603050405020304" pitchFamily="18" charset="0"/>
              </a:rPr>
              <a:t>含磷合成洗涤剂的主要添加剂</a:t>
            </a:r>
          </a:p>
        </p:txBody>
      </p:sp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5355A71E-A167-D84E-ABAD-343A497AD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1" y="876665"/>
            <a:ext cx="2668769" cy="170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19B3A3C-CA00-9D40-AE2B-64E13C5176E7}"/>
              </a:ext>
            </a:extLst>
          </p:cNvPr>
          <p:cNvSpPr/>
          <p:nvPr/>
        </p:nvSpPr>
        <p:spPr>
          <a:xfrm>
            <a:off x="62224" y="3488870"/>
            <a:ext cx="8934846" cy="11302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多聚偏磷酸盐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格氏盐</a:t>
            </a:r>
            <a:r>
              <a:rPr lang="en-US" altLang="zh-CN" dirty="0">
                <a:solidFill>
                  <a:srgbClr val="0000FF"/>
                </a:solidFill>
                <a:latin typeface="Times New Roman" panose="02020603050405020304" pitchFamily="18" charset="0"/>
              </a:rPr>
              <a:t>):</a:t>
            </a:r>
            <a:r>
              <a:rPr lang="zh-CN" altLang="en-US" dirty="0">
                <a:latin typeface="Times New Roman" panose="02020603050405020304" pitchFamily="18" charset="0"/>
              </a:rPr>
              <a:t>作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软水剂</a:t>
            </a:r>
            <a:r>
              <a:rPr lang="zh-CN" altLang="en-US" dirty="0">
                <a:latin typeface="Times New Roman" panose="02020603050405020304" pitchFamily="18" charset="0"/>
              </a:rPr>
              <a:t>、锅炉和管道的</a:t>
            </a:r>
            <a:r>
              <a:rPr lang="zh-CN" altLang="en-US" dirty="0">
                <a:solidFill>
                  <a:srgbClr val="0000FF"/>
                </a:solidFill>
                <a:latin typeface="Times New Roman" panose="02020603050405020304" pitchFamily="18" charset="0"/>
              </a:rPr>
              <a:t>去垢剂</a:t>
            </a:r>
            <a:r>
              <a:rPr lang="zh-CN" altLang="en-US" dirty="0">
                <a:latin typeface="Times New Roman" panose="02020603050405020304" pitchFamily="18" charset="0"/>
              </a:rPr>
              <a:t>。因为多磷酸根可与</a:t>
            </a:r>
            <a:r>
              <a:rPr lang="en-US" altLang="zh-CN" dirty="0">
                <a:latin typeface="Times New Roman" panose="02020603050405020304" pitchFamily="18" charset="0"/>
              </a:rPr>
              <a:t>Ca</a:t>
            </a:r>
            <a:r>
              <a:rPr lang="en-US" altLang="zh-CN" baseline="30000" dirty="0">
                <a:latin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Mg</a:t>
            </a:r>
            <a:r>
              <a:rPr lang="en-US" altLang="zh-CN" baseline="30000" dirty="0">
                <a:latin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</a:rPr>
              <a:t>、</a:t>
            </a:r>
            <a:r>
              <a:rPr lang="en-US" altLang="zh-CN" dirty="0">
                <a:latin typeface="Times New Roman" panose="02020603050405020304" pitchFamily="18" charset="0"/>
              </a:rPr>
              <a:t>Fe</a:t>
            </a:r>
            <a:r>
              <a:rPr lang="en-US" altLang="zh-CN" baseline="30000" dirty="0">
                <a:latin typeface="Times New Roman" panose="02020603050405020304" pitchFamily="18" charset="0"/>
              </a:rPr>
              <a:t>2+</a:t>
            </a:r>
            <a:r>
              <a:rPr lang="zh-CN" altLang="en-US" dirty="0">
                <a:latin typeface="Times New Roman" panose="02020603050405020304" pitchFamily="18" charset="0"/>
              </a:rPr>
              <a:t>等生成配离子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呈胶体状</a:t>
            </a:r>
            <a:r>
              <a:rPr lang="en-US" altLang="zh-CN" dirty="0">
                <a:latin typeface="Times New Roman" panose="02020603050405020304" pitchFamily="18" charset="0"/>
              </a:rPr>
              <a:t>, </a:t>
            </a:r>
            <a:r>
              <a:rPr lang="zh-CN" altLang="en-US" dirty="0">
                <a:latin typeface="Times New Roman" panose="02020603050405020304" pitchFamily="18" charset="0"/>
              </a:rPr>
              <a:t>可以凝聚。</a:t>
            </a:r>
          </a:p>
        </p:txBody>
      </p:sp>
      <p:grpSp>
        <p:nvGrpSpPr>
          <p:cNvPr id="12" name="Group 56">
            <a:extLst>
              <a:ext uri="{FF2B5EF4-FFF2-40B4-BE49-F238E27FC236}">
                <a16:creationId xmlns:a16="http://schemas.microsoft.com/office/drawing/2014/main" id="{911820EE-4C90-6545-B806-10CAADE671DE}"/>
              </a:ext>
            </a:extLst>
          </p:cNvPr>
          <p:cNvGrpSpPr>
            <a:grpSpLocks/>
          </p:cNvGrpSpPr>
          <p:nvPr/>
        </p:nvGrpSpPr>
        <p:grpSpPr bwMode="auto">
          <a:xfrm>
            <a:off x="2559071" y="4782644"/>
            <a:ext cx="4572000" cy="1905000"/>
            <a:chOff x="768" y="2256"/>
            <a:chExt cx="3600" cy="1407"/>
          </a:xfrm>
        </p:grpSpPr>
        <p:graphicFrame>
          <p:nvGraphicFramePr>
            <p:cNvPr id="13" name="Object 57">
              <a:extLst>
                <a:ext uri="{FF2B5EF4-FFF2-40B4-BE49-F238E27FC236}">
                  <a16:creationId xmlns:a16="http://schemas.microsoft.com/office/drawing/2014/main" id="{2BA31971-B786-5C4D-842A-2C0E4DEB487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256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3" imgW="3505200" imgH="4102100" progId="Equation.3">
                    <p:embed/>
                  </p:oleObj>
                </mc:Choice>
                <mc:Fallback>
                  <p:oleObj name="公式" r:id="rId3" imgW="3505200" imgH="4102100" progId="Equation.3">
                    <p:embed/>
                    <p:pic>
                      <p:nvPicPr>
                        <p:cNvPr id="13" name="Object 57">
                          <a:extLst>
                            <a:ext uri="{FF2B5EF4-FFF2-40B4-BE49-F238E27FC236}">
                              <a16:creationId xmlns:a16="http://schemas.microsoft.com/office/drawing/2014/main" id="{2BA31971-B786-5C4D-842A-2C0E4DEB487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256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4" name="Object 58">
              <a:extLst>
                <a:ext uri="{FF2B5EF4-FFF2-40B4-BE49-F238E27FC236}">
                  <a16:creationId xmlns:a16="http://schemas.microsoft.com/office/drawing/2014/main" id="{689D6B8C-4656-D94F-803A-BD9AB33209C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2688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5" imgW="3213100" imgH="3797300" progId="Equation.3">
                    <p:embed/>
                  </p:oleObj>
                </mc:Choice>
                <mc:Fallback>
                  <p:oleObj name="公式" r:id="rId5" imgW="3213100" imgH="3797300" progId="Equation.3">
                    <p:embed/>
                    <p:pic>
                      <p:nvPicPr>
                        <p:cNvPr id="14" name="Object 58">
                          <a:extLst>
                            <a:ext uri="{FF2B5EF4-FFF2-40B4-BE49-F238E27FC236}">
                              <a16:creationId xmlns:a16="http://schemas.microsoft.com/office/drawing/2014/main" id="{689D6B8C-4656-D94F-803A-BD9AB33209C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2688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5" name="Object 59">
              <a:extLst>
                <a:ext uri="{FF2B5EF4-FFF2-40B4-BE49-F238E27FC236}">
                  <a16:creationId xmlns:a16="http://schemas.microsoft.com/office/drawing/2014/main" id="{5FDF2301-A053-444D-9A4E-46A0BB17130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60" y="312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7" imgW="3505200" imgH="4102100" progId="Equation.3">
                    <p:embed/>
                  </p:oleObj>
                </mc:Choice>
                <mc:Fallback>
                  <p:oleObj name="公式" r:id="rId7" imgW="3505200" imgH="4102100" progId="Equation.3">
                    <p:embed/>
                    <p:pic>
                      <p:nvPicPr>
                        <p:cNvPr id="15" name="Object 59">
                          <a:extLst>
                            <a:ext uri="{FF2B5EF4-FFF2-40B4-BE49-F238E27FC236}">
                              <a16:creationId xmlns:a16="http://schemas.microsoft.com/office/drawing/2014/main" id="{5FDF2301-A053-444D-9A4E-46A0BB17130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60" y="312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60">
              <a:extLst>
                <a:ext uri="{FF2B5EF4-FFF2-40B4-BE49-F238E27FC236}">
                  <a16:creationId xmlns:a16="http://schemas.microsoft.com/office/drawing/2014/main" id="{D20C91DB-F4C0-5246-BF9B-D120220F8E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2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" name="Line 61">
              <a:extLst>
                <a:ext uri="{FF2B5EF4-FFF2-40B4-BE49-F238E27FC236}">
                  <a16:creationId xmlns:a16="http://schemas.microsoft.com/office/drawing/2014/main" id="{CC20A359-97A7-F843-9EBD-6C3C2A927E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" name="Line 62">
              <a:extLst>
                <a:ext uri="{FF2B5EF4-FFF2-40B4-BE49-F238E27FC236}">
                  <a16:creationId xmlns:a16="http://schemas.microsoft.com/office/drawing/2014/main" id="{A8D1C795-C342-134E-9732-AEB6E175749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936" y="256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9" name="Line 63">
              <a:extLst>
                <a:ext uri="{FF2B5EF4-FFF2-40B4-BE49-F238E27FC236}">
                  <a16:creationId xmlns:a16="http://schemas.microsoft.com/office/drawing/2014/main" id="{7A9BD04C-8961-7A4B-9F86-322AD8C5B3B8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936" y="30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0" name="Object 64">
              <a:extLst>
                <a:ext uri="{FF2B5EF4-FFF2-40B4-BE49-F238E27FC236}">
                  <a16:creationId xmlns:a16="http://schemas.microsoft.com/office/drawing/2014/main" id="{0B12DF23-B58A-864E-A086-8C52FB9EDAA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92" y="268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9" imgW="3505200" imgH="4102100" progId="Equation.3">
                    <p:embed/>
                  </p:oleObj>
                </mc:Choice>
                <mc:Fallback>
                  <p:oleObj name="公式" r:id="rId9" imgW="3505200" imgH="4102100" progId="Equation.3">
                    <p:embed/>
                    <p:pic>
                      <p:nvPicPr>
                        <p:cNvPr id="20" name="Object 64">
                          <a:extLst>
                            <a:ext uri="{FF2B5EF4-FFF2-40B4-BE49-F238E27FC236}">
                              <a16:creationId xmlns:a16="http://schemas.microsoft.com/office/drawing/2014/main" id="{0B12DF23-B58A-864E-A086-8C52FB9EDAA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92" y="268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Line 65">
              <a:extLst>
                <a:ext uri="{FF2B5EF4-FFF2-40B4-BE49-F238E27FC236}">
                  <a16:creationId xmlns:a16="http://schemas.microsoft.com/office/drawing/2014/main" id="{5FF8E290-3FDC-B34F-B702-8D15BC854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84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2" name="Object 66">
              <a:extLst>
                <a:ext uri="{FF2B5EF4-FFF2-40B4-BE49-F238E27FC236}">
                  <a16:creationId xmlns:a16="http://schemas.microsoft.com/office/drawing/2014/main" id="{2AC148BC-7298-1D48-BFED-1DFDFBBD4BE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256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3505200" imgH="4102100" progId="Equation.3">
                    <p:embed/>
                  </p:oleObj>
                </mc:Choice>
                <mc:Fallback>
                  <p:oleObj name="公式" r:id="rId10" imgW="3505200" imgH="4102100" progId="Equation.3">
                    <p:embed/>
                    <p:pic>
                      <p:nvPicPr>
                        <p:cNvPr id="22" name="Object 66">
                          <a:extLst>
                            <a:ext uri="{FF2B5EF4-FFF2-40B4-BE49-F238E27FC236}">
                              <a16:creationId xmlns:a16="http://schemas.microsoft.com/office/drawing/2014/main" id="{2AC148BC-7298-1D48-BFED-1DFDFBBD4BE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256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3" name="Object 67">
              <a:extLst>
                <a:ext uri="{FF2B5EF4-FFF2-40B4-BE49-F238E27FC236}">
                  <a16:creationId xmlns:a16="http://schemas.microsoft.com/office/drawing/2014/main" id="{611CF122-8B56-294F-AC84-04143409330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72" y="2688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1" imgW="3213100" imgH="3797300" progId="Equation.3">
                    <p:embed/>
                  </p:oleObj>
                </mc:Choice>
                <mc:Fallback>
                  <p:oleObj name="公式" r:id="rId11" imgW="3213100" imgH="3797300" progId="Equation.3">
                    <p:embed/>
                    <p:pic>
                      <p:nvPicPr>
                        <p:cNvPr id="23" name="Object 67">
                          <a:extLst>
                            <a:ext uri="{FF2B5EF4-FFF2-40B4-BE49-F238E27FC236}">
                              <a16:creationId xmlns:a16="http://schemas.microsoft.com/office/drawing/2014/main" id="{611CF122-8B56-294F-AC84-04143409330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72" y="2688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68">
              <a:extLst>
                <a:ext uri="{FF2B5EF4-FFF2-40B4-BE49-F238E27FC236}">
                  <a16:creationId xmlns:a16="http://schemas.microsoft.com/office/drawing/2014/main" id="{378D534C-7065-9C4E-B5CD-F4F6BBF46BB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312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505200" imgH="4102100" progId="Equation.3">
                    <p:embed/>
                  </p:oleObj>
                </mc:Choice>
                <mc:Fallback>
                  <p:oleObj name="公式" r:id="rId12" imgW="3505200" imgH="4102100" progId="Equation.3">
                    <p:embed/>
                    <p:pic>
                      <p:nvPicPr>
                        <p:cNvPr id="24" name="Object 68">
                          <a:extLst>
                            <a:ext uri="{FF2B5EF4-FFF2-40B4-BE49-F238E27FC236}">
                              <a16:creationId xmlns:a16="http://schemas.microsoft.com/office/drawing/2014/main" id="{378D534C-7065-9C4E-B5CD-F4F6BBF46BB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312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Line 69">
              <a:extLst>
                <a:ext uri="{FF2B5EF4-FFF2-40B4-BE49-F238E27FC236}">
                  <a16:creationId xmlns:a16="http://schemas.microsoft.com/office/drawing/2014/main" id="{93FDD725-C495-3C49-AF7C-B87E8B5913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6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6" name="Line 70">
              <a:extLst>
                <a:ext uri="{FF2B5EF4-FFF2-40B4-BE49-F238E27FC236}">
                  <a16:creationId xmlns:a16="http://schemas.microsoft.com/office/drawing/2014/main" id="{54537FCC-CEC3-3143-B7BE-6D94BF1FA23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800" y="256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7" name="Line 71">
              <a:extLst>
                <a:ext uri="{FF2B5EF4-FFF2-40B4-BE49-F238E27FC236}">
                  <a16:creationId xmlns:a16="http://schemas.microsoft.com/office/drawing/2014/main" id="{3A98FCAD-0842-1441-B05A-D51BBC3B92A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1800" y="30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28" name="Object 72">
              <a:extLst>
                <a:ext uri="{FF2B5EF4-FFF2-40B4-BE49-F238E27FC236}">
                  <a16:creationId xmlns:a16="http://schemas.microsoft.com/office/drawing/2014/main" id="{58BCC029-6280-F74E-8032-BF4271D0F9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268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3" imgW="3505200" imgH="4102100" progId="Equation.3">
                    <p:embed/>
                  </p:oleObj>
                </mc:Choice>
                <mc:Fallback>
                  <p:oleObj name="公式" r:id="rId13" imgW="3505200" imgH="4102100" progId="Equation.3">
                    <p:embed/>
                    <p:pic>
                      <p:nvPicPr>
                        <p:cNvPr id="28" name="Object 72">
                          <a:extLst>
                            <a:ext uri="{FF2B5EF4-FFF2-40B4-BE49-F238E27FC236}">
                              <a16:creationId xmlns:a16="http://schemas.microsoft.com/office/drawing/2014/main" id="{58BCC029-6280-F74E-8032-BF4271D0F9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268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9" name="Line 73">
              <a:extLst>
                <a:ext uri="{FF2B5EF4-FFF2-40B4-BE49-F238E27FC236}">
                  <a16:creationId xmlns:a16="http://schemas.microsoft.com/office/drawing/2014/main" id="{791214E6-E5C7-FE45-817F-B88FFA4C39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48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0" name="Object 74">
              <a:extLst>
                <a:ext uri="{FF2B5EF4-FFF2-40B4-BE49-F238E27FC236}">
                  <a16:creationId xmlns:a16="http://schemas.microsoft.com/office/drawing/2014/main" id="{47276BBB-677F-C244-B249-EE5255AB9D3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2256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505200" imgH="4102100" progId="Equation.3">
                    <p:embed/>
                  </p:oleObj>
                </mc:Choice>
                <mc:Fallback>
                  <p:oleObj name="公式" r:id="rId14" imgW="3505200" imgH="4102100" progId="Equation.3">
                    <p:embed/>
                    <p:pic>
                      <p:nvPicPr>
                        <p:cNvPr id="30" name="Object 74">
                          <a:extLst>
                            <a:ext uri="{FF2B5EF4-FFF2-40B4-BE49-F238E27FC236}">
                              <a16:creationId xmlns:a16="http://schemas.microsoft.com/office/drawing/2014/main" id="{47276BBB-677F-C244-B249-EE5255AB9D3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256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Object 75">
              <a:extLst>
                <a:ext uri="{FF2B5EF4-FFF2-40B4-BE49-F238E27FC236}">
                  <a16:creationId xmlns:a16="http://schemas.microsoft.com/office/drawing/2014/main" id="{E35997EF-5523-8D42-80A6-E9930AF13ED2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88" y="2688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3213100" imgH="3797300" progId="Equation.3">
                    <p:embed/>
                  </p:oleObj>
                </mc:Choice>
                <mc:Fallback>
                  <p:oleObj name="公式" r:id="rId15" imgW="3213100" imgH="3797300" progId="Equation.3">
                    <p:embed/>
                    <p:pic>
                      <p:nvPicPr>
                        <p:cNvPr id="31" name="Object 75">
                          <a:extLst>
                            <a:ext uri="{FF2B5EF4-FFF2-40B4-BE49-F238E27FC236}">
                              <a16:creationId xmlns:a16="http://schemas.microsoft.com/office/drawing/2014/main" id="{E35997EF-5523-8D42-80A6-E9930AF13ED2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88" y="2688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2" name="Object 76">
              <a:extLst>
                <a:ext uri="{FF2B5EF4-FFF2-40B4-BE49-F238E27FC236}">
                  <a16:creationId xmlns:a16="http://schemas.microsoft.com/office/drawing/2014/main" id="{8216733D-2CB8-6A40-81E2-B3DB0CFD3AC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640" y="312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3505200" imgH="4102100" progId="Equation.3">
                    <p:embed/>
                  </p:oleObj>
                </mc:Choice>
                <mc:Fallback>
                  <p:oleObj name="公式" r:id="rId16" imgW="3505200" imgH="4102100" progId="Equation.3">
                    <p:embed/>
                    <p:pic>
                      <p:nvPicPr>
                        <p:cNvPr id="32" name="Object 76">
                          <a:extLst>
                            <a:ext uri="{FF2B5EF4-FFF2-40B4-BE49-F238E27FC236}">
                              <a16:creationId xmlns:a16="http://schemas.microsoft.com/office/drawing/2014/main" id="{8216733D-2CB8-6A40-81E2-B3DB0CFD3AC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40" y="312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3" name="Line 77">
              <a:extLst>
                <a:ext uri="{FF2B5EF4-FFF2-40B4-BE49-F238E27FC236}">
                  <a16:creationId xmlns:a16="http://schemas.microsoft.com/office/drawing/2014/main" id="{DBE7F7D2-1EFF-C14B-9530-02D3C7A8AA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4" name="Line 78">
              <a:extLst>
                <a:ext uri="{FF2B5EF4-FFF2-40B4-BE49-F238E27FC236}">
                  <a16:creationId xmlns:a16="http://schemas.microsoft.com/office/drawing/2014/main" id="{E84AE47D-0F04-054D-A0FC-F43C0538AB4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616" y="256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5" name="Line 79">
              <a:extLst>
                <a:ext uri="{FF2B5EF4-FFF2-40B4-BE49-F238E27FC236}">
                  <a16:creationId xmlns:a16="http://schemas.microsoft.com/office/drawing/2014/main" id="{246AB0F3-CF92-F247-A8A8-EF3D45AF307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2616" y="30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6" name="Object 80">
              <a:extLst>
                <a:ext uri="{FF2B5EF4-FFF2-40B4-BE49-F238E27FC236}">
                  <a16:creationId xmlns:a16="http://schemas.microsoft.com/office/drawing/2014/main" id="{B650FB49-1675-4042-A7E4-2400BE1411D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72" y="268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3505200" imgH="4102100" progId="Equation.3">
                    <p:embed/>
                  </p:oleObj>
                </mc:Choice>
                <mc:Fallback>
                  <p:oleObj name="公式" r:id="rId17" imgW="3505200" imgH="4102100" progId="Equation.3">
                    <p:embed/>
                    <p:pic>
                      <p:nvPicPr>
                        <p:cNvPr id="36" name="Object 80">
                          <a:extLst>
                            <a:ext uri="{FF2B5EF4-FFF2-40B4-BE49-F238E27FC236}">
                              <a16:creationId xmlns:a16="http://schemas.microsoft.com/office/drawing/2014/main" id="{B650FB49-1675-4042-A7E4-2400BE1411D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72" y="268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7" name="Line 81">
              <a:extLst>
                <a:ext uri="{FF2B5EF4-FFF2-40B4-BE49-F238E27FC236}">
                  <a16:creationId xmlns:a16="http://schemas.microsoft.com/office/drawing/2014/main" id="{45CD97F7-AFE4-6548-A78E-6114C040C3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12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38" name="Object 82">
              <a:extLst>
                <a:ext uri="{FF2B5EF4-FFF2-40B4-BE49-F238E27FC236}">
                  <a16:creationId xmlns:a16="http://schemas.microsoft.com/office/drawing/2014/main" id="{2FC23260-3012-A648-B038-22A662F77D1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256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3505200" imgH="4102100" progId="Equation.3">
                    <p:embed/>
                  </p:oleObj>
                </mc:Choice>
                <mc:Fallback>
                  <p:oleObj name="公式" r:id="rId18" imgW="3505200" imgH="4102100" progId="Equation.3">
                    <p:embed/>
                    <p:pic>
                      <p:nvPicPr>
                        <p:cNvPr id="38" name="Object 82">
                          <a:extLst>
                            <a:ext uri="{FF2B5EF4-FFF2-40B4-BE49-F238E27FC236}">
                              <a16:creationId xmlns:a16="http://schemas.microsoft.com/office/drawing/2014/main" id="{2FC23260-3012-A648-B038-22A662F77D1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256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9" name="Object 83">
              <a:extLst>
                <a:ext uri="{FF2B5EF4-FFF2-40B4-BE49-F238E27FC236}">
                  <a16:creationId xmlns:a16="http://schemas.microsoft.com/office/drawing/2014/main" id="{51266DF3-34E7-BF45-A298-6260023E77F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52" y="2688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3213100" imgH="3797300" progId="Equation.3">
                    <p:embed/>
                  </p:oleObj>
                </mc:Choice>
                <mc:Fallback>
                  <p:oleObj name="公式" r:id="rId19" imgW="3213100" imgH="3797300" progId="Equation.3">
                    <p:embed/>
                    <p:pic>
                      <p:nvPicPr>
                        <p:cNvPr id="39" name="Object 83">
                          <a:extLst>
                            <a:ext uri="{FF2B5EF4-FFF2-40B4-BE49-F238E27FC236}">
                              <a16:creationId xmlns:a16="http://schemas.microsoft.com/office/drawing/2014/main" id="{51266DF3-34E7-BF45-A298-6260023E77FD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52" y="2688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0" name="Object 84">
              <a:extLst>
                <a:ext uri="{FF2B5EF4-FFF2-40B4-BE49-F238E27FC236}">
                  <a16:creationId xmlns:a16="http://schemas.microsoft.com/office/drawing/2014/main" id="{14227A17-DFCE-4245-A1D7-83C9E4461AF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04" y="3120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0" imgW="3505200" imgH="4102100" progId="Equation.3">
                    <p:embed/>
                  </p:oleObj>
                </mc:Choice>
                <mc:Fallback>
                  <p:oleObj name="公式" r:id="rId20" imgW="3505200" imgH="4102100" progId="Equation.3">
                    <p:embed/>
                    <p:pic>
                      <p:nvPicPr>
                        <p:cNvPr id="40" name="Object 84">
                          <a:extLst>
                            <a:ext uri="{FF2B5EF4-FFF2-40B4-BE49-F238E27FC236}">
                              <a16:creationId xmlns:a16="http://schemas.microsoft.com/office/drawing/2014/main" id="{14227A17-DFCE-4245-A1D7-83C9E4461AF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4" y="3120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Line 85">
              <a:extLst>
                <a:ext uri="{FF2B5EF4-FFF2-40B4-BE49-F238E27FC236}">
                  <a16:creationId xmlns:a16="http://schemas.microsoft.com/office/drawing/2014/main" id="{C137A308-2D85-824A-A319-E3C0A6C8C3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2" name="Line 86">
              <a:extLst>
                <a:ext uri="{FF2B5EF4-FFF2-40B4-BE49-F238E27FC236}">
                  <a16:creationId xmlns:a16="http://schemas.microsoft.com/office/drawing/2014/main" id="{D0D286A6-8571-1641-B908-B9256CE9765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480" y="2568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arrow" w="sm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3" name="Line 87">
              <a:extLst>
                <a:ext uri="{FF2B5EF4-FFF2-40B4-BE49-F238E27FC236}">
                  <a16:creationId xmlns:a16="http://schemas.microsoft.com/office/drawing/2014/main" id="{16C06A4F-8BE4-5F4E-973A-D65B11EB5E86}"/>
                </a:ext>
              </a:extLst>
            </p:cNvPr>
            <p:cNvSpPr>
              <a:spLocks noChangeShapeType="1"/>
            </p:cNvSpPr>
            <p:nvPr/>
          </p:nvSpPr>
          <p:spPr bwMode="auto">
            <a:xfrm rot="-5400000">
              <a:off x="3480" y="3000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4" name="Object 88">
              <a:extLst>
                <a:ext uri="{FF2B5EF4-FFF2-40B4-BE49-F238E27FC236}">
                  <a16:creationId xmlns:a16="http://schemas.microsoft.com/office/drawing/2014/main" id="{C7F56B5A-8159-AC4F-9011-D16624B6F9A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688"/>
            <a:ext cx="177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3505200" imgH="4102100" progId="Equation.3">
                    <p:embed/>
                  </p:oleObj>
                </mc:Choice>
                <mc:Fallback>
                  <p:oleObj name="公式" r:id="rId21" imgW="3505200" imgH="4102100" progId="Equation.3">
                    <p:embed/>
                    <p:pic>
                      <p:nvPicPr>
                        <p:cNvPr id="44" name="Object 88">
                          <a:extLst>
                            <a:ext uri="{FF2B5EF4-FFF2-40B4-BE49-F238E27FC236}">
                              <a16:creationId xmlns:a16="http://schemas.microsoft.com/office/drawing/2014/main" id="{C7F56B5A-8159-AC4F-9011-D16624B6F9A1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688"/>
                          <a:ext cx="177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Line 89">
              <a:extLst>
                <a:ext uri="{FF2B5EF4-FFF2-40B4-BE49-F238E27FC236}">
                  <a16:creationId xmlns:a16="http://schemas.microsoft.com/office/drawing/2014/main" id="{00D9B864-5F91-6E40-8EEF-300DB5AC29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28" y="2784"/>
              <a:ext cx="240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6" name="Object 90">
              <a:extLst>
                <a:ext uri="{FF2B5EF4-FFF2-40B4-BE49-F238E27FC236}">
                  <a16:creationId xmlns:a16="http://schemas.microsoft.com/office/drawing/2014/main" id="{7740F072-5A51-3A45-B0F6-957B309EC39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344" y="3456"/>
            <a:ext cx="26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5270500" imgH="4102100" progId="Equation.3">
                    <p:embed/>
                  </p:oleObj>
                </mc:Choice>
                <mc:Fallback>
                  <p:oleObj name="公式" r:id="rId22" imgW="5270500" imgH="4102100" progId="Equation.3">
                    <p:embed/>
                    <p:pic>
                      <p:nvPicPr>
                        <p:cNvPr id="46" name="Object 90">
                          <a:extLst>
                            <a:ext uri="{FF2B5EF4-FFF2-40B4-BE49-F238E27FC236}">
                              <a16:creationId xmlns:a16="http://schemas.microsoft.com/office/drawing/2014/main" id="{7740F072-5A51-3A45-B0F6-957B309EC39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44" y="3456"/>
                          <a:ext cx="26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7" name="Line 91">
              <a:extLst>
                <a:ext uri="{FF2B5EF4-FFF2-40B4-BE49-F238E27FC236}">
                  <a16:creationId xmlns:a16="http://schemas.microsoft.com/office/drawing/2014/main" id="{D854CE29-46E3-7147-9ED1-504935D15D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04" y="3264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8" name="Line 92">
              <a:extLst>
                <a:ext uri="{FF2B5EF4-FFF2-40B4-BE49-F238E27FC236}">
                  <a16:creationId xmlns:a16="http://schemas.microsoft.com/office/drawing/2014/main" id="{B32E0F9D-E24B-7447-B48F-392BDAA54AD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632" y="3312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49" name="Object 93">
              <a:extLst>
                <a:ext uri="{FF2B5EF4-FFF2-40B4-BE49-F238E27FC236}">
                  <a16:creationId xmlns:a16="http://schemas.microsoft.com/office/drawing/2014/main" id="{39168B7D-1FBC-7349-BD19-EE67097FAAA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24" y="3456"/>
            <a:ext cx="268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4" imgW="5270500" imgH="4102100" progId="Equation.3">
                    <p:embed/>
                  </p:oleObj>
                </mc:Choice>
                <mc:Fallback>
                  <p:oleObj name="公式" r:id="rId24" imgW="5270500" imgH="4102100" progId="Equation.3">
                    <p:embed/>
                    <p:pic>
                      <p:nvPicPr>
                        <p:cNvPr id="49" name="Object 93">
                          <a:extLst>
                            <a:ext uri="{FF2B5EF4-FFF2-40B4-BE49-F238E27FC236}">
                              <a16:creationId xmlns:a16="http://schemas.microsoft.com/office/drawing/2014/main" id="{39168B7D-1FBC-7349-BD19-EE67097FAAA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3456"/>
                          <a:ext cx="268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0" name="Line 94">
              <a:extLst>
                <a:ext uri="{FF2B5EF4-FFF2-40B4-BE49-F238E27FC236}">
                  <a16:creationId xmlns:a16="http://schemas.microsoft.com/office/drawing/2014/main" id="{51ECD456-9110-DA4D-A0DD-F56563F0D3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84" y="3264"/>
              <a:ext cx="24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" name="Line 95">
              <a:extLst>
                <a:ext uri="{FF2B5EF4-FFF2-40B4-BE49-F238E27FC236}">
                  <a16:creationId xmlns:a16="http://schemas.microsoft.com/office/drawing/2014/main" id="{60810BC2-C716-464C-972F-C54BDBBD9CB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12" y="3312"/>
              <a:ext cx="192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2" name="Rectangle 98">
            <a:extLst>
              <a:ext uri="{FF2B5EF4-FFF2-40B4-BE49-F238E27FC236}">
                <a16:creationId xmlns:a16="http://schemas.microsoft.com/office/drawing/2014/main" id="{8A7F1031-9088-1749-8673-AFDB43587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402" y="655888"/>
            <a:ext cx="5272088" cy="433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80000"/>
              </a:lnSpc>
              <a:spcBef>
                <a:spcPct val="40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(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聚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)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偏磷酸  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(n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个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PO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4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脱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n</a:t>
            </a:r>
            <a:r>
              <a:rPr kumimoji="1" lang="zh-CN" altLang="en-US" sz="2800" dirty="0">
                <a:latin typeface="Times New Roman" panose="02020603050405020304" pitchFamily="18" charset="0"/>
              </a:rPr>
              <a:t>个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2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800" dirty="0">
                <a:latin typeface="Times New Roman" panose="02020603050405020304" pitchFamily="18" charset="0"/>
              </a:rPr>
              <a:t>O)</a:t>
            </a:r>
          </a:p>
        </p:txBody>
      </p:sp>
    </p:spTree>
    <p:extLst>
      <p:ext uri="{BB962C8B-B14F-4D97-AF65-F5344CB8AC3E}">
        <p14:creationId xmlns:p14="http://schemas.microsoft.com/office/powerpoint/2010/main" val="22891252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28EC7BF5-D4BA-BF4F-A786-DEE2FFDE9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5192F211-BEF7-734C-8C76-DAF96FA9B7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3728" y="188640"/>
            <a:ext cx="4423745" cy="5847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kumimoji="0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 </a:t>
            </a: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的卤化物</a:t>
            </a:r>
            <a:r>
              <a:rPr kumimoji="0"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−</a:t>
            </a: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路易斯碱性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2A7503-A942-CA49-956D-06C76F5CAFBD}"/>
              </a:ext>
            </a:extLst>
          </p:cNvPr>
          <p:cNvSpPr/>
          <p:nvPr/>
        </p:nvSpPr>
        <p:spPr bwMode="auto">
          <a:xfrm>
            <a:off x="2231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D094302-A961-3A4A-AFA6-E37BE04EDA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504" y="2734638"/>
            <a:ext cx="5943600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000" dirty="0"/>
              <a:t>      P</a:t>
            </a:r>
            <a:r>
              <a:rPr kumimoji="1" lang="en-US" altLang="zh-CN" sz="2000" baseline="-25000" dirty="0"/>
              <a:t>4 </a:t>
            </a:r>
            <a:r>
              <a:rPr kumimoji="1" lang="en-US" altLang="zh-CN" sz="2000" dirty="0"/>
              <a:t>+ 6Cl</a:t>
            </a:r>
            <a:r>
              <a:rPr kumimoji="1" lang="en-US" altLang="zh-CN" sz="2000" baseline="-25000" dirty="0"/>
              <a:t>2</a:t>
            </a:r>
            <a:r>
              <a:rPr kumimoji="1" lang="en-US" altLang="zh-CN" sz="2000" dirty="0"/>
              <a:t>        4PCl</a:t>
            </a:r>
            <a:r>
              <a:rPr kumimoji="1" lang="en-US" altLang="zh-CN" sz="2000" baseline="-25000" dirty="0"/>
              <a:t>3</a:t>
            </a:r>
            <a:r>
              <a:rPr kumimoji="1" lang="en-US" altLang="zh-CN" sz="2000" dirty="0"/>
              <a:t>     P</a:t>
            </a:r>
            <a:r>
              <a:rPr kumimoji="1" lang="en-US" altLang="zh-CN" sz="2000" baseline="-25000" dirty="0"/>
              <a:t>4 </a:t>
            </a:r>
            <a:r>
              <a:rPr kumimoji="1" lang="en-US" altLang="zh-CN" sz="2000" dirty="0"/>
              <a:t>+ 10Cl</a:t>
            </a:r>
            <a:r>
              <a:rPr kumimoji="1" lang="en-US" altLang="zh-CN" sz="2000" baseline="-25000" dirty="0"/>
              <a:t>2           </a:t>
            </a:r>
            <a:r>
              <a:rPr kumimoji="1" lang="en-US" altLang="zh-CN" sz="2000" dirty="0"/>
              <a:t>4PCl</a:t>
            </a:r>
            <a:r>
              <a:rPr kumimoji="1" lang="en-US" altLang="zh-CN" sz="2000" baseline="-25000" dirty="0"/>
              <a:t>5</a:t>
            </a:r>
          </a:p>
        </p:txBody>
      </p:sp>
      <p:pic>
        <p:nvPicPr>
          <p:cNvPr id="8" name="Picture 6" descr="G:\Ic3\P\images\PF3.jpg">
            <a:hlinkClick r:id="rId2" action="ppaction://hlinkfile"/>
            <a:extLst>
              <a:ext uri="{FF2B5EF4-FFF2-40B4-BE49-F238E27FC236}">
                <a16:creationId xmlns:a16="http://schemas.microsoft.com/office/drawing/2014/main" id="{E9BACFF5-DAE9-0347-8E45-0087A28BC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2531" y="1456818"/>
            <a:ext cx="1447800" cy="1230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G:\Ic3\P\images\PF5.jpg">
            <a:hlinkClick r:id="rId4" action="ppaction://hlinkfile"/>
            <a:extLst>
              <a:ext uri="{FF2B5EF4-FFF2-40B4-BE49-F238E27FC236}">
                <a16:creationId xmlns:a16="http://schemas.microsoft.com/office/drawing/2014/main" id="{6DA483EE-6E75-F943-86C4-B8F7B9796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2962" y="1389830"/>
            <a:ext cx="1524000" cy="129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1">
            <a:extLst>
              <a:ext uri="{FF2B5EF4-FFF2-40B4-BE49-F238E27FC236}">
                <a16:creationId xmlns:a16="http://schemas.microsoft.com/office/drawing/2014/main" id="{A9519EB4-434C-3A49-907B-9215397D6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31131" y="1198764"/>
            <a:ext cx="335280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 Box 12">
            <a:extLst>
              <a:ext uri="{FF2B5EF4-FFF2-40B4-BE49-F238E27FC236}">
                <a16:creationId xmlns:a16="http://schemas.microsoft.com/office/drawing/2014/main" id="{4B3D75E8-88D5-9942-9195-E82DFB20F7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6913" y="3561976"/>
            <a:ext cx="229421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/>
              <a:t>PX</a:t>
            </a:r>
            <a:r>
              <a:rPr lang="en-US" altLang="zh-CN" sz="2000" baseline="-25000" dirty="0"/>
              <a:t>3</a:t>
            </a:r>
            <a:r>
              <a:rPr lang="zh-CN" altLang="en-US" sz="2000" dirty="0"/>
              <a:t>和</a:t>
            </a:r>
            <a:r>
              <a:rPr lang="en-US" altLang="zh-CN" sz="2000" dirty="0"/>
              <a:t>PX</a:t>
            </a:r>
            <a:r>
              <a:rPr lang="en-US" altLang="zh-CN" sz="2000" baseline="-25000" dirty="0"/>
              <a:t>5</a:t>
            </a:r>
            <a:r>
              <a:rPr lang="zh-CN" altLang="en-US" sz="2000" dirty="0"/>
              <a:t>某些性质</a:t>
            </a:r>
          </a:p>
        </p:txBody>
      </p:sp>
      <p:sp>
        <p:nvSpPr>
          <p:cNvPr id="12" name="Text Box 13">
            <a:extLst>
              <a:ext uri="{FF2B5EF4-FFF2-40B4-BE49-F238E27FC236}">
                <a16:creationId xmlns:a16="http://schemas.microsoft.com/office/drawing/2014/main" id="{9956C84C-E92B-5E4D-8A8E-6AC5ACA957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5032" y="4037002"/>
            <a:ext cx="554350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化合物       沸点/</a:t>
            </a:r>
            <a:r>
              <a:rPr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K        </a:t>
            </a:r>
            <a:r>
              <a:rPr lang="zh-CN" altLang="en-US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熔点/</a:t>
            </a:r>
            <a:r>
              <a:rPr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K      △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f</a:t>
            </a:r>
            <a:r>
              <a:rPr lang="en-US" altLang="zh-CN" sz="2000" i="1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sz="2000" baseline="-25000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m</a:t>
            </a:r>
            <a:r>
              <a:rPr lang="en-US" altLang="zh-CN" sz="2000" baseline="30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zh-CN" sz="2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Symbol" pitchFamily="2" charset="2"/>
              </a:rPr>
              <a:t>/KJ·mol</a:t>
            </a:r>
            <a:r>
              <a:rPr lang="en-US" altLang="zh-CN" sz="2000" baseline="30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  <a:sym typeface="Symbol" pitchFamily="2" charset="2"/>
              </a:rPr>
              <a:t>-1</a:t>
            </a:r>
            <a:endParaRPr lang="en-US" altLang="zh-CN" sz="2000" baseline="300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3" name="Text Box 14">
            <a:extLst>
              <a:ext uri="{FF2B5EF4-FFF2-40B4-BE49-F238E27FC236}">
                <a16:creationId xmlns:a16="http://schemas.microsoft.com/office/drawing/2014/main" id="{A8643015-A196-114D-8EB2-78EABA192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74035" y="4364008"/>
            <a:ext cx="572593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/>
              <a:t>PF</a:t>
            </a:r>
            <a:r>
              <a:rPr lang="en-US" altLang="zh-CN" sz="1600" baseline="-25000"/>
              <a:t>3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PCl</a:t>
            </a:r>
            <a:r>
              <a:rPr lang="en-US" altLang="zh-CN" sz="1600" baseline="-25000"/>
              <a:t>3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PBr</a:t>
            </a:r>
            <a:r>
              <a:rPr lang="en-US" altLang="zh-CN" sz="1600" baseline="-25000"/>
              <a:t>3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PI</a:t>
            </a:r>
            <a:r>
              <a:rPr lang="en-US" altLang="zh-CN" sz="1600" baseline="-25000"/>
              <a:t>3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PF</a:t>
            </a:r>
            <a:r>
              <a:rPr lang="en-US" altLang="zh-CN" sz="1600" baseline="-25000"/>
              <a:t>5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PCl</a:t>
            </a:r>
            <a:r>
              <a:rPr lang="en-US" altLang="zh-CN" sz="1600" baseline="-25000"/>
              <a:t>5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PBr</a:t>
            </a:r>
            <a:r>
              <a:rPr lang="en-US" altLang="zh-CN" sz="1600" baseline="-25000"/>
              <a:t>5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PI</a:t>
            </a:r>
            <a:r>
              <a:rPr lang="en-US" altLang="zh-CN" sz="1600" baseline="-25000"/>
              <a:t>5</a:t>
            </a:r>
          </a:p>
        </p:txBody>
      </p:sp>
      <p:sp>
        <p:nvSpPr>
          <p:cNvPr id="14" name="Text Box 15">
            <a:extLst>
              <a:ext uri="{FF2B5EF4-FFF2-40B4-BE49-F238E27FC236}">
                <a16:creationId xmlns:a16="http://schemas.microsoft.com/office/drawing/2014/main" id="{777ACB54-3099-934B-A3DD-AE592A6F3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777" y="4364008"/>
            <a:ext cx="902811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/>
              <a:t>171.5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349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446</a:t>
            </a:r>
          </a:p>
          <a:p>
            <a:pPr algn="ctr">
              <a:lnSpc>
                <a:spcPct val="110000"/>
              </a:lnSpc>
            </a:pPr>
            <a:endParaRPr lang="en-US" altLang="zh-CN" sz="1600"/>
          </a:p>
          <a:p>
            <a:pPr algn="ctr">
              <a:lnSpc>
                <a:spcPct val="110000"/>
              </a:lnSpc>
            </a:pPr>
            <a:r>
              <a:rPr lang="en-US" altLang="zh-CN" sz="1600"/>
              <a:t>198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433</a:t>
            </a:r>
            <a:r>
              <a:rPr lang="zh-CN" altLang="en-US" sz="1600">
                <a:ea typeface="楷体_GB2312" pitchFamily="49" charset="-122"/>
              </a:rPr>
              <a:t>升华</a:t>
            </a:r>
            <a:endParaRPr lang="en-US" altLang="zh-CN" sz="1600">
              <a:ea typeface="楷体_GB2312" pitchFamily="49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600">
                <a:ea typeface="楷体_GB2312" pitchFamily="49" charset="-122"/>
              </a:rPr>
              <a:t>分解</a:t>
            </a:r>
            <a:endParaRPr lang="en-US" altLang="zh-CN" sz="1600">
              <a:ea typeface="楷体_GB2312" pitchFamily="49" charset="-122"/>
            </a:endParaRPr>
          </a:p>
          <a:p>
            <a:pPr algn="ctr">
              <a:lnSpc>
                <a:spcPct val="110000"/>
              </a:lnSpc>
            </a:pPr>
            <a:r>
              <a:rPr lang="zh-CN" altLang="en-US" sz="1600">
                <a:ea typeface="楷体_GB2312" pitchFamily="49" charset="-122"/>
              </a:rPr>
              <a:t>未知</a:t>
            </a:r>
            <a:endParaRPr lang="en-US" altLang="zh-CN" sz="1600">
              <a:ea typeface="楷体_GB2312" pitchFamily="49" charset="-122"/>
            </a:endParaRPr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9DAD0A0B-6FB6-6B46-A4CE-40FA10BA5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7792" y="4364008"/>
            <a:ext cx="646331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600"/>
              <a:t>121.5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161.2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233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334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190</a:t>
            </a:r>
          </a:p>
          <a:p>
            <a:pPr algn="ctr">
              <a:lnSpc>
                <a:spcPct val="110000"/>
              </a:lnSpc>
            </a:pPr>
            <a:endParaRPr lang="en-US" altLang="zh-CN" sz="1600"/>
          </a:p>
          <a:p>
            <a:pPr algn="ctr">
              <a:lnSpc>
                <a:spcPct val="110000"/>
              </a:lnSpc>
            </a:pPr>
            <a:r>
              <a:rPr lang="en-US" altLang="zh-CN" sz="1600"/>
              <a:t>373</a:t>
            </a:r>
          </a:p>
          <a:p>
            <a:pPr algn="ctr">
              <a:lnSpc>
                <a:spcPct val="110000"/>
              </a:lnSpc>
            </a:pPr>
            <a:endParaRPr lang="en-US" altLang="zh-CN" sz="1600"/>
          </a:p>
        </p:txBody>
      </p:sp>
      <p:sp>
        <p:nvSpPr>
          <p:cNvPr id="16" name="Text Box 17">
            <a:extLst>
              <a:ext uri="{FF2B5EF4-FFF2-40B4-BE49-F238E27FC236}">
                <a16:creationId xmlns:a16="http://schemas.microsoft.com/office/drawing/2014/main" id="{D9638696-B8A2-AF47-89E0-3A9A751DC9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7419" y="4346545"/>
            <a:ext cx="830676" cy="2259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endParaRPr lang="en-US" altLang="zh-CN" sz="1600"/>
          </a:p>
          <a:p>
            <a:pPr algn="ctr">
              <a:lnSpc>
                <a:spcPct val="110000"/>
              </a:lnSpc>
            </a:pPr>
            <a:r>
              <a:rPr lang="en-US" altLang="zh-CN" sz="1600"/>
              <a:t>-339(l)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-199(l)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-45.6(s)</a:t>
            </a:r>
          </a:p>
          <a:p>
            <a:pPr algn="ctr">
              <a:lnSpc>
                <a:spcPct val="110000"/>
              </a:lnSpc>
            </a:pPr>
            <a:endParaRPr lang="en-US" altLang="zh-CN" sz="1600"/>
          </a:p>
          <a:p>
            <a:pPr algn="ctr">
              <a:lnSpc>
                <a:spcPct val="110000"/>
              </a:lnSpc>
            </a:pPr>
            <a:r>
              <a:rPr lang="en-US" altLang="zh-CN" sz="1600"/>
              <a:t>-463(s)</a:t>
            </a:r>
          </a:p>
          <a:p>
            <a:pPr algn="ctr">
              <a:lnSpc>
                <a:spcPct val="110000"/>
              </a:lnSpc>
            </a:pPr>
            <a:r>
              <a:rPr lang="en-US" altLang="zh-CN" sz="1600"/>
              <a:t>-280(s)</a:t>
            </a:r>
          </a:p>
          <a:p>
            <a:pPr algn="ctr">
              <a:lnSpc>
                <a:spcPct val="110000"/>
              </a:lnSpc>
            </a:pPr>
            <a:endParaRPr lang="en-US" altLang="zh-CN" sz="1600" b="0"/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DA99796E-5514-F543-AD00-F36B2D5AAF13}"/>
              </a:ext>
            </a:extLst>
          </p:cNvPr>
          <p:cNvSpPr>
            <a:spLocks noChangeShapeType="1"/>
          </p:cNvSpPr>
          <p:nvPr/>
        </p:nvSpPr>
        <p:spPr bwMode="auto">
          <a:xfrm>
            <a:off x="1644623" y="4043484"/>
            <a:ext cx="56388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9" name="Line 20">
            <a:extLst>
              <a:ext uri="{FF2B5EF4-FFF2-40B4-BE49-F238E27FC236}">
                <a16:creationId xmlns:a16="http://schemas.microsoft.com/office/drawing/2014/main" id="{81C876E0-0BFB-A541-BA44-595537E257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5644" y="6597116"/>
            <a:ext cx="56388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0" name="Line 21">
            <a:extLst>
              <a:ext uri="{FF2B5EF4-FFF2-40B4-BE49-F238E27FC236}">
                <a16:creationId xmlns:a16="http://schemas.microsoft.com/office/drawing/2014/main" id="{653310B8-4C94-574B-BA22-18FF6647EFEA}"/>
              </a:ext>
            </a:extLst>
          </p:cNvPr>
          <p:cNvSpPr>
            <a:spLocks noChangeShapeType="1"/>
          </p:cNvSpPr>
          <p:nvPr/>
        </p:nvSpPr>
        <p:spPr bwMode="auto">
          <a:xfrm>
            <a:off x="1685644" y="4437112"/>
            <a:ext cx="56388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1" name="Line 22">
            <a:extLst>
              <a:ext uri="{FF2B5EF4-FFF2-40B4-BE49-F238E27FC236}">
                <a16:creationId xmlns:a16="http://schemas.microsoft.com/office/drawing/2014/main" id="{BD2936A3-E793-0449-AA43-DC20BE5159C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94889" y="4060054"/>
            <a:ext cx="0" cy="2546466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3B0D8A66-1529-A94D-85BC-8D54ABD70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65594" y="4573558"/>
            <a:ext cx="28733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F82BD930-2344-AE4C-AB25-7749B865847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71594" y="5480020"/>
            <a:ext cx="28733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4" name="Line 25">
            <a:extLst>
              <a:ext uri="{FF2B5EF4-FFF2-40B4-BE49-F238E27FC236}">
                <a16:creationId xmlns:a16="http://schemas.microsoft.com/office/drawing/2014/main" id="{6BAD6901-F56F-DA49-AB1D-9AC29A5318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6494" y="6061045"/>
            <a:ext cx="287338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5" name="Line 26">
            <a:extLst>
              <a:ext uri="{FF2B5EF4-FFF2-40B4-BE49-F238E27FC236}">
                <a16:creationId xmlns:a16="http://schemas.microsoft.com/office/drawing/2014/main" id="{30E0C69F-CD72-5746-8CD4-3A18AB29537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22732" y="5764183"/>
            <a:ext cx="2873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7808AFF9-1DAB-A749-91AF-E4882756A4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87807" y="6627783"/>
            <a:ext cx="287337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grpSp>
        <p:nvGrpSpPr>
          <p:cNvPr id="27" name="Group 30">
            <a:extLst>
              <a:ext uri="{FF2B5EF4-FFF2-40B4-BE49-F238E27FC236}">
                <a16:creationId xmlns:a16="http://schemas.microsoft.com/office/drawing/2014/main" id="{50A7AFCB-8D01-A443-9B40-9AACE2DBCBF2}"/>
              </a:ext>
            </a:extLst>
          </p:cNvPr>
          <p:cNvGrpSpPr>
            <a:grpSpLocks/>
          </p:cNvGrpSpPr>
          <p:nvPr/>
        </p:nvGrpSpPr>
        <p:grpSpPr bwMode="auto">
          <a:xfrm>
            <a:off x="1679129" y="2982288"/>
            <a:ext cx="323850" cy="65088"/>
            <a:chOff x="448" y="2962"/>
            <a:chExt cx="227" cy="41"/>
          </a:xfrm>
        </p:grpSpPr>
        <p:sp>
          <p:nvSpPr>
            <p:cNvPr id="28" name="Line 28">
              <a:extLst>
                <a:ext uri="{FF2B5EF4-FFF2-40B4-BE49-F238E27FC236}">
                  <a16:creationId xmlns:a16="http://schemas.microsoft.com/office/drawing/2014/main" id="{C2A89035-7393-7B47-9AC4-B14F37417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2962"/>
              <a:ext cx="22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9" name="Line 29">
              <a:extLst>
                <a:ext uri="{FF2B5EF4-FFF2-40B4-BE49-F238E27FC236}">
                  <a16:creationId xmlns:a16="http://schemas.microsoft.com/office/drawing/2014/main" id="{6B7308EE-63D3-9B43-B698-50D2A044D2D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3003"/>
              <a:ext cx="227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33" name="Group 30">
            <a:extLst>
              <a:ext uri="{FF2B5EF4-FFF2-40B4-BE49-F238E27FC236}">
                <a16:creationId xmlns:a16="http://schemas.microsoft.com/office/drawing/2014/main" id="{0E4686F9-166A-A34D-9E06-975B1E0BA28D}"/>
              </a:ext>
            </a:extLst>
          </p:cNvPr>
          <p:cNvGrpSpPr>
            <a:grpSpLocks/>
          </p:cNvGrpSpPr>
          <p:nvPr/>
        </p:nvGrpSpPr>
        <p:grpSpPr bwMode="auto">
          <a:xfrm>
            <a:off x="1583854" y="2934779"/>
            <a:ext cx="323850" cy="65088"/>
            <a:chOff x="448" y="2962"/>
            <a:chExt cx="227" cy="41"/>
          </a:xfrm>
        </p:grpSpPr>
        <p:sp>
          <p:nvSpPr>
            <p:cNvPr id="34" name="Line 28">
              <a:extLst>
                <a:ext uri="{FF2B5EF4-FFF2-40B4-BE49-F238E27FC236}">
                  <a16:creationId xmlns:a16="http://schemas.microsoft.com/office/drawing/2014/main" id="{0D7E7672-C78C-3341-894C-A845749756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2962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29">
              <a:extLst>
                <a:ext uri="{FF2B5EF4-FFF2-40B4-BE49-F238E27FC236}">
                  <a16:creationId xmlns:a16="http://schemas.microsoft.com/office/drawing/2014/main" id="{CB1DF10E-DAFB-9049-8C7F-CA9FED5C5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3003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31">
            <a:extLst>
              <a:ext uri="{FF2B5EF4-FFF2-40B4-BE49-F238E27FC236}">
                <a16:creationId xmlns:a16="http://schemas.microsoft.com/office/drawing/2014/main" id="{ABFC3808-D81F-D446-81BF-45AE5C32BF90}"/>
              </a:ext>
            </a:extLst>
          </p:cNvPr>
          <p:cNvGrpSpPr>
            <a:grpSpLocks/>
          </p:cNvGrpSpPr>
          <p:nvPr/>
        </p:nvGrpSpPr>
        <p:grpSpPr bwMode="auto">
          <a:xfrm>
            <a:off x="4068638" y="2925254"/>
            <a:ext cx="287338" cy="65088"/>
            <a:chOff x="448" y="2962"/>
            <a:chExt cx="227" cy="41"/>
          </a:xfrm>
        </p:grpSpPr>
        <p:sp>
          <p:nvSpPr>
            <p:cNvPr id="37" name="Line 32">
              <a:extLst>
                <a:ext uri="{FF2B5EF4-FFF2-40B4-BE49-F238E27FC236}">
                  <a16:creationId xmlns:a16="http://schemas.microsoft.com/office/drawing/2014/main" id="{2834F2EF-2B32-2845-9850-EA86DB91D9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2962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33">
              <a:extLst>
                <a:ext uri="{FF2B5EF4-FFF2-40B4-BE49-F238E27FC236}">
                  <a16:creationId xmlns:a16="http://schemas.microsoft.com/office/drawing/2014/main" id="{0AD24181-2910-3F4F-A50F-D53AF56274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8" y="3003"/>
              <a:ext cx="22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181588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3" name="Text Box 3">
            <a:extLst>
              <a:ext uri="{FF2B5EF4-FFF2-40B4-BE49-F238E27FC236}">
                <a16:creationId xmlns:a16="http://schemas.microsoft.com/office/drawing/2014/main" id="{4B9A854B-3C8E-EC42-9F40-570DF2B780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148" y="1380414"/>
            <a:ext cx="53340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PCl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固体中含有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[PCl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</a:t>
            </a:r>
            <a:r>
              <a:rPr kumimoji="1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和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[PCl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6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</a:t>
            </a:r>
            <a:r>
              <a:rPr kumimoji="1" lang="en-US" altLang="zh-CN" sz="2400" baseline="46000" dirty="0">
                <a:latin typeface="Times New Roman" panose="02020603050405020304" pitchFamily="18" charset="0"/>
              </a:rPr>
              <a:t>-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离子</a:t>
            </a:r>
          </a:p>
          <a:p>
            <a:pPr>
              <a:lnSpc>
                <a:spcPct val="90000"/>
              </a:lnSpc>
              <a:spcBef>
                <a:spcPct val="50000"/>
              </a:spcBef>
            </a:pPr>
            <a:r>
              <a:rPr kumimoji="1" lang="en-US" altLang="zh-CN" sz="2400" dirty="0">
                <a:latin typeface="Times New Roman" panose="02020603050405020304" pitchFamily="18" charset="0"/>
              </a:rPr>
              <a:t>[PCl</a:t>
            </a:r>
            <a:r>
              <a:rPr kumimoji="1" lang="en-US" altLang="zh-CN" sz="2400" baseline="-25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]</a:t>
            </a:r>
            <a:r>
              <a:rPr kumimoji="1" lang="en-US" altLang="zh-CN" sz="2400" baseline="30000" dirty="0">
                <a:latin typeface="Times New Roman" panose="02020603050405020304" pitchFamily="18" charset="0"/>
              </a:rPr>
              <a:t>+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P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：</a:t>
            </a:r>
            <a:r>
              <a:rPr kumimoji="1" lang="en-US" altLang="zh-CN" sz="2400" dirty="0">
                <a:latin typeface="Times New Roman" panose="02020603050405020304" pitchFamily="18" charset="0"/>
              </a:rPr>
              <a:t>sp</a:t>
            </a:r>
            <a:r>
              <a:rPr kumimoji="1" lang="en-US" altLang="zh-CN" sz="2400" baseline="30000" dirty="0">
                <a:latin typeface="Times New Roman" panose="02020603050405020304" pitchFamily="18" charset="0"/>
              </a:rPr>
              <a:t>3</a:t>
            </a:r>
            <a:r>
              <a:rPr kumimoji="1" lang="zh-CN" altLang="en-US" sz="2400" dirty="0">
                <a:latin typeface="Times New Roman" panose="02020603050405020304" pitchFamily="18" charset="0"/>
              </a:rPr>
              <a:t>杂化  四面体</a:t>
            </a:r>
          </a:p>
        </p:txBody>
      </p:sp>
      <p:grpSp>
        <p:nvGrpSpPr>
          <p:cNvPr id="92164" name="Group 4">
            <a:extLst>
              <a:ext uri="{FF2B5EF4-FFF2-40B4-BE49-F238E27FC236}">
                <a16:creationId xmlns:a16="http://schemas.microsoft.com/office/drawing/2014/main" id="{90CD47E7-BC38-F44A-A4CA-4832CE3F8CA1}"/>
              </a:ext>
            </a:extLst>
          </p:cNvPr>
          <p:cNvGrpSpPr>
            <a:grpSpLocks/>
          </p:cNvGrpSpPr>
          <p:nvPr/>
        </p:nvGrpSpPr>
        <p:grpSpPr bwMode="auto">
          <a:xfrm>
            <a:off x="5868148" y="1088893"/>
            <a:ext cx="2286000" cy="1447800"/>
            <a:chOff x="3216" y="1038"/>
            <a:chExt cx="1201" cy="975"/>
          </a:xfrm>
        </p:grpSpPr>
        <p:graphicFrame>
          <p:nvGraphicFramePr>
            <p:cNvPr id="92165" name="Object 5">
              <a:extLst>
                <a:ext uri="{FF2B5EF4-FFF2-40B4-BE49-F238E27FC236}">
                  <a16:creationId xmlns:a16="http://schemas.microsoft.com/office/drawing/2014/main" id="{96233E13-7C16-3D4C-983B-109B3F4070E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13" y="1662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" imgW="4394200" imgH="4102100" progId="Equation.3">
                    <p:embed/>
                  </p:oleObj>
                </mc:Choice>
                <mc:Fallback>
                  <p:oleObj name="公式" r:id="rId2" imgW="4394200" imgH="4102100" progId="Equation.3">
                    <p:embed/>
                    <p:pic>
                      <p:nvPicPr>
                        <p:cNvPr id="92165" name="Object 5">
                          <a:extLst>
                            <a:ext uri="{FF2B5EF4-FFF2-40B4-BE49-F238E27FC236}">
                              <a16:creationId xmlns:a16="http://schemas.microsoft.com/office/drawing/2014/main" id="{96233E13-7C16-3D4C-983B-109B3F4070E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13" y="1662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66" name="Object 6">
              <a:extLst>
                <a:ext uri="{FF2B5EF4-FFF2-40B4-BE49-F238E27FC236}">
                  <a16:creationId xmlns:a16="http://schemas.microsoft.com/office/drawing/2014/main" id="{DC317F34-4EC8-9A47-988B-49EEAF8183A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00" y="1470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4" imgW="3213100" imgH="3797300" progId="Equation.3">
                    <p:embed/>
                  </p:oleObj>
                </mc:Choice>
                <mc:Fallback>
                  <p:oleObj name="公式" r:id="rId4" imgW="3213100" imgH="3797300" progId="Equation.3">
                    <p:embed/>
                    <p:pic>
                      <p:nvPicPr>
                        <p:cNvPr id="92166" name="Object 6">
                          <a:extLst>
                            <a:ext uri="{FF2B5EF4-FFF2-40B4-BE49-F238E27FC236}">
                              <a16:creationId xmlns:a16="http://schemas.microsoft.com/office/drawing/2014/main" id="{DC317F34-4EC8-9A47-988B-49EEAF8183A0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00" y="1470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67" name="Line 7">
              <a:extLst>
                <a:ext uri="{FF2B5EF4-FFF2-40B4-BE49-F238E27FC236}">
                  <a16:creationId xmlns:a16="http://schemas.microsoft.com/office/drawing/2014/main" id="{547D9D43-DA36-784C-B35C-94E02978CA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8" y="1662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68" name="Line 8">
              <a:extLst>
                <a:ext uri="{FF2B5EF4-FFF2-40B4-BE49-F238E27FC236}">
                  <a16:creationId xmlns:a16="http://schemas.microsoft.com/office/drawing/2014/main" id="{7F240506-007D-E441-BA0E-94BABA2B1D8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6" y="1662"/>
              <a:ext cx="48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69" name="Line 9">
              <a:extLst>
                <a:ext uri="{FF2B5EF4-FFF2-40B4-BE49-F238E27FC236}">
                  <a16:creationId xmlns:a16="http://schemas.microsoft.com/office/drawing/2014/main" id="{FCDE44EF-E289-2340-88C3-35AC977EDE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4" y="1614"/>
              <a:ext cx="192" cy="96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70" name="Object 10">
              <a:extLst>
                <a:ext uri="{FF2B5EF4-FFF2-40B4-BE49-F238E27FC236}">
                  <a16:creationId xmlns:a16="http://schemas.microsoft.com/office/drawing/2014/main" id="{B2058940-2102-CA42-8621-10EFD7A5D8B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77" y="1038"/>
            <a:ext cx="223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6" imgW="4394200" imgH="4102100" progId="Equation.3">
                    <p:embed/>
                  </p:oleObj>
                </mc:Choice>
                <mc:Fallback>
                  <p:oleObj name="公式" r:id="rId6" imgW="4394200" imgH="4102100" progId="Equation.3">
                    <p:embed/>
                    <p:pic>
                      <p:nvPicPr>
                        <p:cNvPr id="92170" name="Object 10">
                          <a:extLst>
                            <a:ext uri="{FF2B5EF4-FFF2-40B4-BE49-F238E27FC236}">
                              <a16:creationId xmlns:a16="http://schemas.microsoft.com/office/drawing/2014/main" id="{B2058940-2102-CA42-8621-10EFD7A5D8B5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77" y="1038"/>
                          <a:ext cx="223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71" name="Line 11">
              <a:extLst>
                <a:ext uri="{FF2B5EF4-FFF2-40B4-BE49-F238E27FC236}">
                  <a16:creationId xmlns:a16="http://schemas.microsoft.com/office/drawing/2014/main" id="{BDC6628C-0EAF-644A-BBAD-3C9A9968BA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48" y="1230"/>
              <a:ext cx="0" cy="24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med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72" name="Object 12">
              <a:extLst>
                <a:ext uri="{FF2B5EF4-FFF2-40B4-BE49-F238E27FC236}">
                  <a16:creationId xmlns:a16="http://schemas.microsoft.com/office/drawing/2014/main" id="{3BA4D8C3-B318-4D4E-9534-A2DADCC6578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41" y="1710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8" imgW="4394200" imgH="4102100" progId="Equation.3">
                    <p:embed/>
                  </p:oleObj>
                </mc:Choice>
                <mc:Fallback>
                  <p:oleObj name="公式" r:id="rId8" imgW="4394200" imgH="4102100" progId="Equation.3">
                    <p:embed/>
                    <p:pic>
                      <p:nvPicPr>
                        <p:cNvPr id="92172" name="Object 12">
                          <a:extLst>
                            <a:ext uri="{FF2B5EF4-FFF2-40B4-BE49-F238E27FC236}">
                              <a16:creationId xmlns:a16="http://schemas.microsoft.com/office/drawing/2014/main" id="{3BA4D8C3-B318-4D4E-9534-A2DADCC6578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41" y="1710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73" name="Object 13">
              <a:extLst>
                <a:ext uri="{FF2B5EF4-FFF2-40B4-BE49-F238E27FC236}">
                  <a16:creationId xmlns:a16="http://schemas.microsoft.com/office/drawing/2014/main" id="{E2843C98-7C2F-1B4F-B1CA-DDDBF1CFA4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96" y="1806"/>
            <a:ext cx="223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0" imgW="4394200" imgH="4102100" progId="Equation.3">
                    <p:embed/>
                  </p:oleObj>
                </mc:Choice>
                <mc:Fallback>
                  <p:oleObj name="公式" r:id="rId10" imgW="4394200" imgH="4102100" progId="Equation.3">
                    <p:embed/>
                    <p:pic>
                      <p:nvPicPr>
                        <p:cNvPr id="92173" name="Object 13">
                          <a:extLst>
                            <a:ext uri="{FF2B5EF4-FFF2-40B4-BE49-F238E27FC236}">
                              <a16:creationId xmlns:a16="http://schemas.microsoft.com/office/drawing/2014/main" id="{E2843C98-7C2F-1B4F-B1CA-DDDBF1CFA4D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96" y="1806"/>
                          <a:ext cx="223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74" name="AutoShape 14">
              <a:extLst>
                <a:ext uri="{FF2B5EF4-FFF2-40B4-BE49-F238E27FC236}">
                  <a16:creationId xmlns:a16="http://schemas.microsoft.com/office/drawing/2014/main" id="{209B5356-D52A-7241-8F16-6798585033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1086"/>
              <a:ext cx="1008" cy="864"/>
            </a:xfrm>
            <a:prstGeom prst="bracketPair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75" name="Object 15">
              <a:extLst>
                <a:ext uri="{FF2B5EF4-FFF2-40B4-BE49-F238E27FC236}">
                  <a16:creationId xmlns:a16="http://schemas.microsoft.com/office/drawing/2014/main" id="{52C32D94-A981-D948-A66D-8ADE78A297F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54" y="1059"/>
            <a:ext cx="163" cy="16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2" imgW="3213100" imgH="3213100" progId="Equation.3">
                    <p:embed/>
                  </p:oleObj>
                </mc:Choice>
                <mc:Fallback>
                  <p:oleObj name="公式" r:id="rId12" imgW="3213100" imgH="3213100" progId="Equation.3">
                    <p:embed/>
                    <p:pic>
                      <p:nvPicPr>
                        <p:cNvPr id="92175" name="Object 15">
                          <a:extLst>
                            <a:ext uri="{FF2B5EF4-FFF2-40B4-BE49-F238E27FC236}">
                              <a16:creationId xmlns:a16="http://schemas.microsoft.com/office/drawing/2014/main" id="{52C32D94-A981-D948-A66D-8ADE78A297F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54" y="1059"/>
                          <a:ext cx="163" cy="16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2176" name="Group 16">
            <a:extLst>
              <a:ext uri="{FF2B5EF4-FFF2-40B4-BE49-F238E27FC236}">
                <a16:creationId xmlns:a16="http://schemas.microsoft.com/office/drawing/2014/main" id="{32F0AEE7-E711-5B40-A566-9E4B0FFC41C9}"/>
              </a:ext>
            </a:extLst>
          </p:cNvPr>
          <p:cNvGrpSpPr>
            <a:grpSpLocks/>
          </p:cNvGrpSpPr>
          <p:nvPr/>
        </p:nvGrpSpPr>
        <p:grpSpPr bwMode="auto">
          <a:xfrm>
            <a:off x="5946685" y="2905678"/>
            <a:ext cx="2057400" cy="1524000"/>
            <a:chOff x="3552" y="2201"/>
            <a:chExt cx="1219" cy="964"/>
          </a:xfrm>
        </p:grpSpPr>
        <p:graphicFrame>
          <p:nvGraphicFramePr>
            <p:cNvPr id="92177" name="Object 17">
              <a:extLst>
                <a:ext uri="{FF2B5EF4-FFF2-40B4-BE49-F238E27FC236}">
                  <a16:creationId xmlns:a16="http://schemas.microsoft.com/office/drawing/2014/main" id="{7ECAF466-F080-AC47-A343-6869995A5D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622"/>
            <a:ext cx="164" cy="19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4" imgW="3213100" imgH="3797300" progId="Equation.3">
                    <p:embed/>
                  </p:oleObj>
                </mc:Choice>
                <mc:Fallback>
                  <p:oleObj name="公式" r:id="rId14" imgW="3213100" imgH="3797300" progId="Equation.3">
                    <p:embed/>
                    <p:pic>
                      <p:nvPicPr>
                        <p:cNvPr id="92177" name="Object 17">
                          <a:extLst>
                            <a:ext uri="{FF2B5EF4-FFF2-40B4-BE49-F238E27FC236}">
                              <a16:creationId xmlns:a16="http://schemas.microsoft.com/office/drawing/2014/main" id="{7ECAF466-F080-AC47-A343-6869995A5D0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622"/>
                          <a:ext cx="164" cy="19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78" name="Line 18">
              <a:extLst>
                <a:ext uri="{FF2B5EF4-FFF2-40B4-BE49-F238E27FC236}">
                  <a16:creationId xmlns:a16="http://schemas.microsoft.com/office/drawing/2014/main" id="{EC832C34-A512-EA45-8B87-669E3486B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814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79" name="Line 19">
              <a:extLst>
                <a:ext uri="{FF2B5EF4-FFF2-40B4-BE49-F238E27FC236}">
                  <a16:creationId xmlns:a16="http://schemas.microsoft.com/office/drawing/2014/main" id="{A5D878F9-BA84-F544-BF32-833C5C5B90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2" y="2478"/>
              <a:ext cx="0" cy="14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0" name="Line 20">
              <a:extLst>
                <a:ext uri="{FF2B5EF4-FFF2-40B4-BE49-F238E27FC236}">
                  <a16:creationId xmlns:a16="http://schemas.microsoft.com/office/drawing/2014/main" id="{9027CC58-53A9-634A-BD7B-F0552DFDAAA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128" y="2574"/>
              <a:ext cx="144" cy="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1" name="Line 21">
              <a:extLst>
                <a:ext uri="{FF2B5EF4-FFF2-40B4-BE49-F238E27FC236}">
                  <a16:creationId xmlns:a16="http://schemas.microsoft.com/office/drawing/2014/main" id="{4432713B-9FDD-314C-A0FD-2C54531D5E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7" y="2766"/>
              <a:ext cx="144" cy="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2" name="Line 22">
              <a:extLst>
                <a:ext uri="{FF2B5EF4-FFF2-40B4-BE49-F238E27FC236}">
                  <a16:creationId xmlns:a16="http://schemas.microsoft.com/office/drawing/2014/main" id="{CD234D75-93C9-7E42-B27C-3A0C0D02C1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792" y="2574"/>
              <a:ext cx="144" cy="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183" name="Line 23">
              <a:extLst>
                <a:ext uri="{FF2B5EF4-FFF2-40B4-BE49-F238E27FC236}">
                  <a16:creationId xmlns:a16="http://schemas.microsoft.com/office/drawing/2014/main" id="{E9B9671E-09AE-9746-9CDC-A0A2EF8B42C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126" y="2766"/>
              <a:ext cx="144" cy="84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84" name="Object 24">
              <a:extLst>
                <a:ext uri="{FF2B5EF4-FFF2-40B4-BE49-F238E27FC236}">
                  <a16:creationId xmlns:a16="http://schemas.microsoft.com/office/drawing/2014/main" id="{AE1790EA-86ED-9F46-9FA9-E0CF3A57367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286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5" imgW="4394200" imgH="4102100" progId="Equation.3">
                    <p:embed/>
                  </p:oleObj>
                </mc:Choice>
                <mc:Fallback>
                  <p:oleObj name="公式" r:id="rId15" imgW="4394200" imgH="4102100" progId="Equation.3">
                    <p:embed/>
                    <p:pic>
                      <p:nvPicPr>
                        <p:cNvPr id="92184" name="Object 24">
                          <a:extLst>
                            <a:ext uri="{FF2B5EF4-FFF2-40B4-BE49-F238E27FC236}">
                              <a16:creationId xmlns:a16="http://schemas.microsoft.com/office/drawing/2014/main" id="{AE1790EA-86ED-9F46-9FA9-E0CF3A57367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286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5" name="Object 25">
              <a:extLst>
                <a:ext uri="{FF2B5EF4-FFF2-40B4-BE49-F238E27FC236}">
                  <a16:creationId xmlns:a16="http://schemas.microsoft.com/office/drawing/2014/main" id="{801FA766-B619-5546-BA26-CCC139F1847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0" y="2493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6" imgW="4394200" imgH="4102100" progId="Equation.3">
                    <p:embed/>
                  </p:oleObj>
                </mc:Choice>
                <mc:Fallback>
                  <p:oleObj name="公式" r:id="rId16" imgW="4394200" imgH="4102100" progId="Equation.3">
                    <p:embed/>
                    <p:pic>
                      <p:nvPicPr>
                        <p:cNvPr id="92185" name="Object 25">
                          <a:extLst>
                            <a:ext uri="{FF2B5EF4-FFF2-40B4-BE49-F238E27FC236}">
                              <a16:creationId xmlns:a16="http://schemas.microsoft.com/office/drawing/2014/main" id="{801FA766-B619-5546-BA26-CCC139F1847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2493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6" name="Object 26">
              <a:extLst>
                <a:ext uri="{FF2B5EF4-FFF2-40B4-BE49-F238E27FC236}">
                  <a16:creationId xmlns:a16="http://schemas.microsoft.com/office/drawing/2014/main" id="{7605F994-2266-9846-90E9-BFED427E8E6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270" y="2766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7" imgW="4394200" imgH="4102100" progId="Equation.3">
                    <p:embed/>
                  </p:oleObj>
                </mc:Choice>
                <mc:Fallback>
                  <p:oleObj name="公式" r:id="rId17" imgW="4394200" imgH="4102100" progId="Equation.3">
                    <p:embed/>
                    <p:pic>
                      <p:nvPicPr>
                        <p:cNvPr id="92186" name="Object 26">
                          <a:extLst>
                            <a:ext uri="{FF2B5EF4-FFF2-40B4-BE49-F238E27FC236}">
                              <a16:creationId xmlns:a16="http://schemas.microsoft.com/office/drawing/2014/main" id="{7605F994-2266-9846-90E9-BFED427E8E6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70" y="2766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7" name="Object 27">
              <a:extLst>
                <a:ext uri="{FF2B5EF4-FFF2-40B4-BE49-F238E27FC236}">
                  <a16:creationId xmlns:a16="http://schemas.microsoft.com/office/drawing/2014/main" id="{4D8C496A-03A7-554A-8FA7-B711EB5D98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84" y="2958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8" imgW="4394200" imgH="4102100" progId="Equation.3">
                    <p:embed/>
                  </p:oleObj>
                </mc:Choice>
                <mc:Fallback>
                  <p:oleObj name="公式" r:id="rId18" imgW="4394200" imgH="4102100" progId="Equation.3">
                    <p:embed/>
                    <p:pic>
                      <p:nvPicPr>
                        <p:cNvPr id="92187" name="Object 27">
                          <a:extLst>
                            <a:ext uri="{FF2B5EF4-FFF2-40B4-BE49-F238E27FC236}">
                              <a16:creationId xmlns:a16="http://schemas.microsoft.com/office/drawing/2014/main" id="{4D8C496A-03A7-554A-8FA7-B711EB5D98A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84" y="2958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8" name="Object 28">
              <a:extLst>
                <a:ext uri="{FF2B5EF4-FFF2-40B4-BE49-F238E27FC236}">
                  <a16:creationId xmlns:a16="http://schemas.microsoft.com/office/drawing/2014/main" id="{43BB92CE-8CDB-6E42-BBA6-2E284EF7B99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3" y="2766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19" imgW="4394200" imgH="4102100" progId="Equation.3">
                    <p:embed/>
                  </p:oleObj>
                </mc:Choice>
                <mc:Fallback>
                  <p:oleObj name="公式" r:id="rId19" imgW="4394200" imgH="4102100" progId="Equation.3">
                    <p:embed/>
                    <p:pic>
                      <p:nvPicPr>
                        <p:cNvPr id="92188" name="Object 28">
                          <a:extLst>
                            <a:ext uri="{FF2B5EF4-FFF2-40B4-BE49-F238E27FC236}">
                              <a16:creationId xmlns:a16="http://schemas.microsoft.com/office/drawing/2014/main" id="{43BB92CE-8CDB-6E42-BBA6-2E284EF7B99C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" y="2766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2189" name="Object 29">
              <a:extLst>
                <a:ext uri="{FF2B5EF4-FFF2-40B4-BE49-F238E27FC236}">
                  <a16:creationId xmlns:a16="http://schemas.microsoft.com/office/drawing/2014/main" id="{1AEC3E80-85DC-064A-B3C6-99EAD87DBCE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593" y="2493"/>
            <a:ext cx="224" cy="2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1" imgW="4394200" imgH="4102100" progId="Equation.3">
                    <p:embed/>
                  </p:oleObj>
                </mc:Choice>
                <mc:Fallback>
                  <p:oleObj name="公式" r:id="rId21" imgW="4394200" imgH="4102100" progId="Equation.3">
                    <p:embed/>
                    <p:pic>
                      <p:nvPicPr>
                        <p:cNvPr id="92189" name="Object 29">
                          <a:extLst>
                            <a:ext uri="{FF2B5EF4-FFF2-40B4-BE49-F238E27FC236}">
                              <a16:creationId xmlns:a16="http://schemas.microsoft.com/office/drawing/2014/main" id="{1AEC3E80-85DC-064A-B3C6-99EAD87DBCE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93" y="2493"/>
                          <a:ext cx="224" cy="20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2190" name="AutoShape 30">
              <a:extLst>
                <a:ext uri="{FF2B5EF4-FFF2-40B4-BE49-F238E27FC236}">
                  <a16:creationId xmlns:a16="http://schemas.microsoft.com/office/drawing/2014/main" id="{0F0D505F-0D35-3E47-A3FF-8D6D1649B2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38"/>
              <a:ext cx="1056" cy="912"/>
            </a:xfrm>
            <a:prstGeom prst="bracketPair">
              <a:avLst>
                <a:gd name="adj" fmla="val 16667"/>
              </a:avLst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91" name="Object 31">
              <a:extLst>
                <a:ext uri="{FF2B5EF4-FFF2-40B4-BE49-F238E27FC236}">
                  <a16:creationId xmlns:a16="http://schemas.microsoft.com/office/drawing/2014/main" id="{B9AF04A1-E4AE-814D-9E34-3DD2767AFF1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668" y="2201"/>
            <a:ext cx="103" cy="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公式" r:id="rId22" imgW="2044700" imgH="1752600" progId="Equation.3">
                    <p:embed/>
                  </p:oleObj>
                </mc:Choice>
                <mc:Fallback>
                  <p:oleObj name="公式" r:id="rId22" imgW="2044700" imgH="1752600" progId="Equation.3">
                    <p:embed/>
                    <p:pic>
                      <p:nvPicPr>
                        <p:cNvPr id="92191" name="Object 31">
                          <a:extLst>
                            <a:ext uri="{FF2B5EF4-FFF2-40B4-BE49-F238E27FC236}">
                              <a16:creationId xmlns:a16="http://schemas.microsoft.com/office/drawing/2014/main" id="{B9AF04A1-E4AE-814D-9E34-3DD2767AFF1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68" y="2201"/>
                          <a:ext cx="103" cy="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2192" name="Rectangle 32">
            <a:extLst>
              <a:ext uri="{FF2B5EF4-FFF2-40B4-BE49-F238E27FC236}">
                <a16:creationId xmlns:a16="http://schemas.microsoft.com/office/drawing/2014/main" id="{247E4959-B4F3-EF4D-A5B6-AADBF7D4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854" y="3246524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[PCl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6</a:t>
            </a:r>
            <a:r>
              <a:rPr kumimoji="1" lang="en-US" altLang="zh-CN" sz="2400">
                <a:latin typeface="Times New Roman" panose="02020603050405020304" pitchFamily="18" charset="0"/>
              </a:rPr>
              <a:t>]</a:t>
            </a:r>
            <a:r>
              <a:rPr kumimoji="1" lang="en-US" altLang="zh-CN" sz="2400" baseline="48000">
                <a:latin typeface="Times New Roman" panose="02020603050405020304" pitchFamily="18" charset="0"/>
              </a:rPr>
              <a:t>-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  <a:r>
              <a:rPr kumimoji="1" lang="en-US" altLang="zh-CN" sz="2400">
                <a:latin typeface="Times New Roman" panose="02020603050405020304" pitchFamily="18" charset="0"/>
              </a:rPr>
              <a:t>P</a:t>
            </a:r>
            <a:r>
              <a:rPr kumimoji="1" lang="zh-CN" altLang="en-US" sz="2400">
                <a:latin typeface="Times New Roman" panose="02020603050405020304" pitchFamily="18" charset="0"/>
              </a:rPr>
              <a:t>：</a:t>
            </a:r>
            <a:r>
              <a:rPr kumimoji="1" lang="en-US" altLang="zh-CN" sz="2400">
                <a:latin typeface="Times New Roman" panose="02020603050405020304" pitchFamily="18" charset="0"/>
              </a:rPr>
              <a:t>sp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3</a:t>
            </a:r>
            <a:r>
              <a:rPr kumimoji="1" lang="en-US" altLang="zh-CN" sz="2400">
                <a:latin typeface="Times New Roman" panose="02020603050405020304" pitchFamily="18" charset="0"/>
              </a:rPr>
              <a:t>d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</a:t>
            </a:r>
            <a:r>
              <a:rPr kumimoji="1" lang="zh-CN" altLang="en-US" sz="2400">
                <a:latin typeface="Times New Roman" panose="02020603050405020304" pitchFamily="18" charset="0"/>
              </a:rPr>
              <a:t>杂化  八面体</a:t>
            </a:r>
          </a:p>
        </p:txBody>
      </p:sp>
      <p:sp>
        <p:nvSpPr>
          <p:cNvPr id="92195" name="Rectangle 35">
            <a:extLst>
              <a:ext uri="{FF2B5EF4-FFF2-40B4-BE49-F238E27FC236}">
                <a16:creationId xmlns:a16="http://schemas.microsoft.com/office/drawing/2014/main" id="{87C84702-ECB0-454F-8481-41A927F223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270" y="4646500"/>
            <a:ext cx="25146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chemeClr val="tx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重要性质：水解</a:t>
            </a:r>
          </a:p>
        </p:txBody>
      </p:sp>
      <p:graphicFrame>
        <p:nvGraphicFramePr>
          <p:cNvPr id="92196" name="Object 36">
            <a:extLst>
              <a:ext uri="{FF2B5EF4-FFF2-40B4-BE49-F238E27FC236}">
                <a16:creationId xmlns:a16="http://schemas.microsoft.com/office/drawing/2014/main" id="{AD0BDC22-85AD-3742-8B54-A02C053C1D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7544" y="5210968"/>
          <a:ext cx="4114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4" imgW="48564800" imgH="5562600" progId="Equation.3">
                  <p:embed/>
                </p:oleObj>
              </mc:Choice>
              <mc:Fallback>
                <p:oleObj name="公式" r:id="rId24" imgW="48564800" imgH="5562600" progId="Equation.3">
                  <p:embed/>
                  <p:pic>
                    <p:nvPicPr>
                      <p:cNvPr id="92196" name="Object 36">
                        <a:extLst>
                          <a:ext uri="{FF2B5EF4-FFF2-40B4-BE49-F238E27FC236}">
                            <a16:creationId xmlns:a16="http://schemas.microsoft.com/office/drawing/2014/main" id="{AD0BDC22-85AD-3742-8B54-A02C053C1DB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5210968"/>
                        <a:ext cx="4114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197" name="Text Box 37">
            <a:extLst>
              <a:ext uri="{FF2B5EF4-FFF2-40B4-BE49-F238E27FC236}">
                <a16:creationId xmlns:a16="http://schemas.microsoft.com/office/drawing/2014/main" id="{5DC3C4DE-1934-884C-A26E-343C553299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544" y="6238875"/>
            <a:ext cx="3657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制备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PO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或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HBr)</a:t>
            </a:r>
          </a:p>
        </p:txBody>
      </p:sp>
      <p:graphicFrame>
        <p:nvGraphicFramePr>
          <p:cNvPr id="92198" name="Object 38">
            <a:extLst>
              <a:ext uri="{FF2B5EF4-FFF2-40B4-BE49-F238E27FC236}">
                <a16:creationId xmlns:a16="http://schemas.microsoft.com/office/drawing/2014/main" id="{ACC1B9C6-F832-214E-84DC-9A1481293E6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845520" y="5205745"/>
          <a:ext cx="4114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6" imgW="50025300" imgH="5562600" progId="Equation.3">
                  <p:embed/>
                </p:oleObj>
              </mc:Choice>
              <mc:Fallback>
                <p:oleObj name="公式" r:id="rId26" imgW="50025300" imgH="5562600" progId="Equation.3">
                  <p:embed/>
                  <p:pic>
                    <p:nvPicPr>
                      <p:cNvPr id="92198" name="Object 38">
                        <a:extLst>
                          <a:ext uri="{FF2B5EF4-FFF2-40B4-BE49-F238E27FC236}">
                            <a16:creationId xmlns:a16="http://schemas.microsoft.com/office/drawing/2014/main" id="{ACC1B9C6-F832-214E-84DC-9A1481293E6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5520" y="5205745"/>
                        <a:ext cx="41148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199" name="Object 39">
            <a:extLst>
              <a:ext uri="{FF2B5EF4-FFF2-40B4-BE49-F238E27FC236}">
                <a16:creationId xmlns:a16="http://schemas.microsoft.com/office/drawing/2014/main" id="{5F6915F8-0733-DB47-9247-E001B78176F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897" y="5713412"/>
          <a:ext cx="47244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8" imgW="57048400" imgH="5562600" progId="Equation.3">
                  <p:embed/>
                </p:oleObj>
              </mc:Choice>
              <mc:Fallback>
                <p:oleObj name="公式" r:id="rId28" imgW="57048400" imgH="5562600" progId="Equation.3">
                  <p:embed/>
                  <p:pic>
                    <p:nvPicPr>
                      <p:cNvPr id="92199" name="Object 39">
                        <a:extLst>
                          <a:ext uri="{FF2B5EF4-FFF2-40B4-BE49-F238E27FC236}">
                            <a16:creationId xmlns:a16="http://schemas.microsoft.com/office/drawing/2014/main" id="{5F6915F8-0733-DB47-9247-E001B78176F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897" y="5713412"/>
                        <a:ext cx="47244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F27C46D4-B9FB-0549-AAD1-039AA314859B}"/>
              </a:ext>
            </a:extLst>
          </p:cNvPr>
          <p:cNvSpPr/>
          <p:nvPr/>
        </p:nvSpPr>
        <p:spPr>
          <a:xfrm>
            <a:off x="567236" y="571196"/>
            <a:ext cx="2424062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PCl</a:t>
            </a:r>
            <a:r>
              <a:rPr lang="en-US" altLang="zh-CN" sz="28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5</a:t>
            </a:r>
            <a:r>
              <a:rPr lang="zh-CN" altLang="en-US" sz="28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sz="28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离子晶体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99220534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C3EAE357-C0C5-474F-914A-4861E17B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37</a:t>
            </a:fld>
            <a:endParaRPr lang="en-US" altLang="zh-CN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D8C7076-3492-9241-A4E2-D9B55A2EA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90" y="2043927"/>
            <a:ext cx="1752600" cy="448969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>
                <a:ea typeface="黑体" panose="02010609060101010101" pitchFamily="49" charset="-122"/>
              </a:rPr>
              <a:t>制备反应</a:t>
            </a:r>
            <a:endParaRPr kumimoji="1" lang="en-US" altLang="zh-CN" baseline="-25000">
              <a:ea typeface="黑体" panose="02010609060101010101" pitchFamily="49" charset="-122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E50CAC-B781-2540-B786-4ACA2CC32A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189" y="4514344"/>
            <a:ext cx="6046019" cy="1938992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dirty="0">
                <a:ea typeface="黑体" panose="02010609060101010101" pitchFamily="49" charset="-122"/>
              </a:rPr>
              <a:t>性质</a:t>
            </a:r>
            <a:r>
              <a:rPr kumimoji="1" lang="zh-CN" altLang="en-US" dirty="0"/>
              <a:t>：</a:t>
            </a:r>
          </a:p>
          <a:p>
            <a:pPr marL="342900" indent="-342900">
              <a:buFont typeface="Wingdings" pitchFamily="2" charset="2"/>
              <a:buChar char="u"/>
            </a:pPr>
            <a:r>
              <a:rPr kumimoji="1" lang="en-US" altLang="zh-CN" dirty="0"/>
              <a:t>  </a:t>
            </a:r>
            <a:r>
              <a:rPr kumimoji="1" lang="zh-CN" altLang="en-US" dirty="0"/>
              <a:t>剧毒，空气中易燃</a:t>
            </a:r>
          </a:p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dirty="0"/>
              <a:t> </a:t>
            </a:r>
            <a:r>
              <a:rPr kumimoji="1" lang="en-US" altLang="zh-CN" dirty="0"/>
              <a:t>PH</a:t>
            </a:r>
            <a:r>
              <a:rPr kumimoji="1" lang="en-US" altLang="zh-CN" baseline="-25000" dirty="0"/>
              <a:t>3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H</a:t>
            </a:r>
            <a:r>
              <a:rPr kumimoji="1" lang="zh-CN" altLang="en-US" dirty="0"/>
              <a:t>原为被甲基等取代生成衍生物</a:t>
            </a:r>
          </a:p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dirty="0"/>
              <a:t> 与</a:t>
            </a:r>
            <a:r>
              <a:rPr kumimoji="1" lang="en-US" altLang="zh-CN" dirty="0"/>
              <a:t>PF</a:t>
            </a:r>
            <a:r>
              <a:rPr kumimoji="1" lang="en-US" altLang="zh-CN" baseline="-25000" dirty="0"/>
              <a:t>3</a:t>
            </a:r>
            <a:r>
              <a:rPr kumimoji="1" lang="zh-CN" altLang="en-US" dirty="0"/>
              <a:t>一样，是良好配体</a:t>
            </a:r>
          </a:p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dirty="0"/>
              <a:t> 强还原剂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CD158AA-53D8-9742-AC6F-3D072CF31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" y="2514600"/>
            <a:ext cx="8001000" cy="1717393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en-US" altLang="zh-CN" dirty="0"/>
              <a:t>  P</a:t>
            </a:r>
            <a:r>
              <a:rPr kumimoji="1" lang="en-US" altLang="zh-CN" baseline="-25000" dirty="0"/>
              <a:t>4</a:t>
            </a:r>
            <a:r>
              <a:rPr kumimoji="1" lang="en-US" altLang="zh-CN" dirty="0"/>
              <a:t>(s) + 3OH</a:t>
            </a:r>
            <a:r>
              <a:rPr kumimoji="1" lang="en-US" altLang="zh-CN" baseline="30000" dirty="0">
                <a:latin typeface="宋体" panose="02010600030101010101" pitchFamily="2" charset="-122"/>
              </a:rPr>
              <a:t>- </a:t>
            </a:r>
            <a:r>
              <a:rPr kumimoji="1" lang="en-US" altLang="zh-CN" dirty="0"/>
              <a:t>+ 3H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O == 3H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PO</a:t>
            </a:r>
            <a:r>
              <a:rPr kumimoji="1" lang="en-US" altLang="zh-CN" baseline="-25000" dirty="0"/>
              <a:t>4</a:t>
            </a:r>
            <a:r>
              <a:rPr kumimoji="1" lang="en-US" altLang="zh-CN" baseline="30000" dirty="0">
                <a:latin typeface="宋体" panose="02010600030101010101" pitchFamily="2" charset="-122"/>
              </a:rPr>
              <a:t>-</a:t>
            </a:r>
            <a:r>
              <a:rPr kumimoji="1" lang="en-US" altLang="zh-CN" dirty="0"/>
              <a:t> + PH</a:t>
            </a:r>
            <a:r>
              <a:rPr kumimoji="1" lang="en-US" altLang="zh-CN" baseline="-25000" dirty="0"/>
              <a:t>3</a:t>
            </a:r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dirty="0"/>
              <a:t> </a:t>
            </a:r>
            <a:r>
              <a:rPr kumimoji="1" lang="en-US" altLang="zh-CN" dirty="0"/>
              <a:t>Ca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+ 6H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O == 3Ca(OH)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 + 2PH</a:t>
            </a:r>
            <a:r>
              <a:rPr kumimoji="1" lang="en-US" altLang="zh-CN" baseline="-25000" dirty="0"/>
              <a:t>3</a:t>
            </a:r>
            <a:endParaRPr kumimoji="1" lang="zh-CN" altLang="en-US" dirty="0"/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dirty="0"/>
              <a:t> </a:t>
            </a:r>
            <a:r>
              <a:rPr kumimoji="1" lang="en-US" altLang="zh-CN" dirty="0"/>
              <a:t>PH</a:t>
            </a:r>
            <a:r>
              <a:rPr kumimoji="1" lang="en-US" altLang="zh-CN" baseline="-25000" dirty="0"/>
              <a:t>4</a:t>
            </a:r>
            <a:r>
              <a:rPr kumimoji="1" lang="en-US" altLang="zh-CN" dirty="0"/>
              <a:t>I + </a:t>
            </a:r>
            <a:r>
              <a:rPr kumimoji="1" lang="en-US" altLang="zh-CN" dirty="0" err="1"/>
              <a:t>NaOH</a:t>
            </a:r>
            <a:r>
              <a:rPr kumimoji="1" lang="en-US" altLang="zh-CN" dirty="0"/>
              <a:t> == </a:t>
            </a:r>
            <a:r>
              <a:rPr kumimoji="1" lang="en-US" altLang="zh-CN" dirty="0" err="1"/>
              <a:t>NaI</a:t>
            </a:r>
            <a:r>
              <a:rPr kumimoji="1" lang="en-US" altLang="zh-CN" dirty="0"/>
              <a:t> + 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O + PH</a:t>
            </a:r>
            <a:r>
              <a:rPr kumimoji="1" lang="en-US" altLang="zh-CN" baseline="-25000" dirty="0"/>
              <a:t>3</a:t>
            </a:r>
            <a:endParaRPr kumimoji="1" lang="zh-CN" altLang="en-US" dirty="0"/>
          </a:p>
          <a:p>
            <a:pPr marL="342900" indent="-34290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dirty="0"/>
              <a:t> 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4</a:t>
            </a:r>
            <a:r>
              <a:rPr kumimoji="1" lang="en-US" altLang="zh-CN" dirty="0"/>
              <a:t>(g) + 6H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(g) == 4 PH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(g)</a:t>
            </a:r>
            <a:endParaRPr kumimoji="1" lang="en-US" altLang="zh-CN" baseline="-25000" dirty="0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D4F58E27-6CDA-2949-8DC2-DA71C93F6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5541" y="2945679"/>
            <a:ext cx="1652736" cy="85523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zh-CN" altLang="en-US"/>
              <a:t>类似于</a:t>
            </a:r>
            <a:r>
              <a:rPr kumimoji="1" lang="en-US" altLang="zh-CN"/>
              <a:t>NH</a:t>
            </a:r>
            <a:r>
              <a:rPr kumimoji="1" lang="en-US" altLang="zh-CN" baseline="-25000"/>
              <a:t>3</a:t>
            </a:r>
            <a:r>
              <a:rPr kumimoji="1" lang="zh-CN" altLang="en-US"/>
              <a:t>的反应</a:t>
            </a:r>
            <a:endParaRPr kumimoji="1" lang="zh-CN" altLang="en-US" baseline="-25000"/>
          </a:p>
        </p:txBody>
      </p:sp>
      <p:sp>
        <p:nvSpPr>
          <p:cNvPr id="8" name="AutoShape 8">
            <a:extLst>
              <a:ext uri="{FF2B5EF4-FFF2-40B4-BE49-F238E27FC236}">
                <a16:creationId xmlns:a16="http://schemas.microsoft.com/office/drawing/2014/main" id="{7816A59A-24FE-124F-A060-03A4F3CD7729}"/>
              </a:ext>
            </a:extLst>
          </p:cNvPr>
          <p:cNvSpPr>
            <a:spLocks/>
          </p:cNvSpPr>
          <p:nvPr/>
        </p:nvSpPr>
        <p:spPr bwMode="auto">
          <a:xfrm>
            <a:off x="6540207" y="2685737"/>
            <a:ext cx="228600" cy="990600"/>
          </a:xfrm>
          <a:prstGeom prst="rightBrace">
            <a:avLst>
              <a:gd name="adj1" fmla="val 36111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CED6411D-577A-864E-BE9A-DF9DBFC2F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67944" y="2347415"/>
            <a:ext cx="533400" cy="36317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baseline="-25000"/>
              <a:t>△</a:t>
            </a:r>
          </a:p>
        </p:txBody>
      </p:sp>
      <p:pic>
        <p:nvPicPr>
          <p:cNvPr id="10" name="Picture 11" descr="G:\Ic3\P\images\PH3.jpg">
            <a:hlinkClick r:id="rId2" action="ppaction://hlinkfile"/>
            <a:extLst>
              <a:ext uri="{FF2B5EF4-FFF2-40B4-BE49-F238E27FC236}">
                <a16:creationId xmlns:a16="http://schemas.microsoft.com/office/drawing/2014/main" id="{0551C99F-CDED-7142-90AF-80DBAA0E9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8807" y="4784179"/>
            <a:ext cx="1855958" cy="1569831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4">
            <a:extLst>
              <a:ext uri="{FF2B5EF4-FFF2-40B4-BE49-F238E27FC236}">
                <a16:creationId xmlns:a16="http://schemas.microsoft.com/office/drawing/2014/main" id="{57DEBD2F-2BAE-3340-9F06-CA99B90752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80312" y="6334023"/>
            <a:ext cx="68159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kumimoji="1" lang="en-US" altLang="zh-CN"/>
              <a:t>PH</a:t>
            </a:r>
            <a:r>
              <a:rPr kumimoji="1" lang="en-US" altLang="zh-CN" baseline="-25000"/>
              <a:t>3</a:t>
            </a:r>
            <a:endParaRPr kumimoji="1" lang="zh-CN" altLang="en-US" baseline="-25000"/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97024A8E-3D6A-8B4D-A41A-504F94B5F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4838" y="188640"/>
            <a:ext cx="29654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buClr>
                <a:srgbClr val="FF0000"/>
              </a:buClr>
              <a:buFont typeface="Wingdings" charset="2"/>
              <a:buNone/>
            </a:pPr>
            <a:r>
              <a:rPr kumimoji="0"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黑体" charset="0"/>
              </a:rPr>
              <a:t>磷的氢化物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B21E64B-FAEA-6248-A9D1-AF8E3B81E6B6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D20874EE-3C7D-3F41-B81E-C3452E4710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4716" y="1057550"/>
            <a:ext cx="8725693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2400" dirty="0"/>
              <a:t>       </a:t>
            </a:r>
            <a:r>
              <a:rPr kumimoji="1" lang="zh-CN" altLang="en-US" dirty="0"/>
              <a:t>磷和氢可形成一系列化合物：</a:t>
            </a:r>
            <a:r>
              <a:rPr kumimoji="1" lang="en-US" altLang="zh-CN" dirty="0"/>
              <a:t>PH</a:t>
            </a:r>
            <a:r>
              <a:rPr kumimoji="1" lang="en-US" altLang="zh-CN" baseline="-25000" dirty="0"/>
              <a:t>3</a:t>
            </a:r>
            <a:r>
              <a:rPr kumimoji="1" lang="en-US" altLang="zh-CN" dirty="0"/>
              <a:t>，P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H</a:t>
            </a:r>
            <a:r>
              <a:rPr kumimoji="1" lang="en-US" altLang="zh-CN" baseline="-25000" dirty="0"/>
              <a:t>4 </a:t>
            </a:r>
            <a:r>
              <a:rPr kumimoji="1" lang="zh-CN" altLang="en-US" dirty="0"/>
              <a:t>和 (</a:t>
            </a:r>
            <a:r>
              <a:rPr kumimoji="1" lang="en-US" altLang="zh-CN" dirty="0"/>
              <a:t>P</a:t>
            </a:r>
            <a:r>
              <a:rPr kumimoji="1" lang="en-US" altLang="zh-CN" baseline="-25000" dirty="0"/>
              <a:t>2</a:t>
            </a:r>
            <a:r>
              <a:rPr kumimoji="1" lang="en-US" altLang="zh-CN" dirty="0"/>
              <a:t>H)</a:t>
            </a:r>
            <a:r>
              <a:rPr kumimoji="1" lang="en-US" altLang="zh-CN" baseline="-25000" dirty="0"/>
              <a:t>X </a:t>
            </a:r>
            <a:r>
              <a:rPr kumimoji="1" lang="zh-CN" altLang="en-US" dirty="0"/>
              <a:t>等，其中最重要的是 </a:t>
            </a:r>
            <a:r>
              <a:rPr kumimoji="1" lang="en-US" altLang="zh-CN" dirty="0"/>
              <a:t>PH</a:t>
            </a:r>
            <a:r>
              <a:rPr kumimoji="1" lang="en-US" altLang="zh-CN" baseline="-25000" dirty="0"/>
              <a:t>3 </a:t>
            </a:r>
            <a:r>
              <a:rPr kumimoji="1" lang="zh-CN" altLang="en-US" dirty="0"/>
              <a:t>称为膦 (</a:t>
            </a:r>
            <a:r>
              <a:rPr kumimoji="1" lang="en-US" altLang="zh-CN" dirty="0"/>
              <a:t>Phosphine)</a:t>
            </a:r>
            <a:endParaRPr kumimoji="1" lang="en-US" altLang="zh-CN" baseline="-25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D0D6C14-227F-4487-287A-944F4B864005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09794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3" name="Rectangle 5"/>
          <p:cNvSpPr>
            <a:spLocks noGrp="1" noChangeArrowheads="1"/>
          </p:cNvSpPr>
          <p:nvPr>
            <p:ph type="title"/>
          </p:nvPr>
        </p:nvSpPr>
        <p:spPr>
          <a:xfrm>
            <a:off x="1475656" y="189012"/>
            <a:ext cx="6408712" cy="647700"/>
          </a:xfrm>
        </p:spPr>
        <p:txBody>
          <a:bodyPr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11.3.6-8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第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VIA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至第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VIIIA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元素</a:t>
            </a:r>
            <a:endParaRPr lang="zh-CN" altLang="en-US" sz="3200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BBA99B-0F9D-8047-B9B6-559B48EEB1C3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8F030E-37EE-8E40-B2E1-475279B7905C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FAC4613C-47E7-E84E-B7F1-2373CC75AB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90600"/>
            <a:ext cx="8534400" cy="5410200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81BB55AD-3588-0548-A253-E66D53D49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22525" y="958850"/>
            <a:ext cx="346551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 dirty="0">
                <a:latin typeface="楷体_GB2312" pitchFamily="49" charset="-122"/>
                <a:ea typeface="楷体_GB2312" pitchFamily="49" charset="-122"/>
              </a:rPr>
              <a:t>第16/Ⅵ至第18/Ⅷ族元素的某些性质</a:t>
            </a:r>
          </a:p>
        </p:txBody>
      </p:sp>
      <p:sp>
        <p:nvSpPr>
          <p:cNvPr id="9" name="Rectangle 20">
            <a:extLst>
              <a:ext uri="{FF2B5EF4-FFF2-40B4-BE49-F238E27FC236}">
                <a16:creationId xmlns:a16="http://schemas.microsoft.com/office/drawing/2014/main" id="{148CAE9D-A4A6-9A4D-9CAA-EB5AF0703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90600"/>
            <a:ext cx="8534400" cy="5410200"/>
          </a:xfrm>
          <a:prstGeom prst="rect">
            <a:avLst/>
          </a:prstGeom>
          <a:solidFill>
            <a:srgbClr val="FFFFCC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5BA92AE6-2F8F-C74F-A355-0F44D18EC8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339850"/>
            <a:ext cx="72993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600" b="1">
                <a:ea typeface="楷体_GB2312" pitchFamily="49" charset="-122"/>
              </a:rPr>
              <a:t>元素</a:t>
            </a:r>
            <a:r>
              <a:rPr lang="zh-CN" altLang="en-US" sz="1600" b="1"/>
              <a:t>      </a:t>
            </a:r>
            <a:r>
              <a:rPr lang="en-US" altLang="zh-CN" sz="1600" b="1" i="1"/>
              <a:t>I</a:t>
            </a:r>
            <a:r>
              <a:rPr lang="en-US" altLang="zh-CN" sz="1600" b="1" baseline="-25000"/>
              <a:t>1</a:t>
            </a:r>
            <a:r>
              <a:rPr lang="en-US" altLang="zh-CN" sz="1600" b="1"/>
              <a:t>/kJ·mol</a:t>
            </a:r>
            <a:r>
              <a:rPr lang="en-US" altLang="zh-CN" sz="1600" b="1" baseline="30000"/>
              <a:t>-1</a:t>
            </a:r>
            <a:r>
              <a:rPr lang="en-US" altLang="zh-CN" sz="1600" b="1"/>
              <a:t>         </a:t>
            </a:r>
            <a:r>
              <a:rPr lang="en-US" altLang="zh-CN" sz="1600" b="1">
                <a:sym typeface="Symbol" pitchFamily="2" charset="2"/>
              </a:rPr>
              <a:t>*        </a:t>
            </a:r>
            <a:r>
              <a:rPr lang="zh-CN" altLang="en-US" sz="1600" b="1">
                <a:ea typeface="楷体_GB2312" pitchFamily="49" charset="-122"/>
                <a:sym typeface="Symbol" pitchFamily="2" charset="2"/>
              </a:rPr>
              <a:t>共价半径</a:t>
            </a:r>
            <a:r>
              <a:rPr lang="zh-CN" altLang="en-US" sz="1600" b="1">
                <a:sym typeface="Symbol" pitchFamily="2" charset="2"/>
              </a:rPr>
              <a:t>/</a:t>
            </a:r>
            <a:r>
              <a:rPr lang="en-US" altLang="zh-CN" sz="1600" b="1">
                <a:sym typeface="Symbol" pitchFamily="2" charset="2"/>
              </a:rPr>
              <a:t>pm       </a:t>
            </a:r>
            <a:r>
              <a:rPr lang="zh-CN" altLang="en-US" sz="1600" b="1">
                <a:ea typeface="楷体_GB2312" pitchFamily="49" charset="-122"/>
                <a:sym typeface="Symbol" pitchFamily="2" charset="2"/>
              </a:rPr>
              <a:t>离子半径</a:t>
            </a:r>
            <a:r>
              <a:rPr lang="zh-CN" altLang="en-US" sz="1600" b="1">
                <a:sym typeface="Symbol" pitchFamily="2" charset="2"/>
              </a:rPr>
              <a:t>**/</a:t>
            </a:r>
            <a:r>
              <a:rPr lang="en-US" altLang="zh-CN" sz="1600" b="1">
                <a:sym typeface="Symbol" pitchFamily="2" charset="2"/>
              </a:rPr>
              <a:t>pm          </a:t>
            </a:r>
            <a:r>
              <a:rPr lang="zh-CN" altLang="en-US" sz="1600" b="1">
                <a:ea typeface="楷体_GB2312" pitchFamily="49" charset="-122"/>
                <a:sym typeface="Symbol" pitchFamily="2" charset="2"/>
              </a:rPr>
              <a:t>部分氧化态</a:t>
            </a:r>
            <a:endParaRPr lang="zh-CN" altLang="en-US" sz="1600" b="1">
              <a:ea typeface="楷体_GB2312" pitchFamily="49" charset="-122"/>
            </a:endParaRPr>
          </a:p>
        </p:txBody>
      </p:sp>
      <p:sp>
        <p:nvSpPr>
          <p:cNvPr id="11" name="Text Box 7">
            <a:extLst>
              <a:ext uri="{FF2B5EF4-FFF2-40B4-BE49-F238E27FC236}">
                <a16:creationId xmlns:a16="http://schemas.microsoft.com/office/drawing/2014/main" id="{AC66A5D9-91A1-9148-8ABA-A13A328AE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050" y="1746250"/>
            <a:ext cx="401638" cy="412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1400" b="1"/>
              <a:t>O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S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Se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Te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Po</a:t>
            </a:r>
          </a:p>
          <a:p>
            <a:pPr algn="ctr">
              <a:lnSpc>
                <a:spcPct val="105000"/>
              </a:lnSpc>
            </a:pPr>
            <a:endParaRPr lang="en-US" altLang="zh-CN" sz="1400" b="1"/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F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Cl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Br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I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At</a:t>
            </a:r>
          </a:p>
          <a:p>
            <a:pPr algn="ctr">
              <a:lnSpc>
                <a:spcPct val="105000"/>
              </a:lnSpc>
            </a:pPr>
            <a:endParaRPr lang="en-US" altLang="zh-CN" sz="1400" b="1"/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He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Ne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Ar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Kr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Xe</a:t>
            </a:r>
          </a:p>
          <a:p>
            <a:pPr algn="ctr">
              <a:lnSpc>
                <a:spcPct val="105000"/>
              </a:lnSpc>
            </a:pPr>
            <a:r>
              <a:rPr lang="en-US" altLang="zh-CN" sz="1400"/>
              <a:t>Rn</a:t>
            </a: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A645E57A-9764-6B41-B490-18F53DF19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39875" y="1754188"/>
            <a:ext cx="539750" cy="418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 b="1"/>
              <a:t>1320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1005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947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875</a:t>
            </a:r>
          </a:p>
          <a:p>
            <a:pPr algn="ctr">
              <a:lnSpc>
                <a:spcPct val="140000"/>
              </a:lnSpc>
            </a:pPr>
            <a:endParaRPr lang="en-US" altLang="zh-CN" sz="1400" b="1"/>
          </a:p>
          <a:p>
            <a:pPr algn="ctr">
              <a:lnSpc>
                <a:spcPct val="140000"/>
              </a:lnSpc>
            </a:pPr>
            <a:r>
              <a:rPr lang="en-US" altLang="zh-CN" sz="1400" b="1"/>
              <a:t>1687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1257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1146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1015</a:t>
            </a:r>
          </a:p>
          <a:p>
            <a:pPr algn="ctr">
              <a:lnSpc>
                <a:spcPct val="110000"/>
              </a:lnSpc>
            </a:pPr>
            <a:endParaRPr lang="en-US" altLang="zh-CN" sz="1400" b="1"/>
          </a:p>
          <a:p>
            <a:pPr algn="ctr">
              <a:lnSpc>
                <a:spcPct val="110000"/>
              </a:lnSpc>
            </a:pPr>
            <a:endParaRPr lang="en-US" altLang="zh-CN" sz="1400" b="1"/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2378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2087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1527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1357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1177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1043</a:t>
            </a:r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5934091E-CBE6-6E4D-9D9F-7E645CEE8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2700" y="1728788"/>
            <a:ext cx="495300" cy="42910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05000"/>
              </a:lnSpc>
            </a:pPr>
            <a:r>
              <a:rPr lang="en-US" altLang="zh-CN" sz="1400" b="1"/>
              <a:t>3.44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2.44</a:t>
            </a:r>
          </a:p>
          <a:p>
            <a:pPr algn="ctr">
              <a:lnSpc>
                <a:spcPct val="105000"/>
              </a:lnSpc>
            </a:pPr>
            <a:r>
              <a:rPr lang="en-US" altLang="zh-CN" sz="1400" b="1"/>
              <a:t>2.55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2.10</a:t>
            </a:r>
          </a:p>
          <a:p>
            <a:pPr algn="ctr">
              <a:lnSpc>
                <a:spcPct val="130000"/>
              </a:lnSpc>
            </a:pPr>
            <a:endParaRPr lang="en-US" altLang="zh-CN" sz="1400" b="1"/>
          </a:p>
          <a:p>
            <a:pPr algn="ctr">
              <a:lnSpc>
                <a:spcPct val="120000"/>
              </a:lnSpc>
            </a:pPr>
            <a:r>
              <a:rPr lang="en-US" altLang="zh-CN" sz="1400" b="1"/>
              <a:t>3.98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/>
              <a:t>3.16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/>
              <a:t>2.96</a:t>
            </a:r>
          </a:p>
          <a:p>
            <a:pPr algn="ctr">
              <a:lnSpc>
                <a:spcPct val="150000"/>
              </a:lnSpc>
            </a:pPr>
            <a:r>
              <a:rPr lang="en-US" altLang="zh-CN" sz="1400" b="1"/>
              <a:t>2.66</a:t>
            </a:r>
          </a:p>
          <a:p>
            <a:pPr algn="ctr">
              <a:lnSpc>
                <a:spcPct val="150000"/>
              </a:lnSpc>
            </a:pPr>
            <a:endParaRPr lang="en-US" altLang="zh-CN" sz="1400" b="1"/>
          </a:p>
          <a:p>
            <a:pPr algn="ctr">
              <a:lnSpc>
                <a:spcPct val="150000"/>
              </a:lnSpc>
            </a:pPr>
            <a:endParaRPr lang="en-US" altLang="zh-CN" sz="1400" b="1"/>
          </a:p>
          <a:p>
            <a:pPr algn="ctr">
              <a:lnSpc>
                <a:spcPct val="150000"/>
              </a:lnSpc>
            </a:pPr>
            <a:endParaRPr lang="en-US" altLang="zh-CN" sz="1400" b="1"/>
          </a:p>
          <a:p>
            <a:pPr algn="ctr">
              <a:lnSpc>
                <a:spcPct val="150000"/>
              </a:lnSpc>
            </a:pPr>
            <a:endParaRPr lang="en-US" altLang="zh-CN" sz="1400" b="1"/>
          </a:p>
          <a:p>
            <a:pPr algn="ctr">
              <a:lnSpc>
                <a:spcPct val="150000"/>
              </a:lnSpc>
            </a:pPr>
            <a:r>
              <a:rPr lang="en-US" altLang="zh-CN" sz="1400" b="1"/>
              <a:t>2.6</a:t>
            </a:r>
          </a:p>
          <a:p>
            <a:pPr algn="ctr">
              <a:lnSpc>
                <a:spcPct val="120000"/>
              </a:lnSpc>
            </a:pPr>
            <a:endParaRPr lang="en-US" altLang="zh-CN" sz="1600"/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FA848158-C70B-AE4F-96AF-D762E0D81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1717675"/>
            <a:ext cx="450850" cy="1025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altLang="zh-CN" sz="1400" b="1"/>
              <a:t>73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102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117</a:t>
            </a:r>
          </a:p>
          <a:p>
            <a:pPr algn="ctr">
              <a:lnSpc>
                <a:spcPct val="110000"/>
              </a:lnSpc>
            </a:pPr>
            <a:r>
              <a:rPr lang="en-US" altLang="zh-CN" sz="1400" b="1"/>
              <a:t>135</a:t>
            </a:r>
          </a:p>
        </p:txBody>
      </p:sp>
      <p:sp>
        <p:nvSpPr>
          <p:cNvPr id="15" name="Text Box 11">
            <a:extLst>
              <a:ext uri="{FF2B5EF4-FFF2-40B4-BE49-F238E27FC236}">
                <a16:creationId xmlns:a16="http://schemas.microsoft.com/office/drawing/2014/main" id="{808DF063-815B-E248-A458-AC342B7FB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1925" y="1722438"/>
            <a:ext cx="450850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b="1" dirty="0"/>
              <a:t>124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170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184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207</a:t>
            </a:r>
          </a:p>
          <a:p>
            <a:pPr algn="ctr">
              <a:lnSpc>
                <a:spcPct val="120000"/>
              </a:lnSpc>
            </a:pPr>
            <a:endParaRPr lang="en-US" altLang="zh-CN" sz="1400" b="1" dirty="0"/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117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167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182</a:t>
            </a:r>
          </a:p>
          <a:p>
            <a:pPr algn="ctr">
              <a:lnSpc>
                <a:spcPct val="120000"/>
              </a:lnSpc>
            </a:pPr>
            <a:r>
              <a:rPr lang="en-US" altLang="zh-CN" sz="1400" b="1" dirty="0"/>
              <a:t>206</a:t>
            </a:r>
          </a:p>
        </p:txBody>
      </p:sp>
      <p:sp>
        <p:nvSpPr>
          <p:cNvPr id="16" name="Text Box 12">
            <a:extLst>
              <a:ext uri="{FF2B5EF4-FFF2-40B4-BE49-F238E27FC236}">
                <a16:creationId xmlns:a16="http://schemas.microsoft.com/office/drawing/2014/main" id="{AC113DB1-3124-1D40-877B-47BC364FC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0" y="1749425"/>
            <a:ext cx="2071688" cy="404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</a:pPr>
            <a:r>
              <a:rPr lang="en-US" altLang="zh-CN" sz="1400" b="1"/>
              <a:t>-2，-1，0，+1，+2</a:t>
            </a:r>
          </a:p>
          <a:p>
            <a:pPr>
              <a:lnSpc>
                <a:spcPct val="90000"/>
              </a:lnSpc>
            </a:pPr>
            <a:r>
              <a:rPr lang="en-US" altLang="zh-CN" sz="1400" b="1"/>
              <a:t>-2，0，+4，+6</a:t>
            </a:r>
          </a:p>
          <a:p>
            <a:pPr>
              <a:lnSpc>
                <a:spcPct val="90000"/>
              </a:lnSpc>
            </a:pPr>
            <a:r>
              <a:rPr lang="en-US" altLang="zh-CN" sz="1400" b="1"/>
              <a:t>-2，0，+4，+6</a:t>
            </a:r>
          </a:p>
          <a:p>
            <a:pPr>
              <a:lnSpc>
                <a:spcPct val="90000"/>
              </a:lnSpc>
            </a:pPr>
            <a:r>
              <a:rPr lang="en-US" altLang="zh-CN" sz="1400" b="1"/>
              <a:t> -2，0，+4，+6 </a:t>
            </a:r>
          </a:p>
          <a:p>
            <a:pPr>
              <a:lnSpc>
                <a:spcPct val="115000"/>
              </a:lnSpc>
            </a:pPr>
            <a:r>
              <a:rPr lang="en-US" altLang="zh-CN" sz="1400" b="1"/>
              <a:t>-2，0，+2，+4，+6</a:t>
            </a:r>
          </a:p>
          <a:p>
            <a:pPr>
              <a:lnSpc>
                <a:spcPct val="115000"/>
              </a:lnSpc>
            </a:pPr>
            <a:endParaRPr lang="en-US" altLang="zh-CN" sz="1400" b="1"/>
          </a:p>
          <a:p>
            <a:pPr>
              <a:lnSpc>
                <a:spcPct val="120000"/>
              </a:lnSpc>
            </a:pPr>
            <a:r>
              <a:rPr lang="en-US" altLang="zh-CN" sz="1400" b="1"/>
              <a:t>-1，0</a:t>
            </a:r>
          </a:p>
          <a:p>
            <a:pPr>
              <a:lnSpc>
                <a:spcPct val="120000"/>
              </a:lnSpc>
            </a:pPr>
            <a:r>
              <a:rPr lang="en-US" altLang="zh-CN" sz="1400" b="1"/>
              <a:t>-1，0，+1，+3，+5，+7</a:t>
            </a:r>
          </a:p>
          <a:p>
            <a:pPr>
              <a:lnSpc>
                <a:spcPct val="120000"/>
              </a:lnSpc>
            </a:pPr>
            <a:r>
              <a:rPr lang="en-US" altLang="zh-CN" sz="1400" b="1"/>
              <a:t>-1，0，+1，+3，+5，+7</a:t>
            </a:r>
          </a:p>
          <a:p>
            <a:pPr>
              <a:lnSpc>
                <a:spcPct val="120000"/>
              </a:lnSpc>
            </a:pPr>
            <a:r>
              <a:rPr lang="en-US" altLang="zh-CN" sz="1400" b="1"/>
              <a:t>-1，0，+1，+3，+5，+7</a:t>
            </a:r>
          </a:p>
          <a:p>
            <a:pPr>
              <a:lnSpc>
                <a:spcPct val="105000"/>
              </a:lnSpc>
            </a:pPr>
            <a:endParaRPr lang="en-US" altLang="zh-CN" sz="1400" b="1"/>
          </a:p>
          <a:p>
            <a:pPr>
              <a:lnSpc>
                <a:spcPct val="105000"/>
              </a:lnSpc>
            </a:pPr>
            <a:endParaRPr lang="en-US" altLang="zh-CN" sz="1400" b="1"/>
          </a:p>
          <a:p>
            <a:pPr>
              <a:lnSpc>
                <a:spcPct val="115000"/>
              </a:lnSpc>
            </a:pPr>
            <a:r>
              <a:rPr lang="en-US" altLang="zh-CN" sz="1400" b="1"/>
              <a:t>0</a:t>
            </a:r>
          </a:p>
          <a:p>
            <a:pPr>
              <a:lnSpc>
                <a:spcPct val="115000"/>
              </a:lnSpc>
            </a:pPr>
            <a:r>
              <a:rPr lang="en-US" altLang="zh-CN" sz="1400" b="1"/>
              <a:t>0</a:t>
            </a:r>
          </a:p>
          <a:p>
            <a:pPr>
              <a:lnSpc>
                <a:spcPct val="115000"/>
              </a:lnSpc>
            </a:pPr>
            <a:r>
              <a:rPr lang="en-US" altLang="zh-CN" sz="1400" b="1"/>
              <a:t>0</a:t>
            </a:r>
          </a:p>
          <a:p>
            <a:pPr>
              <a:lnSpc>
                <a:spcPct val="115000"/>
              </a:lnSpc>
            </a:pPr>
            <a:r>
              <a:rPr lang="en-US" altLang="zh-CN" sz="1400" b="1"/>
              <a:t>0，+2</a:t>
            </a:r>
          </a:p>
          <a:p>
            <a:pPr>
              <a:lnSpc>
                <a:spcPct val="115000"/>
              </a:lnSpc>
            </a:pPr>
            <a:r>
              <a:rPr lang="en-US" altLang="zh-CN" sz="1400" b="1"/>
              <a:t>0，+2，+4，+6，+8</a:t>
            </a:r>
          </a:p>
        </p:txBody>
      </p:sp>
      <p:sp>
        <p:nvSpPr>
          <p:cNvPr id="17" name="Line 13">
            <a:extLst>
              <a:ext uri="{FF2B5EF4-FFF2-40B4-BE49-F238E27FC236}">
                <a16:creationId xmlns:a16="http://schemas.microsoft.com/office/drawing/2014/main" id="{B61351D2-D7A8-E042-8375-8DDF6DE4D6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295400"/>
            <a:ext cx="8458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Line 14">
            <a:extLst>
              <a:ext uri="{FF2B5EF4-FFF2-40B4-BE49-F238E27FC236}">
                <a16:creationId xmlns:a16="http://schemas.microsoft.com/office/drawing/2014/main" id="{1836E47A-7363-0D47-8327-86B2C299CC00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1752600"/>
            <a:ext cx="8458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5">
            <a:extLst>
              <a:ext uri="{FF2B5EF4-FFF2-40B4-BE49-F238E27FC236}">
                <a16:creationId xmlns:a16="http://schemas.microsoft.com/office/drawing/2014/main" id="{5DBCB102-9436-8248-8D85-28E3F1ECE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5943600"/>
            <a:ext cx="84582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16">
            <a:extLst>
              <a:ext uri="{FF2B5EF4-FFF2-40B4-BE49-F238E27FC236}">
                <a16:creationId xmlns:a16="http://schemas.microsoft.com/office/drawing/2014/main" id="{F9AEE613-038E-2043-AFB4-181BA8DEA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19200" y="1295400"/>
            <a:ext cx="0" cy="4572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Text Box 17">
            <a:extLst>
              <a:ext uri="{FF2B5EF4-FFF2-40B4-BE49-F238E27FC236}">
                <a16:creationId xmlns:a16="http://schemas.microsoft.com/office/drawing/2014/main" id="{968DC40E-0FDC-7644-B88A-28788435C2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5943600"/>
            <a:ext cx="69342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400" b="1">
                <a:latin typeface="楷体_GB2312" pitchFamily="49" charset="-122"/>
                <a:ea typeface="楷体_GB2312" pitchFamily="49" charset="-122"/>
              </a:rPr>
              <a:t>*  鲍林电负性                         **  氧族元素的</a:t>
            </a:r>
            <a:r>
              <a:rPr lang="en-US" altLang="zh-CN" sz="1400" b="1"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en-US" altLang="zh-CN" sz="1400" b="1" baseline="30000">
                <a:latin typeface="楷体_GB2312" pitchFamily="49" charset="-122"/>
                <a:ea typeface="楷体_GB2312" pitchFamily="49" charset="-122"/>
              </a:rPr>
              <a:t>2-</a:t>
            </a:r>
            <a:r>
              <a:rPr lang="zh-CN" altLang="en-US" sz="1400" b="1">
                <a:latin typeface="楷体_GB2312" pitchFamily="49" charset="-122"/>
                <a:ea typeface="楷体_GB2312" pitchFamily="49" charset="-122"/>
              </a:rPr>
              <a:t>半径，卤族元素的</a:t>
            </a:r>
            <a:r>
              <a:rPr lang="en-US" altLang="zh-CN" sz="1400" b="1">
                <a:latin typeface="楷体_GB2312" pitchFamily="49" charset="-122"/>
                <a:ea typeface="楷体_GB2312" pitchFamily="49" charset="-122"/>
              </a:rPr>
              <a:t>E</a:t>
            </a:r>
            <a:r>
              <a:rPr lang="en-US" altLang="zh-CN" sz="1400" b="1" baseline="30000">
                <a:latin typeface="楷体_GB2312" pitchFamily="49" charset="-122"/>
                <a:ea typeface="楷体_GB2312" pitchFamily="49" charset="-122"/>
              </a:rPr>
              <a:t>-</a:t>
            </a:r>
            <a:r>
              <a:rPr lang="zh-CN" altLang="en-US" sz="1400" b="1">
                <a:latin typeface="楷体_GB2312" pitchFamily="49" charset="-122"/>
                <a:ea typeface="楷体_GB2312" pitchFamily="49" charset="-122"/>
              </a:rPr>
              <a:t>半径</a:t>
            </a:r>
          </a:p>
        </p:txBody>
      </p:sp>
    </p:spTree>
    <p:extLst>
      <p:ext uri="{BB962C8B-B14F-4D97-AF65-F5344CB8AC3E}">
        <p14:creationId xmlns:p14="http://schemas.microsoft.com/office/powerpoint/2010/main" val="2915618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BBEB84A4-2772-1F40-926B-0AD159D85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54ACDECE-D7AB-B040-8A2A-623AE83F9431}"/>
              </a:ext>
            </a:extLst>
          </p:cNvPr>
          <p:cNvSpPr txBox="1">
            <a:spLocks noChangeArrowheads="1"/>
          </p:cNvSpPr>
          <p:nvPr/>
        </p:nvSpPr>
        <p:spPr>
          <a:xfrm>
            <a:off x="2629247" y="261020"/>
            <a:ext cx="4535041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</a:t>
            </a:r>
            <a:r>
              <a:rPr kumimoji="0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至第</a:t>
            </a:r>
            <a:r>
              <a:rPr kumimoji="0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族元素特点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4FC70F3-6CBF-894C-9E9A-80258EB9D97E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E7A55AA-0B80-3A4B-B361-A0656111E462}"/>
              </a:ext>
            </a:extLst>
          </p:cNvPr>
          <p:cNvSpPr/>
          <p:nvPr/>
        </p:nvSpPr>
        <p:spPr>
          <a:xfrm>
            <a:off x="1043608" y="1095127"/>
            <a:ext cx="6480720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anchor="ctr">
            <a:spAutoFit/>
          </a:bodyPr>
          <a:lstStyle/>
          <a:p>
            <a:pPr marL="514350" indent="-514350">
              <a:buFont typeface="+mj-lt"/>
              <a:buAutoNum type="romanUcPeriod"/>
            </a:pPr>
            <a:r>
              <a:rPr lang="zh-CN" altLang="en-US" b="1" dirty="0"/>
              <a:t>三族中没有一个属于真正的金属元素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987699-959A-9FBF-9029-6784E6842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93645"/>
            <a:ext cx="7546643" cy="4884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圆角矩形 4">
            <a:extLst>
              <a:ext uri="{FF2B5EF4-FFF2-40B4-BE49-F238E27FC236}">
                <a16:creationId xmlns:a16="http://schemas.microsoft.com/office/drawing/2014/main" id="{1B32664C-2D94-B793-A7BD-F030BA102412}"/>
              </a:ext>
            </a:extLst>
          </p:cNvPr>
          <p:cNvSpPr/>
          <p:nvPr/>
        </p:nvSpPr>
        <p:spPr>
          <a:xfrm>
            <a:off x="6732240" y="2276872"/>
            <a:ext cx="1116000" cy="2808312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4277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95D2CC-716B-6040-BA88-490E5F47C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</a:t>
            </a:fld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2849243-4790-AB46-BF20-FF06ACF41320}"/>
              </a:ext>
            </a:extLst>
          </p:cNvPr>
          <p:cNvSpPr txBox="1">
            <a:spLocks noChangeArrowheads="1"/>
          </p:cNvSpPr>
          <p:nvPr/>
        </p:nvSpPr>
        <p:spPr>
          <a:xfrm>
            <a:off x="2447764" y="116632"/>
            <a:ext cx="4212468" cy="719584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zh-CN" altLang="en-US" sz="3200" dirty="0">
                <a:solidFill>
                  <a:srgbClr val="C0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氮气 </a:t>
            </a:r>
            <a:r>
              <a:rPr lang="en-US" altLang="zh-CN" sz="3200" dirty="0">
                <a:solidFill>
                  <a:srgbClr val="C0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lang="en-US" altLang="zh-CN" sz="320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0" lang="zh-CN" altLang="en-US" sz="3200" dirty="0">
              <a:solidFill>
                <a:srgbClr val="C00000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F6DC50-9864-1B44-A37C-80F8E79F127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6" name="Picture 5" descr="图5">
            <a:extLst>
              <a:ext uri="{FF2B5EF4-FFF2-40B4-BE49-F238E27FC236}">
                <a16:creationId xmlns:a16="http://schemas.microsoft.com/office/drawing/2014/main" id="{9F401CD4-3E0E-6D44-AC9F-C15AB33B41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695728" y="2306415"/>
            <a:ext cx="2448272" cy="133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图5">
            <a:extLst>
              <a:ext uri="{FF2B5EF4-FFF2-40B4-BE49-F238E27FC236}">
                <a16:creationId xmlns:a16="http://schemas.microsoft.com/office/drawing/2014/main" id="{78703738-6319-F849-AFD6-FC5671CA76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876255" y="969839"/>
            <a:ext cx="1583087" cy="1336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4">
            <a:extLst>
              <a:ext uri="{FF2B5EF4-FFF2-40B4-BE49-F238E27FC236}">
                <a16:creationId xmlns:a16="http://schemas.microsoft.com/office/drawing/2014/main" id="{D5943331-B55B-8A4C-ADE2-63085B92D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200511"/>
            <a:ext cx="579120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键离解能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/ kJ.mol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-1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N       P        C (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比较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endParaRPr kumimoji="1" lang="en-US" altLang="zh-CN" sz="2400" b="1" baseline="30000" dirty="0">
              <a:solidFill>
                <a:srgbClr val="0000FF"/>
              </a:solidFill>
              <a:latin typeface="Times New Roman" panose="02020603050405020304" pitchFamily="18" charset="0"/>
            </a:endParaRPr>
          </a:p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    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E-E 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160</a:t>
            </a:r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  209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    346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  E=E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              400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400" b="1" dirty="0">
                <a:solidFill>
                  <a:schemeClr val="accent4">
                    <a:lumMod val="50000"/>
                  </a:schemeClr>
                </a:solidFill>
                <a:latin typeface="Times New Roman" panose="02020603050405020304" pitchFamily="18" charset="0"/>
              </a:rPr>
              <a:t>—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598</a:t>
            </a:r>
          </a:p>
          <a:p>
            <a:pPr>
              <a:lnSpc>
                <a:spcPct val="7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  E≡E</a:t>
            </a:r>
            <a:r>
              <a:rPr kumimoji="1" lang="en-US" altLang="zh-CN" sz="2400" b="1" dirty="0">
                <a:solidFill>
                  <a:srgbClr val="FF2F19"/>
                </a:solidFill>
                <a:latin typeface="Times New Roman" panose="02020603050405020304" pitchFamily="18" charset="0"/>
              </a:rPr>
              <a:t>             </a:t>
            </a:r>
            <a:r>
              <a:rPr kumimoji="1" lang="zh-CN" altLang="en-US" sz="2400" b="1" dirty="0">
                <a:solidFill>
                  <a:srgbClr val="FF2F19"/>
                </a:solidFill>
                <a:latin typeface="Times New Roman" panose="02020603050405020304" pitchFamily="18" charset="0"/>
              </a:rPr>
              <a:t>  </a:t>
            </a:r>
            <a:r>
              <a:rPr kumimoji="1" lang="en-US" altLang="zh-CN" sz="2400" b="1" dirty="0">
                <a:solidFill>
                  <a:srgbClr val="FF2F19"/>
                </a:solidFill>
                <a:latin typeface="Times New Roman" panose="02020603050405020304" pitchFamily="18" charset="0"/>
              </a:rPr>
              <a:t>946     </a:t>
            </a:r>
            <a:r>
              <a:rPr kumimoji="1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490</a:t>
            </a:r>
            <a:r>
              <a:rPr kumimoji="1" lang="en-US" altLang="zh-CN" sz="2400" b="1" dirty="0">
                <a:solidFill>
                  <a:srgbClr val="FF2F19"/>
                </a:solidFill>
                <a:latin typeface="Times New Roman" panose="02020603050405020304" pitchFamily="18" charset="0"/>
              </a:rPr>
              <a:t>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813</a:t>
            </a:r>
          </a:p>
        </p:txBody>
      </p:sp>
      <p:sp>
        <p:nvSpPr>
          <p:cNvPr id="9" name="Rectangle 19">
            <a:extLst>
              <a:ext uri="{FF2B5EF4-FFF2-40B4-BE49-F238E27FC236}">
                <a16:creationId xmlns:a16="http://schemas.microsoft.com/office/drawing/2014/main" id="{183914B6-1ADD-9640-97ED-DD04431F1A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54" y="3132018"/>
            <a:ext cx="6114728" cy="11376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打断第一个键需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546 kJ.mol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-1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∴N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很稳定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3000 ℃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仅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0.1%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分解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常用作保护性气体。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FF3B50D3-ABDB-B042-A459-30E501D212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500" y="4837808"/>
            <a:ext cx="8382000" cy="1130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高温催化下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N≡N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键断开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显出化学活泼性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—</a:t>
            </a:r>
          </a:p>
          <a:p>
            <a:pPr>
              <a:lnSpc>
                <a:spcPct val="150000"/>
              </a:lnSpc>
            </a:pP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氧化还原性和配位性质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4932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36559E5-217F-1B44-A473-7C0DA344F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3D4084D4-0B45-6140-9F5F-9800A09F9C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267" y="1700808"/>
            <a:ext cx="4263741" cy="576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b="1" dirty="0"/>
              <a:t>元素本身能形成多种氧化态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AC89F56-E0ED-C64B-BDBB-B0055DB12F29}"/>
              </a:ext>
            </a:extLst>
          </p:cNvPr>
          <p:cNvSpPr txBox="1">
            <a:spLocks noChangeArrowheads="1"/>
          </p:cNvSpPr>
          <p:nvPr/>
        </p:nvSpPr>
        <p:spPr>
          <a:xfrm>
            <a:off x="2629247" y="261020"/>
            <a:ext cx="4535041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第</a:t>
            </a:r>
            <a:r>
              <a:rPr kumimoji="0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16</a:t>
            </a: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至第</a:t>
            </a:r>
            <a:r>
              <a:rPr kumimoji="0" lang="en-US" altLang="zh-CN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18</a:t>
            </a: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族元素特点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4870874-6F49-6B4A-8433-32EAEC587892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3CE6A2C-CE95-1F4F-AEB2-15312177EDDB}"/>
              </a:ext>
            </a:extLst>
          </p:cNvPr>
          <p:cNvSpPr/>
          <p:nvPr/>
        </p:nvSpPr>
        <p:spPr>
          <a:xfrm>
            <a:off x="731093" y="1167135"/>
            <a:ext cx="768181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romanUcPeriod" startAt="2"/>
            </a:pPr>
            <a:r>
              <a:rPr lang="en-US" altLang="zh-CN" b="1" dirty="0"/>
              <a:t>16, 17</a:t>
            </a:r>
            <a:r>
              <a:rPr lang="zh-CN" altLang="en-US" b="1" dirty="0"/>
              <a:t>族元素以丰富的氧化还原化学为特征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E344D1E-806F-4C4E-89C8-D3DB4A2613FE}"/>
              </a:ext>
            </a:extLst>
          </p:cNvPr>
          <p:cNvSpPr/>
          <p:nvPr/>
        </p:nvSpPr>
        <p:spPr>
          <a:xfrm>
            <a:off x="4644008" y="2204864"/>
            <a:ext cx="4165228" cy="3900235"/>
          </a:xfrm>
          <a:prstGeom prst="rect">
            <a:avLst/>
          </a:prstGeom>
          <a:ln w="19050">
            <a:solidFill>
              <a:srgbClr val="FF00FF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可使其他元素达到通常难以达到的氧化态，例如：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I</a:t>
            </a:r>
            <a:r>
              <a:rPr lang="en-US" altLang="zh-CN" b="1" baseline="30000" dirty="0">
                <a:latin typeface="宋体" panose="02010600030101010101" pitchFamily="2" charset="-122"/>
              </a:rPr>
              <a:t>- </a:t>
            </a:r>
            <a:r>
              <a:rPr lang="zh-CN" altLang="en-US" b="1" dirty="0"/>
              <a:t>可以稳定元素的低氧化态：[</a:t>
            </a:r>
            <a:r>
              <a:rPr lang="en-US" altLang="zh-CN" b="1" dirty="0"/>
              <a:t>AuI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]</a:t>
            </a:r>
            <a:r>
              <a:rPr lang="en-US" altLang="zh-CN" b="1" baseline="30000" dirty="0">
                <a:latin typeface="宋体" panose="02010600030101010101" pitchFamily="2" charset="-122"/>
              </a:rPr>
              <a:t>-</a:t>
            </a:r>
            <a:r>
              <a:rPr lang="en-US" altLang="zh-CN" b="1" dirty="0">
                <a:latin typeface="宋体" panose="02010600030101010101" pitchFamily="2" charset="-122"/>
              </a:rPr>
              <a:t>,</a:t>
            </a:r>
            <a:r>
              <a:rPr lang="en-US" altLang="zh-CN" b="1" dirty="0"/>
              <a:t>REI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(</a:t>
            </a:r>
            <a:r>
              <a:rPr lang="en-US" altLang="zh-CN" b="1" dirty="0" err="1"/>
              <a:t>La,Ce,Pr,Gd</a:t>
            </a:r>
            <a:r>
              <a:rPr lang="en-US" altLang="zh-CN" b="1" dirty="0"/>
              <a:t>)</a:t>
            </a:r>
            <a:endParaRPr lang="en-US" altLang="zh-CN" b="1" baseline="-25000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O</a:t>
            </a:r>
            <a:r>
              <a:rPr lang="en-US" altLang="zh-CN" b="1" baseline="30000" dirty="0"/>
              <a:t>2</a:t>
            </a:r>
            <a:r>
              <a:rPr lang="en-US" altLang="zh-CN" b="1" baseline="30000" dirty="0">
                <a:latin typeface="宋体" panose="02010600030101010101" pitchFamily="2" charset="-122"/>
              </a:rPr>
              <a:t>- </a:t>
            </a:r>
            <a:r>
              <a:rPr lang="zh-CN" altLang="en-US" b="1" dirty="0"/>
              <a:t>和 </a:t>
            </a:r>
            <a:r>
              <a:rPr lang="en-US" altLang="zh-CN" b="1" dirty="0"/>
              <a:t>F</a:t>
            </a:r>
            <a:r>
              <a:rPr lang="en-US" altLang="zh-CN" b="1" baseline="30000" dirty="0">
                <a:latin typeface="宋体" panose="02010600030101010101" pitchFamily="2" charset="-122"/>
              </a:rPr>
              <a:t>- </a:t>
            </a:r>
            <a:r>
              <a:rPr lang="zh-CN" altLang="en-US" b="1" dirty="0"/>
              <a:t>可以稳定元素的高氧化态：</a:t>
            </a:r>
            <a:r>
              <a:rPr lang="en-US" altLang="zh-CN" b="1" dirty="0"/>
              <a:t>VF</a:t>
            </a:r>
            <a:r>
              <a:rPr lang="en-US" altLang="zh-CN" b="1" baseline="-25000" dirty="0"/>
              <a:t>5</a:t>
            </a:r>
            <a:r>
              <a:rPr lang="en-US" altLang="zh-CN" b="1" dirty="0"/>
              <a:t>、MoF</a:t>
            </a:r>
            <a:r>
              <a:rPr lang="en-US" altLang="zh-CN" b="1" baseline="-25000" dirty="0"/>
              <a:t>6</a:t>
            </a:r>
            <a:r>
              <a:rPr lang="zh-CN" altLang="en-US" b="1" dirty="0"/>
              <a:t>和</a:t>
            </a:r>
            <a:r>
              <a:rPr lang="en-US" altLang="zh-CN" b="1" dirty="0"/>
              <a:t>ReF</a:t>
            </a:r>
            <a:r>
              <a:rPr lang="en-US" altLang="zh-CN" b="1" baseline="-25000" dirty="0"/>
              <a:t>7</a:t>
            </a:r>
            <a:r>
              <a:rPr lang="zh-CN" altLang="en-US" b="1" dirty="0"/>
              <a:t>、</a:t>
            </a:r>
            <a:r>
              <a:rPr lang="en-US" altLang="zh-CN" b="1" dirty="0"/>
              <a:t>FeO</a:t>
            </a:r>
            <a:r>
              <a:rPr lang="en-US" altLang="zh-CN" b="1" baseline="-25000" dirty="0"/>
              <a:t>4</a:t>
            </a:r>
            <a:r>
              <a:rPr lang="en-US" altLang="zh-CN" b="1" dirty="0"/>
              <a:t>、MnO</a:t>
            </a:r>
            <a:r>
              <a:rPr lang="en-US" altLang="zh-CN" b="1" baseline="-25000" dirty="0"/>
              <a:t>4</a:t>
            </a:r>
            <a:r>
              <a:rPr lang="en-US" altLang="zh-CN" b="1" baseline="30000" dirty="0">
                <a:latin typeface="宋体" panose="02010600030101010101" pitchFamily="2" charset="-122"/>
              </a:rPr>
              <a:t>-</a:t>
            </a:r>
            <a:endParaRPr lang="en-US" altLang="zh-CN" b="1" dirty="0">
              <a:latin typeface="宋体" panose="0201060003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C598E97-C59C-6A41-AEF8-6224A6BD0C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99592" y="2299916"/>
            <a:ext cx="2880320" cy="4463797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C300749C-2E85-9E4B-8D40-1C3F8DB6C89F}"/>
              </a:ext>
            </a:extLst>
          </p:cNvPr>
          <p:cNvSpPr/>
          <p:nvPr/>
        </p:nvSpPr>
        <p:spPr>
          <a:xfrm>
            <a:off x="380267" y="1772816"/>
            <a:ext cx="3831693" cy="5085184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91632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AB884EB7-3846-E64B-9039-E2E9CAD17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B8F7B103-47D4-A847-A023-AC6F7A328F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705" y="1181186"/>
            <a:ext cx="5029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b="1" dirty="0"/>
              <a:t>主要存在于空气中</a:t>
            </a:r>
            <a:endParaRPr kumimoji="1" lang="zh-CN" altLang="en-US" b="1" baseline="30000" dirty="0"/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4BC6BA0D-58F5-2947-924B-14A85FB60E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520" y="1701317"/>
            <a:ext cx="8424936" cy="142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   (1) 氧： 氧的工业用途主要是炼钢，生产 1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钢 约需消耗 1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t 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氧. 氧的工业制法仍是空气深冷精馏和可望成为工业生产的膜分离技术,  它们总是同时得到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O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 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和 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endParaRPr kumimoji="1" lang="en-US" altLang="zh-CN" dirty="0"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4EB4B2DA-3523-9E46-B4EF-AEACDB75B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5862593"/>
            <a:ext cx="27432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sz="1800" dirty="0">
                <a:latin typeface="SimHei" panose="02010609060101010101" pitchFamily="49" charset="-122"/>
                <a:ea typeface="SimHei" panose="02010609060101010101" pitchFamily="49" charset="-122"/>
              </a:rPr>
              <a:t>氮—氧膜分离器示意图</a:t>
            </a:r>
            <a:endParaRPr kumimoji="1" lang="en-US" altLang="zh-CN" sz="1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985F8939-29A9-3643-83AA-8A1328D94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6205" y="3464219"/>
            <a:ext cx="3886200" cy="220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16">
            <a:extLst>
              <a:ext uri="{FF2B5EF4-FFF2-40B4-BE49-F238E27FC236}">
                <a16:creationId xmlns:a16="http://schemas.microsoft.com/office/drawing/2014/main" id="{5D2764C2-E404-B04E-A7D6-934195B0F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4149080"/>
            <a:ext cx="118025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1400" b="1" dirty="0">
                <a:ea typeface="楷体_GB2312" pitchFamily="49" charset="-122"/>
              </a:rPr>
              <a:t>空气分离工厂的蒸馏柱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2D92EFB-4BAF-E74D-A98A-749AFFFBB3DC}"/>
              </a:ext>
            </a:extLst>
          </p:cNvPr>
          <p:cNvSpPr txBox="1">
            <a:spLocks noChangeArrowheads="1"/>
          </p:cNvSpPr>
          <p:nvPr/>
        </p:nvSpPr>
        <p:spPr>
          <a:xfrm>
            <a:off x="2629247" y="261020"/>
            <a:ext cx="4535041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氧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A964F21-E15D-464C-A989-3E6E75AC119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531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F2507FBE-D84E-DC41-AED3-191595E679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856" y="2858362"/>
            <a:ext cx="247696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分子轨道图</a:t>
            </a:r>
            <a:endParaRPr kumimoji="1" lang="zh-CN" altLang="en-US" sz="2800" b="1" baseline="-250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grpSp>
        <p:nvGrpSpPr>
          <p:cNvPr id="72707" name="Group 3">
            <a:extLst>
              <a:ext uri="{FF2B5EF4-FFF2-40B4-BE49-F238E27FC236}">
                <a16:creationId xmlns:a16="http://schemas.microsoft.com/office/drawing/2014/main" id="{E5DBEFB2-58CA-3A4F-9E71-83056A24D540}"/>
              </a:ext>
            </a:extLst>
          </p:cNvPr>
          <p:cNvGrpSpPr>
            <a:grpSpLocks/>
          </p:cNvGrpSpPr>
          <p:nvPr/>
        </p:nvGrpSpPr>
        <p:grpSpPr bwMode="auto">
          <a:xfrm>
            <a:off x="3275856" y="332656"/>
            <a:ext cx="4248150" cy="5903912"/>
            <a:chOff x="1383" y="436"/>
            <a:chExt cx="2676" cy="3719"/>
          </a:xfrm>
        </p:grpSpPr>
        <p:sp>
          <p:nvSpPr>
            <p:cNvPr id="72708" name="Rectangle 4">
              <a:extLst>
                <a:ext uri="{FF2B5EF4-FFF2-40B4-BE49-F238E27FC236}">
                  <a16:creationId xmlns:a16="http://schemas.microsoft.com/office/drawing/2014/main" id="{AFEE2B3E-6D7F-CC41-88F6-B7CFBEC44A5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1837" y="1237"/>
              <a:ext cx="28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sz="3600" b="1" baseline="-25000">
                  <a:latin typeface="Times New Roman" panose="02020603050405020304" pitchFamily="18" charset="0"/>
                  <a:sym typeface="Symbol" pitchFamily="2" charset="2"/>
                </a:rPr>
                <a:t> </a:t>
              </a:r>
            </a:p>
          </p:txBody>
        </p:sp>
        <p:grpSp>
          <p:nvGrpSpPr>
            <p:cNvPr id="72709" name="Group 5">
              <a:extLst>
                <a:ext uri="{FF2B5EF4-FFF2-40B4-BE49-F238E27FC236}">
                  <a16:creationId xmlns:a16="http://schemas.microsoft.com/office/drawing/2014/main" id="{50206AB9-80D5-6C45-937A-58CF468CC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83" y="436"/>
              <a:ext cx="2676" cy="3719"/>
              <a:chOff x="2245" y="436"/>
              <a:chExt cx="2676" cy="3719"/>
            </a:xfrm>
          </p:grpSpPr>
          <p:grpSp>
            <p:nvGrpSpPr>
              <p:cNvPr id="72710" name="Group 6">
                <a:extLst>
                  <a:ext uri="{FF2B5EF4-FFF2-40B4-BE49-F238E27FC236}">
                    <a16:creationId xmlns:a16="http://schemas.microsoft.com/office/drawing/2014/main" id="{F0AD4AFA-477B-0349-89A1-78E63A9FD5B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7" y="662"/>
                <a:ext cx="1831" cy="3493"/>
                <a:chOff x="2517" y="662"/>
                <a:chExt cx="1831" cy="3493"/>
              </a:xfrm>
            </p:grpSpPr>
            <p:grpSp>
              <p:nvGrpSpPr>
                <p:cNvPr id="72711" name="Group 7">
                  <a:extLst>
                    <a:ext uri="{FF2B5EF4-FFF2-40B4-BE49-F238E27FC236}">
                      <a16:creationId xmlns:a16="http://schemas.microsoft.com/office/drawing/2014/main" id="{4A7922AF-C569-9C4E-987E-9A720001F97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99" y="2650"/>
                  <a:ext cx="376" cy="288"/>
                  <a:chOff x="4184" y="3744"/>
                  <a:chExt cx="376" cy="288"/>
                </a:xfrm>
              </p:grpSpPr>
              <p:sp>
                <p:nvSpPr>
                  <p:cNvPr id="72712" name="Rectangle 8">
                    <a:extLst>
                      <a:ext uri="{FF2B5EF4-FFF2-40B4-BE49-F238E27FC236}">
                        <a16:creationId xmlns:a16="http://schemas.microsoft.com/office/drawing/2014/main" id="{2955C806-8A15-DB4D-93A5-E8999BA5F7F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13" name="Rectangle 9">
                    <a:extLst>
                      <a:ext uri="{FF2B5EF4-FFF2-40B4-BE49-F238E27FC236}">
                        <a16:creationId xmlns:a16="http://schemas.microsoft.com/office/drawing/2014/main" id="{B5B4086E-2CB8-D442-83EE-7B3D7AC67CD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grpSp>
              <p:nvGrpSpPr>
                <p:cNvPr id="72714" name="Group 10">
                  <a:extLst>
                    <a:ext uri="{FF2B5EF4-FFF2-40B4-BE49-F238E27FC236}">
                      <a16:creationId xmlns:a16="http://schemas.microsoft.com/office/drawing/2014/main" id="{CBC168FE-2555-5642-9C4E-CA721DD6DD6C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99" y="2170"/>
                  <a:ext cx="376" cy="288"/>
                  <a:chOff x="4184" y="3744"/>
                  <a:chExt cx="376" cy="288"/>
                </a:xfrm>
              </p:grpSpPr>
              <p:sp>
                <p:nvSpPr>
                  <p:cNvPr id="72715" name="Rectangle 11">
                    <a:extLst>
                      <a:ext uri="{FF2B5EF4-FFF2-40B4-BE49-F238E27FC236}">
                        <a16:creationId xmlns:a16="http://schemas.microsoft.com/office/drawing/2014/main" id="{41309890-8280-FD47-857C-60521EBBA1F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16" name="Rectangle 12">
                    <a:extLst>
                      <a:ext uri="{FF2B5EF4-FFF2-40B4-BE49-F238E27FC236}">
                        <a16:creationId xmlns:a16="http://schemas.microsoft.com/office/drawing/2014/main" id="{3F6565F6-07CB-CA4D-A430-05A2F683A5D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sp>
              <p:nvSpPr>
                <p:cNvPr id="72717" name="Rectangle 13">
                  <a:extLst>
                    <a:ext uri="{FF2B5EF4-FFF2-40B4-BE49-F238E27FC236}">
                      <a16:creationId xmlns:a16="http://schemas.microsoft.com/office/drawing/2014/main" id="{C4B9B8C3-EB01-9D48-B6AE-E022292111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8" y="1563"/>
                  <a:ext cx="2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3600" b="1" baseline="-25000">
                      <a:latin typeface="Times New Roman" panose="02020603050405020304" pitchFamily="18" charset="0"/>
                      <a:sym typeface="Symbol" pitchFamily="2" charset="2"/>
                    </a:rPr>
                    <a:t> </a:t>
                  </a:r>
                </a:p>
              </p:txBody>
            </p:sp>
            <p:grpSp>
              <p:nvGrpSpPr>
                <p:cNvPr id="72718" name="Group 14">
                  <a:extLst>
                    <a:ext uri="{FF2B5EF4-FFF2-40B4-BE49-F238E27FC236}">
                      <a16:creationId xmlns:a16="http://schemas.microsoft.com/office/drawing/2014/main" id="{57DD5B96-2E36-7D45-A38E-B8EE89DF8CE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38" y="3240"/>
                  <a:ext cx="376" cy="288"/>
                  <a:chOff x="4184" y="3744"/>
                  <a:chExt cx="376" cy="162"/>
                </a:xfrm>
              </p:grpSpPr>
              <p:sp>
                <p:nvSpPr>
                  <p:cNvPr id="72719" name="Rectangle 15">
                    <a:extLst>
                      <a:ext uri="{FF2B5EF4-FFF2-40B4-BE49-F238E27FC236}">
                        <a16:creationId xmlns:a16="http://schemas.microsoft.com/office/drawing/2014/main" id="{C5249EFB-54C1-B443-9E4D-CAC72386941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16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20" name="Rectangle 16">
                    <a:extLst>
                      <a:ext uri="{FF2B5EF4-FFF2-40B4-BE49-F238E27FC236}">
                        <a16:creationId xmlns:a16="http://schemas.microsoft.com/office/drawing/2014/main" id="{23C5CD1A-AB95-E743-9691-368A6F0E43B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162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grpSp>
              <p:nvGrpSpPr>
                <p:cNvPr id="72721" name="Group 17">
                  <a:extLst>
                    <a:ext uri="{FF2B5EF4-FFF2-40B4-BE49-F238E27FC236}">
                      <a16:creationId xmlns:a16="http://schemas.microsoft.com/office/drawing/2014/main" id="{A9AB48EB-4BF1-0845-8B0E-CF9924564CA7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852" y="2408"/>
                  <a:ext cx="376" cy="288"/>
                  <a:chOff x="4184" y="3744"/>
                  <a:chExt cx="376" cy="288"/>
                </a:xfrm>
              </p:grpSpPr>
              <p:sp>
                <p:nvSpPr>
                  <p:cNvPr id="72722" name="Rectangle 18">
                    <a:extLst>
                      <a:ext uri="{FF2B5EF4-FFF2-40B4-BE49-F238E27FC236}">
                        <a16:creationId xmlns:a16="http://schemas.microsoft.com/office/drawing/2014/main" id="{4DB2FC2A-A240-0143-90B0-A71B13F8E7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23" name="Rectangle 19">
                    <a:extLst>
                      <a:ext uri="{FF2B5EF4-FFF2-40B4-BE49-F238E27FC236}">
                        <a16:creationId xmlns:a16="http://schemas.microsoft.com/office/drawing/2014/main" id="{EF078852-EFCB-3949-B8AB-7C3E4A5C65E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grpSp>
              <p:nvGrpSpPr>
                <p:cNvPr id="72724" name="Group 20">
                  <a:extLst>
                    <a:ext uri="{FF2B5EF4-FFF2-40B4-BE49-F238E27FC236}">
                      <a16:creationId xmlns:a16="http://schemas.microsoft.com/office/drawing/2014/main" id="{F915A973-ED73-7E43-B67A-7BE695113D5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517" y="1237"/>
                  <a:ext cx="689" cy="288"/>
                  <a:chOff x="407" y="1200"/>
                  <a:chExt cx="689" cy="288"/>
                </a:xfrm>
              </p:grpSpPr>
              <p:sp>
                <p:nvSpPr>
                  <p:cNvPr id="72725" name="Rectangle 21">
                    <a:extLst>
                      <a:ext uri="{FF2B5EF4-FFF2-40B4-BE49-F238E27FC236}">
                        <a16:creationId xmlns:a16="http://schemas.microsoft.com/office/drawing/2014/main" id="{33210400-8C6F-344B-99E1-0A93422900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407" y="1200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  <p:sp>
                <p:nvSpPr>
                  <p:cNvPr id="72726" name="Rectangle 22">
                    <a:extLst>
                      <a:ext uri="{FF2B5EF4-FFF2-40B4-BE49-F238E27FC236}">
                        <a16:creationId xmlns:a16="http://schemas.microsoft.com/office/drawing/2014/main" id="{B479E1B7-6B59-DA44-AFA6-C374F2842AF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flipV="1">
                    <a:off x="816" y="1200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grpSp>
              <p:nvGrpSpPr>
                <p:cNvPr id="72727" name="Group 23">
                  <a:extLst>
                    <a:ext uri="{FF2B5EF4-FFF2-40B4-BE49-F238E27FC236}">
                      <a16:creationId xmlns:a16="http://schemas.microsoft.com/office/drawing/2014/main" id="{D84EBCE8-2003-0D42-8E1B-B4608B92FD6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64" y="3240"/>
                  <a:ext cx="376" cy="288"/>
                  <a:chOff x="4184" y="3744"/>
                  <a:chExt cx="376" cy="288"/>
                </a:xfrm>
              </p:grpSpPr>
              <p:sp>
                <p:nvSpPr>
                  <p:cNvPr id="72728" name="Rectangle 24">
                    <a:extLst>
                      <a:ext uri="{FF2B5EF4-FFF2-40B4-BE49-F238E27FC236}">
                        <a16:creationId xmlns:a16="http://schemas.microsoft.com/office/drawing/2014/main" id="{AB389A06-ED5F-5C4E-9FFB-18DD14CD23BE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29" name="Rectangle 25">
                    <a:extLst>
                      <a:ext uri="{FF2B5EF4-FFF2-40B4-BE49-F238E27FC236}">
                        <a16:creationId xmlns:a16="http://schemas.microsoft.com/office/drawing/2014/main" id="{77CFB881-2A3C-7543-8AB7-426B0951DBFC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grpSp>
              <p:nvGrpSpPr>
                <p:cNvPr id="72730" name="Group 26">
                  <a:extLst>
                    <a:ext uri="{FF2B5EF4-FFF2-40B4-BE49-F238E27FC236}">
                      <a16:creationId xmlns:a16="http://schemas.microsoft.com/office/drawing/2014/main" id="{ED568422-3A2E-9B4A-88F9-CB5C4DFF90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72" y="2407"/>
                  <a:ext cx="376" cy="288"/>
                  <a:chOff x="4184" y="3744"/>
                  <a:chExt cx="376" cy="288"/>
                </a:xfrm>
              </p:grpSpPr>
              <p:sp>
                <p:nvSpPr>
                  <p:cNvPr id="72731" name="Rectangle 27">
                    <a:extLst>
                      <a:ext uri="{FF2B5EF4-FFF2-40B4-BE49-F238E27FC236}">
                        <a16:creationId xmlns:a16="http://schemas.microsoft.com/office/drawing/2014/main" id="{AC36C775-D3EC-E74C-81B9-8D4758D7A5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184" y="374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732" name="Rectangle 28">
                    <a:extLst>
                      <a:ext uri="{FF2B5EF4-FFF2-40B4-BE49-F238E27FC236}">
                        <a16:creationId xmlns:a16="http://schemas.microsoft.com/office/drawing/2014/main" id="{AEFD6EE6-D065-1A40-8CB7-32DBB014093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80" y="3744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</p:grpSp>
            <p:sp>
              <p:nvSpPr>
                <p:cNvPr id="72733" name="Rectangle 29">
                  <a:extLst>
                    <a:ext uri="{FF2B5EF4-FFF2-40B4-BE49-F238E27FC236}">
                      <a16:creationId xmlns:a16="http://schemas.microsoft.com/office/drawing/2014/main" id="{5D66AE3C-BBE2-574C-AF0D-3EB11C22643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08" y="662"/>
                  <a:ext cx="23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3600" b="1" baseline="-25000">
                      <a:latin typeface="Times New Roman" panose="02020603050405020304" pitchFamily="18" charset="0"/>
                      <a:sym typeface="Symbol" pitchFamily="2" charset="2"/>
                    </a:rPr>
                    <a:t></a:t>
                  </a:r>
                </a:p>
              </p:txBody>
            </p:sp>
            <p:sp>
              <p:nvSpPr>
                <p:cNvPr id="72734" name="Rectangle 30">
                  <a:extLst>
                    <a:ext uri="{FF2B5EF4-FFF2-40B4-BE49-F238E27FC236}">
                      <a16:creationId xmlns:a16="http://schemas.microsoft.com/office/drawing/2014/main" id="{037C04D1-59CB-974B-85C4-91779B028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64" y="662"/>
                  <a:ext cx="232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3600" b="1" baseline="-25000">
                      <a:latin typeface="Times New Roman" panose="02020603050405020304" pitchFamily="18" charset="0"/>
                      <a:sym typeface="Symbol" pitchFamily="2" charset="2"/>
                    </a:rPr>
                    <a:t></a:t>
                  </a:r>
                </a:p>
              </p:txBody>
            </p:sp>
            <p:sp>
              <p:nvSpPr>
                <p:cNvPr id="72735" name="Rectangle 31">
                  <a:extLst>
                    <a:ext uri="{FF2B5EF4-FFF2-40B4-BE49-F238E27FC236}">
                      <a16:creationId xmlns:a16="http://schemas.microsoft.com/office/drawing/2014/main" id="{1CA92B93-EF19-0B48-BB6F-56058663AB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93" y="1554"/>
                  <a:ext cx="28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kumimoji="1" lang="en-US" altLang="zh-CN" sz="3600" b="1" baseline="-25000">
                      <a:latin typeface="Times New Roman" panose="02020603050405020304" pitchFamily="18" charset="0"/>
                      <a:sym typeface="Symbol" pitchFamily="2" charset="2"/>
                    </a:rPr>
                    <a:t> </a:t>
                  </a:r>
                </a:p>
              </p:txBody>
            </p:sp>
            <p:grpSp>
              <p:nvGrpSpPr>
                <p:cNvPr id="72736" name="Group 32">
                  <a:extLst>
                    <a:ext uri="{FF2B5EF4-FFF2-40B4-BE49-F238E27FC236}">
                      <a16:creationId xmlns:a16="http://schemas.microsoft.com/office/drawing/2014/main" id="{00F943FC-BFAC-5B4D-BF68-C2DF8A9F2EF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13" y="3189"/>
                  <a:ext cx="737" cy="966"/>
                  <a:chOff x="1035" y="3099"/>
                  <a:chExt cx="737" cy="966"/>
                </a:xfrm>
              </p:grpSpPr>
              <p:sp>
                <p:nvSpPr>
                  <p:cNvPr id="72737" name="Line 33">
                    <a:extLst>
                      <a:ext uri="{FF2B5EF4-FFF2-40B4-BE49-F238E27FC236}">
                        <a16:creationId xmlns:a16="http://schemas.microsoft.com/office/drawing/2014/main" id="{B6E7491B-B44E-124C-9193-E80E8C17C06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6" y="3104"/>
                    <a:ext cx="3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38" name="Line 34">
                    <a:extLst>
                      <a:ext uri="{FF2B5EF4-FFF2-40B4-BE49-F238E27FC236}">
                        <a16:creationId xmlns:a16="http://schemas.microsoft.com/office/drawing/2014/main" id="{DAFCBC7E-EC44-E04A-9151-CE54DCFDCC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9" y="3587"/>
                    <a:ext cx="369" cy="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39" name="Line 35">
                    <a:extLst>
                      <a:ext uri="{FF2B5EF4-FFF2-40B4-BE49-F238E27FC236}">
                        <a16:creationId xmlns:a16="http://schemas.microsoft.com/office/drawing/2014/main" id="{6686A620-1003-4243-A96E-65789DAC4CC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035" y="3347"/>
                    <a:ext cx="184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40" name="Line 36">
                    <a:extLst>
                      <a:ext uri="{FF2B5EF4-FFF2-40B4-BE49-F238E27FC236}">
                        <a16:creationId xmlns:a16="http://schemas.microsoft.com/office/drawing/2014/main" id="{281AFE12-BDD6-1447-91E1-75EE63C4B0AF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588" y="3347"/>
                    <a:ext cx="184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41" name="Line 37">
                    <a:extLst>
                      <a:ext uri="{FF2B5EF4-FFF2-40B4-BE49-F238E27FC236}">
                        <a16:creationId xmlns:a16="http://schemas.microsoft.com/office/drawing/2014/main" id="{996F921A-9696-5E47-AECE-11928D920C1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035" y="3104"/>
                    <a:ext cx="184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42" name="Line 38">
                    <a:extLst>
                      <a:ext uri="{FF2B5EF4-FFF2-40B4-BE49-F238E27FC236}">
                        <a16:creationId xmlns:a16="http://schemas.microsoft.com/office/drawing/2014/main" id="{34A2AD63-F4A3-B240-88CA-402CDE171C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H="1" flipV="1">
                    <a:off x="1577" y="3099"/>
                    <a:ext cx="184" cy="240"/>
                  </a:xfrm>
                  <a:prstGeom prst="line">
                    <a:avLst/>
                  </a:prstGeom>
                  <a:noFill/>
                  <a:ln w="12700">
                    <a:solidFill>
                      <a:schemeClr val="tx1"/>
                    </a:solidFill>
                    <a:prstDash val="sysDot"/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72743" name="Rectangle 39">
                    <a:extLst>
                      <a:ext uri="{FF2B5EF4-FFF2-40B4-BE49-F238E27FC236}">
                        <a16:creationId xmlns:a16="http://schemas.microsoft.com/office/drawing/2014/main" id="{4EDCC7D0-48AB-CD41-9825-EAE18A53DF8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157" y="3757"/>
                    <a:ext cx="471" cy="30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lnSpc>
                        <a:spcPct val="130000"/>
                      </a:lnSpc>
                    </a:pPr>
                    <a:r>
                      <a:rPr kumimoji="1" lang="en-US" altLang="zh-CN" sz="2000" b="1">
                        <a:latin typeface="Times New Roman" panose="02020603050405020304" pitchFamily="18" charset="0"/>
                      </a:rPr>
                      <a:t> MO </a:t>
                    </a:r>
                  </a:p>
                </p:txBody>
              </p:sp>
            </p:grpSp>
            <p:sp>
              <p:nvSpPr>
                <p:cNvPr id="72744" name="Line 40">
                  <a:extLst>
                    <a:ext uri="{FF2B5EF4-FFF2-40B4-BE49-F238E27FC236}">
                      <a16:creationId xmlns:a16="http://schemas.microsoft.com/office/drawing/2014/main" id="{27367ECB-C0DE-6746-A531-9FEE90F2E2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3151" y="1331"/>
                  <a:ext cx="192" cy="6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2745" name="Group 41">
                <a:extLst>
                  <a:ext uri="{FF2B5EF4-FFF2-40B4-BE49-F238E27FC236}">
                    <a16:creationId xmlns:a16="http://schemas.microsoft.com/office/drawing/2014/main" id="{E48FA2CB-9DB1-B943-BF50-D6522ED4EE3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245" y="436"/>
                <a:ext cx="2676" cy="3704"/>
                <a:chOff x="2245" y="436"/>
                <a:chExt cx="2676" cy="3704"/>
              </a:xfrm>
            </p:grpSpPr>
            <p:grpSp>
              <p:nvGrpSpPr>
                <p:cNvPr id="72746" name="Group 42">
                  <a:extLst>
                    <a:ext uri="{FF2B5EF4-FFF2-40B4-BE49-F238E27FC236}">
                      <a16:creationId xmlns:a16="http://schemas.microsoft.com/office/drawing/2014/main" id="{D9269D9B-FCD6-B34D-BC7D-F082883F8913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45" y="436"/>
                  <a:ext cx="2676" cy="3704"/>
                  <a:chOff x="2245" y="436"/>
                  <a:chExt cx="2676" cy="3704"/>
                </a:xfrm>
              </p:grpSpPr>
              <p:sp>
                <p:nvSpPr>
                  <p:cNvPr id="72747" name="Rectangle 43">
                    <a:extLst>
                      <a:ext uri="{FF2B5EF4-FFF2-40B4-BE49-F238E27FC236}">
                        <a16:creationId xmlns:a16="http://schemas.microsoft.com/office/drawing/2014/main" id="{0CB92378-8138-E847-9241-80AC096A749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08" y="1117"/>
                    <a:ext cx="280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 </a:t>
                    </a:r>
                  </a:p>
                </p:txBody>
              </p:sp>
              <p:grpSp>
                <p:nvGrpSpPr>
                  <p:cNvPr id="72748" name="Group 44">
                    <a:extLst>
                      <a:ext uri="{FF2B5EF4-FFF2-40B4-BE49-F238E27FC236}">
                        <a16:creationId xmlns:a16="http://schemas.microsoft.com/office/drawing/2014/main" id="{3ECD3B21-D016-104A-83DA-6659CB76A3A8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245" y="436"/>
                    <a:ext cx="2676" cy="3704"/>
                    <a:chOff x="2245" y="436"/>
                    <a:chExt cx="2676" cy="3704"/>
                  </a:xfrm>
                </p:grpSpPr>
                <p:grpSp>
                  <p:nvGrpSpPr>
                    <p:cNvPr id="72749" name="Group 45">
                      <a:extLst>
                        <a:ext uri="{FF2B5EF4-FFF2-40B4-BE49-F238E27FC236}">
                          <a16:creationId xmlns:a16="http://schemas.microsoft.com/office/drawing/2014/main" id="{9B4D37F3-0259-604A-8DFA-F90A61912EF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82" y="2989"/>
                      <a:ext cx="376" cy="288"/>
                      <a:chOff x="4184" y="3744"/>
                      <a:chExt cx="376" cy="288"/>
                    </a:xfrm>
                  </p:grpSpPr>
                  <p:sp>
                    <p:nvSpPr>
                      <p:cNvPr id="72750" name="Rectangle 46">
                        <a:extLst>
                          <a:ext uri="{FF2B5EF4-FFF2-40B4-BE49-F238E27FC236}">
                            <a16:creationId xmlns:a16="http://schemas.microsoft.com/office/drawing/2014/main" id="{9562D486-8A56-9646-8A15-C157DAEF307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84" y="3744"/>
                        <a:ext cx="232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kumimoji="1" lang="en-US" altLang="zh-CN" sz="36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</a:t>
                        </a:r>
                      </a:p>
                    </p:txBody>
                  </p:sp>
                  <p:sp>
                    <p:nvSpPr>
                      <p:cNvPr id="72751" name="Rectangle 47">
                        <a:extLst>
                          <a:ext uri="{FF2B5EF4-FFF2-40B4-BE49-F238E27FC236}">
                            <a16:creationId xmlns:a16="http://schemas.microsoft.com/office/drawing/2014/main" id="{29A5AEF9-5809-D049-9547-E73BDB0C0EC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80" y="3744"/>
                        <a:ext cx="280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kumimoji="1" lang="en-US" altLang="zh-CN" sz="36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 </a:t>
                        </a:r>
                      </a:p>
                    </p:txBody>
                  </p:sp>
                </p:grpSp>
                <p:grpSp>
                  <p:nvGrpSpPr>
                    <p:cNvPr id="72752" name="Group 48">
                      <a:extLst>
                        <a:ext uri="{FF2B5EF4-FFF2-40B4-BE49-F238E27FC236}">
                          <a16:creationId xmlns:a16="http://schemas.microsoft.com/office/drawing/2014/main" id="{14548696-A6E6-284D-A2C4-6BD7E8E17427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79" y="1802"/>
                      <a:ext cx="376" cy="288"/>
                      <a:chOff x="4184" y="3744"/>
                      <a:chExt cx="376" cy="288"/>
                    </a:xfrm>
                  </p:grpSpPr>
                  <p:sp>
                    <p:nvSpPr>
                      <p:cNvPr id="72753" name="Rectangle 49">
                        <a:extLst>
                          <a:ext uri="{FF2B5EF4-FFF2-40B4-BE49-F238E27FC236}">
                            <a16:creationId xmlns:a16="http://schemas.microsoft.com/office/drawing/2014/main" id="{E7E634E5-2188-4945-9DD4-09C28FB42100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184" y="3744"/>
                        <a:ext cx="232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kumimoji="1" lang="en-US" altLang="zh-CN" sz="36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</a:t>
                        </a:r>
                      </a:p>
                    </p:txBody>
                  </p:sp>
                  <p:sp>
                    <p:nvSpPr>
                      <p:cNvPr id="72754" name="Rectangle 50">
                        <a:extLst>
                          <a:ext uri="{FF2B5EF4-FFF2-40B4-BE49-F238E27FC236}">
                            <a16:creationId xmlns:a16="http://schemas.microsoft.com/office/drawing/2014/main" id="{FF53BC22-72BE-7249-9D57-AB04672F3689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280" y="3744"/>
                        <a:ext cx="280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kumimoji="1" lang="en-US" altLang="zh-CN" sz="36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 </a:t>
                        </a:r>
                      </a:p>
                    </p:txBody>
                  </p:sp>
                </p:grpSp>
                <p:grpSp>
                  <p:nvGrpSpPr>
                    <p:cNvPr id="72755" name="Group 51">
                      <a:extLst>
                        <a:ext uri="{FF2B5EF4-FFF2-40B4-BE49-F238E27FC236}">
                          <a16:creationId xmlns:a16="http://schemas.microsoft.com/office/drawing/2014/main" id="{D3D6E189-34A6-4043-8ECC-5761F6125F5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854" y="1237"/>
                      <a:ext cx="616" cy="288"/>
                      <a:chOff x="1776" y="1200"/>
                      <a:chExt cx="616" cy="288"/>
                    </a:xfrm>
                  </p:grpSpPr>
                  <p:grpSp>
                    <p:nvGrpSpPr>
                      <p:cNvPr id="72756" name="Group 52">
                        <a:extLst>
                          <a:ext uri="{FF2B5EF4-FFF2-40B4-BE49-F238E27FC236}">
                            <a16:creationId xmlns:a16="http://schemas.microsoft.com/office/drawing/2014/main" id="{D710C8EE-7E48-3D4C-ABDE-44673B9E3A48}"/>
                          </a:ext>
                        </a:extLst>
                      </p:cNvPr>
                      <p:cNvGrpSpPr>
                        <a:grpSpLocks/>
                      </p:cNvGrpSpPr>
                      <p:nvPr/>
                    </p:nvGrpSpPr>
                    <p:grpSpPr bwMode="auto">
                      <a:xfrm>
                        <a:off x="1776" y="1200"/>
                        <a:ext cx="453" cy="288"/>
                        <a:chOff x="1776" y="1200"/>
                        <a:chExt cx="453" cy="288"/>
                      </a:xfrm>
                    </p:grpSpPr>
                    <p:sp>
                      <p:nvSpPr>
                        <p:cNvPr id="72757" name="Rectangle 53">
                          <a:extLst>
                            <a:ext uri="{FF2B5EF4-FFF2-40B4-BE49-F238E27FC236}">
                              <a16:creationId xmlns:a16="http://schemas.microsoft.com/office/drawing/2014/main" id="{808135B1-A2F0-8740-8478-4C5AB345F3D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1949" y="1200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kumimoji="1" lang="en-US" altLang="zh-CN" sz="3600" b="1" baseline="-25000">
                              <a:latin typeface="Times New Roman" panose="02020603050405020304" pitchFamily="18" charset="0"/>
                              <a:sym typeface="Symbol" pitchFamily="2" charset="2"/>
                            </a:rPr>
                            <a:t> </a:t>
                          </a:r>
                        </a:p>
                      </p:txBody>
                    </p:sp>
                    <p:sp>
                      <p:nvSpPr>
                        <p:cNvPr id="72758" name="Rectangle 54">
                          <a:extLst>
                            <a:ext uri="{FF2B5EF4-FFF2-40B4-BE49-F238E27FC236}">
                              <a16:creationId xmlns:a16="http://schemas.microsoft.com/office/drawing/2014/main" id="{2605987B-489B-A943-9273-4275DD3228EE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 flipV="1">
                          <a:off x="1776" y="1200"/>
                          <a:ext cx="280" cy="2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  <p:txBody>
                        <a:bodyPr>
                          <a:spAutoFit/>
                        </a:bodyPr>
                        <a:lstStyle/>
                        <a:p>
                          <a:pPr>
                            <a:spcBef>
                              <a:spcPct val="50000"/>
                            </a:spcBef>
                          </a:pPr>
                          <a:r>
                            <a:rPr kumimoji="1" lang="en-US" altLang="zh-CN" sz="3600" b="1" baseline="-25000">
                              <a:latin typeface="Times New Roman" panose="02020603050405020304" pitchFamily="18" charset="0"/>
                              <a:sym typeface="Symbol" pitchFamily="2" charset="2"/>
                            </a:rPr>
                            <a:t> </a:t>
                          </a:r>
                        </a:p>
                      </p:txBody>
                    </p:sp>
                  </p:grpSp>
                  <p:sp>
                    <p:nvSpPr>
                      <p:cNvPr id="72759" name="Rectangle 55">
                        <a:extLst>
                          <a:ext uri="{FF2B5EF4-FFF2-40B4-BE49-F238E27FC236}">
                            <a16:creationId xmlns:a16="http://schemas.microsoft.com/office/drawing/2014/main" id="{77411244-305D-2C4E-80B5-5F58DEE27EB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 flipV="1">
                        <a:off x="2112" y="1200"/>
                        <a:ext cx="280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>
                          <a:spcBef>
                            <a:spcPct val="50000"/>
                          </a:spcBef>
                        </a:pPr>
                        <a:r>
                          <a:rPr kumimoji="1" lang="en-US" altLang="zh-CN" sz="36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 </a:t>
                        </a:r>
                      </a:p>
                    </p:txBody>
                  </p:sp>
                </p:grpSp>
                <p:sp>
                  <p:nvSpPr>
                    <p:cNvPr id="72760" name="Rectangle 56">
                      <a:extLst>
                        <a:ext uri="{FF2B5EF4-FFF2-40B4-BE49-F238E27FC236}">
                          <a16:creationId xmlns:a16="http://schemas.microsoft.com/office/drawing/2014/main" id="{3D0F408F-BB98-5041-ACAC-8A8B96C4A5B5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315" y="1146"/>
                      <a:ext cx="280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1" lang="en-US" altLang="zh-CN" sz="3600" b="1" baseline="-25000">
                          <a:latin typeface="Times New Roman" panose="02020603050405020304" pitchFamily="18" charset="0"/>
                          <a:sym typeface="Symbol" pitchFamily="2" charset="2"/>
                        </a:rPr>
                        <a:t> </a:t>
                      </a:r>
                    </a:p>
                  </p:txBody>
                </p:sp>
                <p:grpSp>
                  <p:nvGrpSpPr>
                    <p:cNvPr id="72761" name="Group 57">
                      <a:extLst>
                        <a:ext uri="{FF2B5EF4-FFF2-40B4-BE49-F238E27FC236}">
                          <a16:creationId xmlns:a16="http://schemas.microsoft.com/office/drawing/2014/main" id="{4F460BF5-D8E7-4D46-AA29-ACB3C45A8D1C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8" y="1342"/>
                      <a:ext cx="528" cy="0"/>
                      <a:chOff x="960" y="2304"/>
                      <a:chExt cx="528" cy="0"/>
                    </a:xfrm>
                  </p:grpSpPr>
                  <p:sp>
                    <p:nvSpPr>
                      <p:cNvPr id="72762" name="Line 58">
                        <a:extLst>
                          <a:ext uri="{FF2B5EF4-FFF2-40B4-BE49-F238E27FC236}">
                            <a16:creationId xmlns:a16="http://schemas.microsoft.com/office/drawing/2014/main" id="{416D31EA-B646-DB4D-91D5-9175DEDCA5E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60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63" name="Line 59">
                        <a:extLst>
                          <a:ext uri="{FF2B5EF4-FFF2-40B4-BE49-F238E27FC236}">
                            <a16:creationId xmlns:a16="http://schemas.microsoft.com/office/drawing/2014/main" id="{691A9B86-8826-B649-85F0-B19A42804B5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44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64" name="Line 60">
                        <a:extLst>
                          <a:ext uri="{FF2B5EF4-FFF2-40B4-BE49-F238E27FC236}">
                            <a16:creationId xmlns:a16="http://schemas.microsoft.com/office/drawing/2014/main" id="{AAF6FEE9-8A93-1147-8E16-D6F3E558820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152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72765" name="Group 61">
                      <a:extLst>
                        <a:ext uri="{FF2B5EF4-FFF2-40B4-BE49-F238E27FC236}">
                          <a16:creationId xmlns:a16="http://schemas.microsoft.com/office/drawing/2014/main" id="{E586AFBC-106F-2142-B750-A180BB7D37A5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939" y="1342"/>
                      <a:ext cx="528" cy="0"/>
                      <a:chOff x="960" y="2304"/>
                      <a:chExt cx="528" cy="0"/>
                    </a:xfrm>
                  </p:grpSpPr>
                  <p:sp>
                    <p:nvSpPr>
                      <p:cNvPr id="72766" name="Line 62">
                        <a:extLst>
                          <a:ext uri="{FF2B5EF4-FFF2-40B4-BE49-F238E27FC236}">
                            <a16:creationId xmlns:a16="http://schemas.microsoft.com/office/drawing/2014/main" id="{71502913-CFA6-644E-B36F-30767C37BFB0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960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67" name="Line 63">
                        <a:extLst>
                          <a:ext uri="{FF2B5EF4-FFF2-40B4-BE49-F238E27FC236}">
                            <a16:creationId xmlns:a16="http://schemas.microsoft.com/office/drawing/2014/main" id="{55B3D814-EB41-0D46-B85C-452E01111F9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344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68" name="Line 64">
                        <a:extLst>
                          <a:ext uri="{FF2B5EF4-FFF2-40B4-BE49-F238E27FC236}">
                            <a16:creationId xmlns:a16="http://schemas.microsoft.com/office/drawing/2014/main" id="{5562E875-CE87-8446-8335-9A621A1886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152" y="2304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72769" name="Text Box 65">
                      <a:extLst>
                        <a:ext uri="{FF2B5EF4-FFF2-40B4-BE49-F238E27FC236}">
                          <a16:creationId xmlns:a16="http://schemas.microsoft.com/office/drawing/2014/main" id="{87C9C1E3-91F3-B94E-B93C-809118D7D623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537" y="1166"/>
                      <a:ext cx="384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</a:pPr>
                      <a:r>
                        <a:rPr kumimoji="1" lang="en-US" altLang="zh-CN" sz="2400" b="1">
                          <a:latin typeface="Times New Roman" panose="02020603050405020304" pitchFamily="18" charset="0"/>
                        </a:rPr>
                        <a:t>2p</a:t>
                      </a:r>
                    </a:p>
                  </p:txBody>
                </p:sp>
                <p:sp>
                  <p:nvSpPr>
                    <p:cNvPr id="72770" name="Text Box 66">
                      <a:extLst>
                        <a:ext uri="{FF2B5EF4-FFF2-40B4-BE49-F238E27FC236}">
                          <a16:creationId xmlns:a16="http://schemas.microsoft.com/office/drawing/2014/main" id="{E89E4E35-5A0A-1842-91F3-51EB47D9ED65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2245" y="1166"/>
                      <a:ext cx="384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 eaLnBrk="0" hangingPunct="0">
                        <a:spcBef>
                          <a:spcPct val="50000"/>
                        </a:spcBef>
                      </a:pPr>
                      <a:r>
                        <a:rPr kumimoji="1" lang="en-US" altLang="zh-CN" sz="2400" b="1">
                          <a:latin typeface="Times New Roman" panose="02020603050405020304" pitchFamily="18" charset="0"/>
                        </a:rPr>
                        <a:t>2p</a:t>
                      </a:r>
                    </a:p>
                  </p:txBody>
                </p:sp>
                <p:grpSp>
                  <p:nvGrpSpPr>
                    <p:cNvPr id="72771" name="Group 67">
                      <a:extLst>
                        <a:ext uri="{FF2B5EF4-FFF2-40B4-BE49-F238E27FC236}">
                          <a16:creationId xmlns:a16="http://schemas.microsoft.com/office/drawing/2014/main" id="{62E4FAE7-3069-194D-B1EA-63E9896F821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74" y="2473"/>
                      <a:ext cx="2586" cy="288"/>
                      <a:chOff x="113" y="2383"/>
                      <a:chExt cx="2586" cy="288"/>
                    </a:xfrm>
                  </p:grpSpPr>
                  <p:sp>
                    <p:nvSpPr>
                      <p:cNvPr id="72772" name="Line 68">
                        <a:extLst>
                          <a:ext uri="{FF2B5EF4-FFF2-40B4-BE49-F238E27FC236}">
                            <a16:creationId xmlns:a16="http://schemas.microsoft.com/office/drawing/2014/main" id="{89B7F2EB-83D7-434E-B66E-08FF8C854204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58" y="2517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73" name="Line 69">
                        <a:extLst>
                          <a:ext uri="{FF2B5EF4-FFF2-40B4-BE49-F238E27FC236}">
                            <a16:creationId xmlns:a16="http://schemas.microsoft.com/office/drawing/2014/main" id="{0D9A6D57-7A9B-F64F-829D-C3BF17BB9A1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64" y="2517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74" name="Text Box 70">
                        <a:extLst>
                          <a:ext uri="{FF2B5EF4-FFF2-40B4-BE49-F238E27FC236}">
                            <a16:creationId xmlns:a16="http://schemas.microsoft.com/office/drawing/2014/main" id="{E104C8A7-B550-B54B-BF1C-88624153688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13" y="2383"/>
                        <a:ext cx="346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400" b="1">
                            <a:latin typeface="Times New Roman" panose="02020603050405020304" pitchFamily="18" charset="0"/>
                          </a:rPr>
                          <a:t>2s</a:t>
                        </a:r>
                      </a:p>
                    </p:txBody>
                  </p:sp>
                  <p:sp>
                    <p:nvSpPr>
                      <p:cNvPr id="72775" name="Text Box 71">
                        <a:extLst>
                          <a:ext uri="{FF2B5EF4-FFF2-40B4-BE49-F238E27FC236}">
                            <a16:creationId xmlns:a16="http://schemas.microsoft.com/office/drawing/2014/main" id="{372A6BBA-1893-0C4E-A4D4-831EF0F5E9F4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354" y="2383"/>
                        <a:ext cx="34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400" b="1">
                            <a:latin typeface="Times New Roman" panose="02020603050405020304" pitchFamily="18" charset="0"/>
                          </a:rPr>
                          <a:t> 2s</a:t>
                        </a:r>
                      </a:p>
                    </p:txBody>
                  </p:sp>
                </p:grpSp>
                <p:grpSp>
                  <p:nvGrpSpPr>
                    <p:cNvPr id="72776" name="Group 72">
                      <a:extLst>
                        <a:ext uri="{FF2B5EF4-FFF2-40B4-BE49-F238E27FC236}">
                          <a16:creationId xmlns:a16="http://schemas.microsoft.com/office/drawing/2014/main" id="{925BD05F-9FB6-AF47-B71D-B9F0D0556D4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188" y="2191"/>
                      <a:ext cx="1342" cy="803"/>
                      <a:chOff x="1027" y="2101"/>
                      <a:chExt cx="1342" cy="803"/>
                    </a:xfrm>
                  </p:grpSpPr>
                  <p:sp>
                    <p:nvSpPr>
                      <p:cNvPr id="72777" name="Line 73">
                        <a:extLst>
                          <a:ext uri="{FF2B5EF4-FFF2-40B4-BE49-F238E27FC236}">
                            <a16:creationId xmlns:a16="http://schemas.microsoft.com/office/drawing/2014/main" id="{C1126943-9F7C-F146-B560-A30E7C80AF48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211" y="2757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78" name="Line 74">
                        <a:extLst>
                          <a:ext uri="{FF2B5EF4-FFF2-40B4-BE49-F238E27FC236}">
                            <a16:creationId xmlns:a16="http://schemas.microsoft.com/office/drawing/2014/main" id="{5C509110-904F-F740-82A3-9C419ED71C0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208" y="2274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79" name="Line 75">
                        <a:extLst>
                          <a:ext uri="{FF2B5EF4-FFF2-40B4-BE49-F238E27FC236}">
                            <a16:creationId xmlns:a16="http://schemas.microsoft.com/office/drawing/2014/main" id="{DCBFA946-046B-C841-BEA0-EAA3ACE90993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027" y="2517"/>
                        <a:ext cx="184" cy="2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80" name="Line 76">
                        <a:extLst>
                          <a:ext uri="{FF2B5EF4-FFF2-40B4-BE49-F238E27FC236}">
                            <a16:creationId xmlns:a16="http://schemas.microsoft.com/office/drawing/2014/main" id="{ABC4532E-034D-D546-A1EF-E66336D04327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580" y="2517"/>
                        <a:ext cx="184" cy="2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81" name="Line 77">
                        <a:extLst>
                          <a:ext uri="{FF2B5EF4-FFF2-40B4-BE49-F238E27FC236}">
                            <a16:creationId xmlns:a16="http://schemas.microsoft.com/office/drawing/2014/main" id="{9AB43F85-0691-3143-8714-69688B86C50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V="1">
                        <a:off x="1027" y="2274"/>
                        <a:ext cx="184" cy="2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82" name="Line 78">
                        <a:extLst>
                          <a:ext uri="{FF2B5EF4-FFF2-40B4-BE49-F238E27FC236}">
                            <a16:creationId xmlns:a16="http://schemas.microsoft.com/office/drawing/2014/main" id="{B70B28B6-54A4-3E4E-8E4E-5275C969E48F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 flipH="1" flipV="1">
                        <a:off x="1569" y="2269"/>
                        <a:ext cx="184" cy="24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prstDash val="sysDot"/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83" name="Text Box 79">
                        <a:extLst>
                          <a:ext uri="{FF2B5EF4-FFF2-40B4-BE49-F238E27FC236}">
                            <a16:creationId xmlns:a16="http://schemas.microsoft.com/office/drawing/2014/main" id="{8F978723-D643-6A4D-9D0E-159B6154960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918" y="2616"/>
                        <a:ext cx="394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 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2s</a:t>
                        </a:r>
                        <a:endParaRPr kumimoji="1" lang="en-US" altLang="zh-CN" sz="2400"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72784" name="Text Box 80">
                        <a:extLst>
                          <a:ext uri="{FF2B5EF4-FFF2-40B4-BE49-F238E27FC236}">
                            <a16:creationId xmlns:a16="http://schemas.microsoft.com/office/drawing/2014/main" id="{8CA2083C-4FFA-3940-A264-B23AD1993EAA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927" y="2101"/>
                        <a:ext cx="442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*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2s</a:t>
                        </a:r>
                      </a:p>
                    </p:txBody>
                  </p:sp>
                </p:grpSp>
                <p:sp>
                  <p:nvSpPr>
                    <p:cNvPr id="72785" name="Text Box 81">
                      <a:extLst>
                        <a:ext uri="{FF2B5EF4-FFF2-40B4-BE49-F238E27FC236}">
                          <a16:creationId xmlns:a16="http://schemas.microsoft.com/office/drawing/2014/main" id="{2B332389-485B-A542-84EC-05C5D8DA528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73" y="3525"/>
                      <a:ext cx="394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kumimoji="1" lang="en-US" altLang="zh-CN" sz="2400" b="1">
                          <a:latin typeface="Times New Roman" panose="02020603050405020304" pitchFamily="18" charset="0"/>
                          <a:sym typeface="Symbol" pitchFamily="2" charset="2"/>
                        </a:rPr>
                        <a:t> </a:t>
                      </a:r>
                      <a:r>
                        <a:rPr kumimoji="1" lang="en-US" altLang="zh-CN" sz="2400" b="1" baseline="-25000">
                          <a:latin typeface="Times New Roman" panose="02020603050405020304" pitchFamily="18" charset="0"/>
                          <a:sym typeface="Symbol" pitchFamily="2" charset="2"/>
                        </a:rPr>
                        <a:t>1s</a:t>
                      </a:r>
                      <a:endParaRPr kumimoji="1" lang="en-US" altLang="zh-CN" sz="2400">
                        <a:latin typeface="Times New Roman" panose="02020603050405020304" pitchFamily="18" charset="0"/>
                      </a:endParaRPr>
                    </a:p>
                  </p:txBody>
                </p:sp>
                <p:sp>
                  <p:nvSpPr>
                    <p:cNvPr id="72786" name="Text Box 82">
                      <a:extLst>
                        <a:ext uri="{FF2B5EF4-FFF2-40B4-BE49-F238E27FC236}">
                          <a16:creationId xmlns:a16="http://schemas.microsoft.com/office/drawing/2014/main" id="{08CBC779-495A-7E44-A599-3B9F9212444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071" y="3021"/>
                      <a:ext cx="442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12700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 eaLnBrk="0" hangingPunct="0"/>
                      <a:r>
                        <a:rPr kumimoji="1" lang="en-US" altLang="zh-CN" sz="2400" b="1">
                          <a:latin typeface="Times New Roman" panose="02020603050405020304" pitchFamily="18" charset="0"/>
                          <a:sym typeface="Symbol" pitchFamily="2" charset="2"/>
                        </a:rPr>
                        <a:t>*</a:t>
                      </a:r>
                      <a:r>
                        <a:rPr kumimoji="1" lang="en-US" altLang="zh-CN" sz="2400" b="1" baseline="-25000">
                          <a:latin typeface="Times New Roman" panose="02020603050405020304" pitchFamily="18" charset="0"/>
                          <a:sym typeface="Symbol" pitchFamily="2" charset="2"/>
                        </a:rPr>
                        <a:t>1s</a:t>
                      </a:r>
                    </a:p>
                  </p:txBody>
                </p:sp>
                <p:grpSp>
                  <p:nvGrpSpPr>
                    <p:cNvPr id="72787" name="Group 83">
                      <a:extLst>
                        <a:ext uri="{FF2B5EF4-FFF2-40B4-BE49-F238E27FC236}">
                          <a16:creationId xmlns:a16="http://schemas.microsoft.com/office/drawing/2014/main" id="{6943434D-7F31-2B42-AE3B-AB9165FD9E61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282" y="3277"/>
                      <a:ext cx="2631" cy="863"/>
                      <a:chOff x="121" y="3187"/>
                      <a:chExt cx="2631" cy="863"/>
                    </a:xfrm>
                  </p:grpSpPr>
                  <p:sp>
                    <p:nvSpPr>
                      <p:cNvPr id="72788" name="Text Box 84">
                        <a:extLst>
                          <a:ext uri="{FF2B5EF4-FFF2-40B4-BE49-F238E27FC236}">
                            <a16:creationId xmlns:a16="http://schemas.microsoft.com/office/drawing/2014/main" id="{74F58A28-7728-6744-AD34-39652B9583D7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121" y="3187"/>
                        <a:ext cx="369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400" b="1">
                            <a:latin typeface="Times New Roman" panose="02020603050405020304" pitchFamily="18" charset="0"/>
                          </a:rPr>
                          <a:t>1s</a:t>
                        </a:r>
                      </a:p>
                    </p:txBody>
                  </p:sp>
                  <p:sp>
                    <p:nvSpPr>
                      <p:cNvPr id="72789" name="Text Box 85">
                        <a:extLst>
                          <a:ext uri="{FF2B5EF4-FFF2-40B4-BE49-F238E27FC236}">
                            <a16:creationId xmlns:a16="http://schemas.microsoft.com/office/drawing/2014/main" id="{1B5043B5-092D-BB41-930F-C835A63EFFCF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383" y="3187"/>
                        <a:ext cx="369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400" b="1">
                            <a:latin typeface="Times New Roman" panose="02020603050405020304" pitchFamily="18" charset="0"/>
                          </a:rPr>
                          <a:t> 1s</a:t>
                        </a:r>
                      </a:p>
                    </p:txBody>
                  </p:sp>
                  <p:sp>
                    <p:nvSpPr>
                      <p:cNvPr id="72790" name="Line 86">
                        <a:extLst>
                          <a:ext uri="{FF2B5EF4-FFF2-40B4-BE49-F238E27FC236}">
                            <a16:creationId xmlns:a16="http://schemas.microsoft.com/office/drawing/2014/main" id="{068ADE3A-E0F6-954F-8158-BB21F3B3C17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666" y="3347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91" name="Line 87">
                        <a:extLst>
                          <a:ext uri="{FF2B5EF4-FFF2-40B4-BE49-F238E27FC236}">
                            <a16:creationId xmlns:a16="http://schemas.microsoft.com/office/drawing/2014/main" id="{963AC665-52BF-7044-8606-E9E48CFD338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1772" y="3347"/>
                        <a:ext cx="369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792" name="Text Box 88">
                        <a:extLst>
                          <a:ext uri="{FF2B5EF4-FFF2-40B4-BE49-F238E27FC236}">
                            <a16:creationId xmlns:a16="http://schemas.microsoft.com/office/drawing/2014/main" id="{28C78EC5-3A0E-7E48-AC1E-02A865E08CC0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612" y="3795"/>
                        <a:ext cx="454" cy="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000" b="1">
                            <a:latin typeface="Times New Roman" panose="02020603050405020304" pitchFamily="18" charset="0"/>
                          </a:rPr>
                          <a:t>AO</a:t>
                        </a:r>
                        <a:endParaRPr kumimoji="1" lang="en-US" altLang="zh-CN" sz="2400" b="1">
                          <a:latin typeface="Times New Roman" panose="02020603050405020304" pitchFamily="18" charset="0"/>
                        </a:endParaRPr>
                      </a:p>
                    </p:txBody>
                  </p:sp>
                  <p:sp>
                    <p:nvSpPr>
                      <p:cNvPr id="72793" name="Rectangle 89">
                        <a:extLst>
                          <a:ext uri="{FF2B5EF4-FFF2-40B4-BE49-F238E27FC236}">
                            <a16:creationId xmlns:a16="http://schemas.microsoft.com/office/drawing/2014/main" id="{B62D93A0-8E72-1E48-B54F-292FEC40AB1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1799" y="3800"/>
                        <a:ext cx="356" cy="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>
                          <a:spcBef>
                            <a:spcPct val="50000"/>
                          </a:spcBef>
                        </a:pPr>
                        <a:r>
                          <a:rPr kumimoji="1" lang="en-US" altLang="zh-CN" sz="2000" b="1">
                            <a:latin typeface="Times New Roman" panose="02020603050405020304" pitchFamily="18" charset="0"/>
                          </a:rPr>
                          <a:t>AO</a:t>
                        </a:r>
                      </a:p>
                    </p:txBody>
                  </p:sp>
                </p:grpSp>
                <p:sp>
                  <p:nvSpPr>
                    <p:cNvPr id="72794" name="Line 90">
                      <a:extLst>
                        <a:ext uri="{FF2B5EF4-FFF2-40B4-BE49-F238E27FC236}">
                          <a16:creationId xmlns:a16="http://schemas.microsoft.com/office/drawing/2014/main" id="{A2B330B1-E052-104D-AEC5-CA76FB132375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28" y="2007"/>
                      <a:ext cx="432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66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795" name="Line 91">
                      <a:extLst>
                        <a:ext uri="{FF2B5EF4-FFF2-40B4-BE49-F238E27FC236}">
                          <a16:creationId xmlns:a16="http://schemas.microsoft.com/office/drawing/2014/main" id="{0C640537-F3EA-FC43-8A27-186182523F5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336" y="638"/>
                      <a:ext cx="413" cy="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rgbClr val="000066"/>
                      </a:solidFill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796" name="Line 92">
                      <a:extLst>
                        <a:ext uri="{FF2B5EF4-FFF2-40B4-BE49-F238E27FC236}">
                          <a16:creationId xmlns:a16="http://schemas.microsoft.com/office/drawing/2014/main" id="{448A5897-EEA5-114D-B462-68DA74D319EF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136" y="634"/>
                      <a:ext cx="206" cy="721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797" name="Line 93">
                      <a:extLst>
                        <a:ext uri="{FF2B5EF4-FFF2-40B4-BE49-F238E27FC236}">
                          <a16:creationId xmlns:a16="http://schemas.microsoft.com/office/drawing/2014/main" id="{2524D514-09F9-4849-9C48-45F51436C93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746" y="634"/>
                      <a:ext cx="206" cy="720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72798" name="Group 94">
                      <a:extLst>
                        <a:ext uri="{FF2B5EF4-FFF2-40B4-BE49-F238E27FC236}">
                          <a16:creationId xmlns:a16="http://schemas.microsoft.com/office/drawing/2014/main" id="{6592BFF0-57DD-6846-8DD1-738D243BDFAB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28" y="1761"/>
                      <a:ext cx="432" cy="48"/>
                      <a:chOff x="2448" y="1920"/>
                      <a:chExt cx="336" cy="0"/>
                    </a:xfrm>
                  </p:grpSpPr>
                  <p:sp>
                    <p:nvSpPr>
                      <p:cNvPr id="72799" name="Line 95">
                        <a:extLst>
                          <a:ext uri="{FF2B5EF4-FFF2-40B4-BE49-F238E27FC236}">
                            <a16:creationId xmlns:a16="http://schemas.microsoft.com/office/drawing/2014/main" id="{9732EEF3-593A-314E-AD9C-0EEE2A35F5CB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48" y="1920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800" name="Line 96">
                        <a:extLst>
                          <a:ext uri="{FF2B5EF4-FFF2-40B4-BE49-F238E27FC236}">
                            <a16:creationId xmlns:a16="http://schemas.microsoft.com/office/drawing/2014/main" id="{33D2E7AA-90E5-D84C-920C-2A94B6E02EBE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40" y="1920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grpSp>
                  <p:nvGrpSpPr>
                    <p:cNvPr id="72801" name="Group 97">
                      <a:extLst>
                        <a:ext uri="{FF2B5EF4-FFF2-40B4-BE49-F238E27FC236}">
                          <a16:creationId xmlns:a16="http://schemas.microsoft.com/office/drawing/2014/main" id="{E603DA28-0F60-D34C-9D2D-DD938C19B9E6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3328" y="910"/>
                      <a:ext cx="432" cy="48"/>
                      <a:chOff x="2448" y="1920"/>
                      <a:chExt cx="336" cy="0"/>
                    </a:xfrm>
                  </p:grpSpPr>
                  <p:sp>
                    <p:nvSpPr>
                      <p:cNvPr id="72802" name="Line 98">
                        <a:extLst>
                          <a:ext uri="{FF2B5EF4-FFF2-40B4-BE49-F238E27FC236}">
                            <a16:creationId xmlns:a16="http://schemas.microsoft.com/office/drawing/2014/main" id="{ACD81171-01AD-024C-8862-CC3250955495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448" y="1920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72803" name="Line 99">
                        <a:extLst>
                          <a:ext uri="{FF2B5EF4-FFF2-40B4-BE49-F238E27FC236}">
                            <a16:creationId xmlns:a16="http://schemas.microsoft.com/office/drawing/2014/main" id="{C6E08232-D3DF-3F4C-A598-BD5E5EF79662}"/>
                          </a:ext>
                        </a:extLst>
                      </p:cNvPr>
                      <p:cNvSpPr>
                        <a:spLocks noChangeShapeType="1"/>
                      </p:cNvSpPr>
                      <p:nvPr/>
                    </p:nvSpPr>
                    <p:spPr bwMode="auto">
                      <a:xfrm>
                        <a:off x="2640" y="1920"/>
                        <a:ext cx="144" cy="0"/>
                      </a:xfrm>
                      <a:prstGeom prst="line">
                        <a:avLst/>
                      </a:prstGeom>
                      <a:noFill/>
                      <a:ln w="12700">
                        <a:solidFill>
                          <a:srgbClr val="000066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noFill/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</p:grpSp>
                <p:sp>
                  <p:nvSpPr>
                    <p:cNvPr id="72804" name="Line 100">
                      <a:extLst>
                        <a:ext uri="{FF2B5EF4-FFF2-40B4-BE49-F238E27FC236}">
                          <a16:creationId xmlns:a16="http://schemas.microsoft.com/office/drawing/2014/main" id="{B5E947A5-A6A2-604D-904F-6FB345EDB20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36" y="910"/>
                      <a:ext cx="192" cy="4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805" name="Line 101">
                      <a:extLst>
                        <a:ext uri="{FF2B5EF4-FFF2-40B4-BE49-F238E27FC236}">
                          <a16:creationId xmlns:a16="http://schemas.microsoft.com/office/drawing/2014/main" id="{1BA756F7-A0A5-7C4A-82AF-BEFC08CBA9E1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760" y="910"/>
                      <a:ext cx="192" cy="4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806" name="Line 102">
                      <a:extLst>
                        <a:ext uri="{FF2B5EF4-FFF2-40B4-BE49-F238E27FC236}">
                          <a16:creationId xmlns:a16="http://schemas.microsoft.com/office/drawing/2014/main" id="{1C684361-028D-DC4D-B982-792D9E33DA9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V="1">
                      <a:off x="3758" y="1331"/>
                      <a:ext cx="192" cy="67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807" name="Line 103">
                      <a:extLst>
                        <a:ext uri="{FF2B5EF4-FFF2-40B4-BE49-F238E27FC236}">
                          <a16:creationId xmlns:a16="http://schemas.microsoft.com/office/drawing/2014/main" id="{37D77BA0-D303-C548-B2FD-B4F0F454DAF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750" y="1336"/>
                      <a:ext cx="192" cy="4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72808" name="Line 104">
                      <a:extLst>
                        <a:ext uri="{FF2B5EF4-FFF2-40B4-BE49-F238E27FC236}">
                          <a16:creationId xmlns:a16="http://schemas.microsoft.com/office/drawing/2014/main" id="{276CBDCA-60E5-0943-9B43-84CA9F613A2A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139" y="1331"/>
                      <a:ext cx="192" cy="432"/>
                    </a:xfrm>
                    <a:prstGeom prst="line">
                      <a:avLst/>
                    </a:prstGeom>
                    <a:noFill/>
                    <a:ln w="12700">
                      <a:solidFill>
                        <a:schemeClr val="tx1"/>
                      </a:solidFill>
                      <a:prstDash val="sysDot"/>
                      <a:round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grpSp>
                  <p:nvGrpSpPr>
                    <p:cNvPr id="72809" name="Group 105">
                      <a:extLst>
                        <a:ext uri="{FF2B5EF4-FFF2-40B4-BE49-F238E27FC236}">
                          <a16:creationId xmlns:a16="http://schemas.microsoft.com/office/drawing/2014/main" id="{65A1CDDD-3990-924C-955A-930770E9642D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72" y="436"/>
                      <a:ext cx="560" cy="326"/>
                      <a:chOff x="2002" y="1653"/>
                      <a:chExt cx="560" cy="326"/>
                    </a:xfrm>
                  </p:grpSpPr>
                  <p:sp>
                    <p:nvSpPr>
                      <p:cNvPr id="72810" name="Rectangle 106">
                        <a:extLst>
                          <a:ext uri="{FF2B5EF4-FFF2-40B4-BE49-F238E27FC236}">
                            <a16:creationId xmlns:a16="http://schemas.microsoft.com/office/drawing/2014/main" id="{467C82C3-62E0-524C-AB65-EEC378D475F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02" y="1653"/>
                        <a:ext cx="392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*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</a:t>
                        </a:r>
                      </a:p>
                    </p:txBody>
                  </p:sp>
                  <p:graphicFrame>
                    <p:nvGraphicFramePr>
                      <p:cNvPr id="72811" name="Object 107">
                        <a:extLst>
                          <a:ext uri="{FF2B5EF4-FFF2-40B4-BE49-F238E27FC236}">
                            <a16:creationId xmlns:a16="http://schemas.microsoft.com/office/drawing/2014/main" id="{11138D46-EBCF-EC42-B6C3-BDB5C1ED89F8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2362" y="1753"/>
                      <a:ext cx="200" cy="226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2" imgW="4394200" imgH="4978400" progId="Equation.3">
                              <p:embed/>
                            </p:oleObj>
                          </mc:Choice>
                          <mc:Fallback>
                            <p:oleObj name="公式" r:id="rId2" imgW="4394200" imgH="4978400" progId="Equation.3">
                              <p:embed/>
                              <p:pic>
                                <p:nvPicPr>
                                  <p:cNvPr id="72811" name="Object 107">
                                    <a:extLst>
                                      <a:ext uri="{FF2B5EF4-FFF2-40B4-BE49-F238E27FC236}">
                                        <a16:creationId xmlns:a16="http://schemas.microsoft.com/office/drawing/2014/main" id="{11138D46-EBCF-EC42-B6C3-BDB5C1ED89F8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362" y="1753"/>
                                    <a:ext cx="200" cy="2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pSp>
                  <p:nvGrpSpPr>
                    <p:cNvPr id="72812" name="Group 108">
                      <a:extLst>
                        <a:ext uri="{FF2B5EF4-FFF2-40B4-BE49-F238E27FC236}">
                          <a16:creationId xmlns:a16="http://schemas.microsoft.com/office/drawing/2014/main" id="{07A2E618-D5AC-BE4A-8F0E-00319C5B9C9F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82" y="753"/>
                      <a:ext cx="521" cy="326"/>
                      <a:chOff x="2025" y="1970"/>
                      <a:chExt cx="521" cy="326"/>
                    </a:xfrm>
                  </p:grpSpPr>
                  <p:sp>
                    <p:nvSpPr>
                      <p:cNvPr id="72813" name="Rectangle 109">
                        <a:extLst>
                          <a:ext uri="{FF2B5EF4-FFF2-40B4-BE49-F238E27FC236}">
                            <a16:creationId xmlns:a16="http://schemas.microsoft.com/office/drawing/2014/main" id="{018E120E-8682-4347-ABC3-20C442A2DB0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25" y="1970"/>
                        <a:ext cx="381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*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</a:t>
                        </a:r>
                      </a:p>
                    </p:txBody>
                  </p:sp>
                  <p:graphicFrame>
                    <p:nvGraphicFramePr>
                      <p:cNvPr id="72814" name="Object 110">
                        <a:extLst>
                          <a:ext uri="{FF2B5EF4-FFF2-40B4-BE49-F238E27FC236}">
                            <a16:creationId xmlns:a16="http://schemas.microsoft.com/office/drawing/2014/main" id="{14B6AF4F-9899-A04D-ADE1-77B40BAD326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2359" y="2070"/>
                      <a:ext cx="187" cy="226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4" imgW="4102100" imgH="4978400" progId="Equation.3">
                              <p:embed/>
                            </p:oleObj>
                          </mc:Choice>
                          <mc:Fallback>
                            <p:oleObj name="公式" r:id="rId4" imgW="4102100" imgH="4978400" progId="Equation.3">
                              <p:embed/>
                              <p:pic>
                                <p:nvPicPr>
                                  <p:cNvPr id="72814" name="Object 110">
                                    <a:extLst>
                                      <a:ext uri="{FF2B5EF4-FFF2-40B4-BE49-F238E27FC236}">
                                        <a16:creationId xmlns:a16="http://schemas.microsoft.com/office/drawing/2014/main" id="{14B6AF4F-9899-A04D-ADE1-77B40BAD326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5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359" y="2070"/>
                                    <a:ext cx="187" cy="2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pSp>
                  <p:nvGrpSpPr>
                    <p:cNvPr id="72815" name="Group 111">
                      <a:extLst>
                        <a:ext uri="{FF2B5EF4-FFF2-40B4-BE49-F238E27FC236}">
                          <a16:creationId xmlns:a16="http://schemas.microsoft.com/office/drawing/2014/main" id="{B62AB9CF-6A82-F34A-983E-CE6B1FFC860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92" y="753"/>
                      <a:ext cx="523" cy="355"/>
                      <a:chOff x="551" y="1970"/>
                      <a:chExt cx="523" cy="355"/>
                    </a:xfrm>
                  </p:grpSpPr>
                  <p:sp>
                    <p:nvSpPr>
                      <p:cNvPr id="72816" name="Rectangle 112">
                        <a:extLst>
                          <a:ext uri="{FF2B5EF4-FFF2-40B4-BE49-F238E27FC236}">
                            <a16:creationId xmlns:a16="http://schemas.microsoft.com/office/drawing/2014/main" id="{7C614916-6395-FE42-8104-C0C4548AD54E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51" y="1970"/>
                        <a:ext cx="381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*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</a:t>
                        </a:r>
                      </a:p>
                    </p:txBody>
                  </p:sp>
                  <p:graphicFrame>
                    <p:nvGraphicFramePr>
                      <p:cNvPr id="72817" name="Object 113">
                        <a:extLst>
                          <a:ext uri="{FF2B5EF4-FFF2-40B4-BE49-F238E27FC236}">
                            <a16:creationId xmlns:a16="http://schemas.microsoft.com/office/drawing/2014/main" id="{93F7154B-275E-6448-8866-373DDFBA0351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887" y="2073"/>
                      <a:ext cx="187" cy="252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6" imgW="4102100" imgH="5562600" progId="Equation.3">
                              <p:embed/>
                            </p:oleObj>
                          </mc:Choice>
                          <mc:Fallback>
                            <p:oleObj name="公式" r:id="rId6" imgW="4102100" imgH="5562600" progId="Equation.3">
                              <p:embed/>
                              <p:pic>
                                <p:nvPicPr>
                                  <p:cNvPr id="72817" name="Object 113">
                                    <a:extLst>
                                      <a:ext uri="{FF2B5EF4-FFF2-40B4-BE49-F238E27FC236}">
                                        <a16:creationId xmlns:a16="http://schemas.microsoft.com/office/drawing/2014/main" id="{93F7154B-275E-6448-8866-373DDFBA0351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7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887" y="2073"/>
                                    <a:ext cx="187" cy="25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pSp>
                  <p:nvGrpSpPr>
                    <p:cNvPr id="72818" name="Group 114">
                      <a:extLst>
                        <a:ext uri="{FF2B5EF4-FFF2-40B4-BE49-F238E27FC236}">
                          <a16:creationId xmlns:a16="http://schemas.microsoft.com/office/drawing/2014/main" id="{E7F68CCC-E066-5845-AD8F-921F93B2E4C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607" y="1540"/>
                      <a:ext cx="469" cy="363"/>
                      <a:chOff x="551" y="2787"/>
                      <a:chExt cx="469" cy="363"/>
                    </a:xfrm>
                  </p:grpSpPr>
                  <p:sp>
                    <p:nvSpPr>
                      <p:cNvPr id="72819" name="Rectangle 115">
                        <a:extLst>
                          <a:ext uri="{FF2B5EF4-FFF2-40B4-BE49-F238E27FC236}">
                            <a16:creationId xmlns:a16="http://schemas.microsoft.com/office/drawing/2014/main" id="{0A7122B9-2B6C-7246-9573-30BC369C6C0C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51" y="2787"/>
                        <a:ext cx="36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 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 </a:t>
                        </a:r>
                        <a:endParaRPr kumimoji="1" lang="en-US" altLang="zh-CN" sz="2400" baseline="-25000">
                          <a:latin typeface="Times New Roman" panose="02020603050405020304" pitchFamily="18" charset="0"/>
                          <a:sym typeface="Symbol" pitchFamily="2" charset="2"/>
                        </a:endParaRPr>
                      </a:p>
                    </p:txBody>
                  </p:sp>
                  <p:graphicFrame>
                    <p:nvGraphicFramePr>
                      <p:cNvPr id="72820" name="Object 116">
                        <a:extLst>
                          <a:ext uri="{FF2B5EF4-FFF2-40B4-BE49-F238E27FC236}">
                            <a16:creationId xmlns:a16="http://schemas.microsoft.com/office/drawing/2014/main" id="{CB425F67-AE7B-4C45-B93F-30DCCC157866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833" y="2898"/>
                      <a:ext cx="187" cy="252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8" imgW="4102100" imgH="5562600" progId="Equation.3">
                              <p:embed/>
                            </p:oleObj>
                          </mc:Choice>
                          <mc:Fallback>
                            <p:oleObj name="公式" r:id="rId8" imgW="4102100" imgH="5562600" progId="Equation.3">
                              <p:embed/>
                              <p:pic>
                                <p:nvPicPr>
                                  <p:cNvPr id="72820" name="Object 116">
                                    <a:extLst>
                                      <a:ext uri="{FF2B5EF4-FFF2-40B4-BE49-F238E27FC236}">
                                        <a16:creationId xmlns:a16="http://schemas.microsoft.com/office/drawing/2014/main" id="{CB425F67-AE7B-4C45-B93F-30DCCC157866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7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833" y="2898"/>
                                    <a:ext cx="187" cy="252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pSp>
                  <p:nvGrpSpPr>
                    <p:cNvPr id="72821" name="Group 117">
                      <a:extLst>
                        <a:ext uri="{FF2B5EF4-FFF2-40B4-BE49-F238E27FC236}">
                          <a16:creationId xmlns:a16="http://schemas.microsoft.com/office/drawing/2014/main" id="{0A143057-875F-8346-ACAB-4D23473DF082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82" y="1540"/>
                      <a:ext cx="474" cy="342"/>
                      <a:chOff x="2041" y="2787"/>
                      <a:chExt cx="474" cy="342"/>
                    </a:xfrm>
                  </p:grpSpPr>
                  <p:sp>
                    <p:nvSpPr>
                      <p:cNvPr id="72822" name="Rectangle 118">
                        <a:extLst>
                          <a:ext uri="{FF2B5EF4-FFF2-40B4-BE49-F238E27FC236}">
                            <a16:creationId xmlns:a16="http://schemas.microsoft.com/office/drawing/2014/main" id="{5F236D6A-1986-7440-B4B7-121BCB306DAB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2041" y="2787"/>
                        <a:ext cx="365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 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</a:t>
                        </a:r>
                        <a:r>
                          <a:rPr kumimoji="1" lang="en-US" altLang="zh-CN" sz="2400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 </a:t>
                        </a:r>
                      </a:p>
                    </p:txBody>
                  </p:sp>
                  <p:graphicFrame>
                    <p:nvGraphicFramePr>
                      <p:cNvPr id="72823" name="Object 119">
                        <a:extLst>
                          <a:ext uri="{FF2B5EF4-FFF2-40B4-BE49-F238E27FC236}">
                            <a16:creationId xmlns:a16="http://schemas.microsoft.com/office/drawing/2014/main" id="{F62CA4BC-99E6-0A4C-A878-14F1D6AFBC39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2328" y="2903"/>
                      <a:ext cx="187" cy="226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9" imgW="4102100" imgH="4978400" progId="Equation.3">
                              <p:embed/>
                            </p:oleObj>
                          </mc:Choice>
                          <mc:Fallback>
                            <p:oleObj name="公式" r:id="rId9" imgW="4102100" imgH="4978400" progId="Equation.3">
                              <p:embed/>
                              <p:pic>
                                <p:nvPicPr>
                                  <p:cNvPr id="72823" name="Object 119">
                                    <a:extLst>
                                      <a:ext uri="{FF2B5EF4-FFF2-40B4-BE49-F238E27FC236}">
                                        <a16:creationId xmlns:a16="http://schemas.microsoft.com/office/drawing/2014/main" id="{F62CA4BC-99E6-0A4C-A878-14F1D6AFBC39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5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2328" y="2903"/>
                                    <a:ext cx="187" cy="2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  <p:grpSp>
                  <p:nvGrpSpPr>
                    <p:cNvPr id="72824" name="Group 120">
                      <a:extLst>
                        <a:ext uri="{FF2B5EF4-FFF2-40B4-BE49-F238E27FC236}">
                          <a16:creationId xmlns:a16="http://schemas.microsoft.com/office/drawing/2014/main" id="{96751AB2-8117-724E-AC08-3045A635D0AE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090" y="1842"/>
                      <a:ext cx="505" cy="325"/>
                      <a:chOff x="4792" y="1253"/>
                      <a:chExt cx="505" cy="325"/>
                    </a:xfrm>
                  </p:grpSpPr>
                  <p:sp>
                    <p:nvSpPr>
                      <p:cNvPr id="72825" name="Rectangle 121">
                        <a:extLst>
                          <a:ext uri="{FF2B5EF4-FFF2-40B4-BE49-F238E27FC236}">
                            <a16:creationId xmlns:a16="http://schemas.microsoft.com/office/drawing/2014/main" id="{CB23EC4E-7D5F-C84A-A292-C7BCCD19A51A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4792" y="1253"/>
                        <a:ext cx="344" cy="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>
                        <a:spAutoFit/>
                      </a:bodyPr>
                      <a:lstStyle/>
                      <a:p>
                        <a:pPr eaLnBrk="0" hangingPunct="0"/>
                        <a:r>
                          <a:rPr kumimoji="1" lang="en-US" altLang="zh-CN" sz="2400" b="1">
                            <a:latin typeface="Times New Roman" panose="02020603050405020304" pitchFamily="18" charset="0"/>
                            <a:sym typeface="Symbol" pitchFamily="2" charset="2"/>
                          </a:rPr>
                          <a:t> </a:t>
                        </a:r>
                        <a:r>
                          <a:rPr kumimoji="1" lang="en-US" altLang="zh-CN" sz="2400" b="1" baseline="-25000">
                            <a:latin typeface="Times New Roman" panose="02020603050405020304" pitchFamily="18" charset="0"/>
                            <a:sym typeface="Symbol" pitchFamily="2" charset="2"/>
                          </a:rPr>
                          <a:t>2</a:t>
                        </a:r>
                      </a:p>
                    </p:txBody>
                  </p:sp>
                  <p:graphicFrame>
                    <p:nvGraphicFramePr>
                      <p:cNvPr id="72826" name="Object 122">
                        <a:extLst>
                          <a:ext uri="{FF2B5EF4-FFF2-40B4-BE49-F238E27FC236}">
                            <a16:creationId xmlns:a16="http://schemas.microsoft.com/office/drawing/2014/main" id="{0DA01E55-AA38-5449-B65B-F4A23C4889E2}"/>
                          </a:ext>
                        </a:extLst>
                      </p:cNvPr>
                      <p:cNvGraphicFramePr>
                        <a:graphicFrameLocks noChangeAspect="1"/>
                      </p:cNvGraphicFramePr>
                      <p:nvPr/>
                    </p:nvGraphicFramePr>
                    <p:xfrm>
                      <a:off x="5097" y="1352"/>
                      <a:ext cx="200" cy="226"/>
                    </p:xfrm>
                    <a:graphic>
                      <a:graphicData uri="http://schemas.openxmlformats.org/presentationml/2006/ole">
                        <mc:AlternateContent xmlns:mc="http://schemas.openxmlformats.org/markup-compatibility/2006">
                          <mc:Choice xmlns:v="urn:schemas-microsoft-com:vml" Requires="v">
                            <p:oleObj name="公式" r:id="rId10" imgW="4394200" imgH="4978400" progId="Equation.3">
                              <p:embed/>
                            </p:oleObj>
                          </mc:Choice>
                          <mc:Fallback>
                            <p:oleObj name="公式" r:id="rId10" imgW="4394200" imgH="4978400" progId="Equation.3">
                              <p:embed/>
                              <p:pic>
                                <p:nvPicPr>
                                  <p:cNvPr id="72826" name="Object 122">
                                    <a:extLst>
                                      <a:ext uri="{FF2B5EF4-FFF2-40B4-BE49-F238E27FC236}">
                                        <a16:creationId xmlns:a16="http://schemas.microsoft.com/office/drawing/2014/main" id="{0DA01E55-AA38-5449-B65B-F4A23C4889E2}"/>
                                      </a:ext>
                                    </a:extLst>
                                  </p:cNvPr>
                                  <p:cNvPicPr>
                                    <a:picLocks noChangeAspect="1" noChangeArrowheads="1"/>
                                  </p:cNvPicPr>
                                  <p:nvPr/>
                                </p:nvPicPr>
                                <p:blipFill>
                                  <a:blip r:embed="rId3">
                                    <a:extLst>
                                      <a:ext uri="{28A0092B-C50C-407E-A947-70E740481C1C}">
                                        <a14:useLocalDpi xmlns:a14="http://schemas.microsoft.com/office/drawing/2010/main" val="0"/>
                                      </a:ext>
                                    </a:extLst>
                                  </a:blip>
                                  <a:srcRect/>
                                  <a:stretch>
                                    <a:fillRect/>
                                  </a:stretch>
                                </p:blipFill>
                                <p:spPr bwMode="auto">
                                  <a:xfrm>
                                    <a:off x="5097" y="1352"/>
                                    <a:ext cx="200" cy="226"/>
                                  </a:xfrm>
                                  <a:prstGeom prst="rect">
                                    <a:avLst/>
                                  </a:prstGeom>
                                  <a:noFill/>
                                  <a:ln>
                                    <a:noFill/>
                                  </a:ln>
                                  <a:effectLst/>
                                  <a:extLst>
                                    <a:ext uri="{909E8E84-426E-40DD-AFC4-6F175D3DCCD1}">
                                      <a14:hiddenFill xmlns:a14="http://schemas.microsoft.com/office/drawing/2010/main">
                                        <a:solidFill>
                                          <a:srgbClr val="FFFFFF"/>
                                        </a:solidFill>
                                      </a14:hiddenFill>
                                    </a:ext>
                                    <a:ext uri="{91240B29-F687-4F45-9708-019B960494DF}">
                                      <a14:hiddenLine xmlns:a14="http://schemas.microsoft.com/office/drawing/2010/main" w="9525">
                                        <a:solidFill>
                                          <a:srgbClr val="000000"/>
                                        </a:solidFill>
                                        <a:miter lim="800000"/>
                                        <a:headEnd/>
                                        <a:tailEnd/>
                                      </a14:hiddenLine>
                                    </a:ext>
                                    <a:ext uri="{AF507438-7753-43E0-B8FC-AC1667EBCBE1}">
                                      <a14:hiddenEffects xmlns:a14="http://schemas.microsoft.com/office/drawing/2010/main">
                                        <a:effectLst>
                                          <a:outerShdw dist="35921" dir="2700000" algn="ctr" rotWithShape="0">
                                            <a:srgbClr val="808080"/>
                                          </a:outerShdw>
                                        </a:effectLst>
                                      </a14:hiddenEffects>
                                    </a:ext>
                                  </a:extLst>
                                </p:spPr>
                              </p:pic>
                            </p:oleObj>
                          </mc:Fallback>
                        </mc:AlternateContent>
                      </a:graphicData>
                    </a:graphic>
                  </p:graphicFrame>
                </p:grpSp>
              </p:grpSp>
            </p:grpSp>
            <p:grpSp>
              <p:nvGrpSpPr>
                <p:cNvPr id="72827" name="Group 123">
                  <a:extLst>
                    <a:ext uri="{FF2B5EF4-FFF2-40B4-BE49-F238E27FC236}">
                      <a16:creationId xmlns:a16="http://schemas.microsoft.com/office/drawing/2014/main" id="{4D3147B2-A83B-A340-AB68-38BF63CB486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288" y="1554"/>
                  <a:ext cx="499" cy="2209"/>
                  <a:chOff x="3288" y="1554"/>
                  <a:chExt cx="499" cy="2209"/>
                </a:xfrm>
              </p:grpSpPr>
              <p:grpSp>
                <p:nvGrpSpPr>
                  <p:cNvPr id="72828" name="Group 124">
                    <a:extLst>
                      <a:ext uri="{FF2B5EF4-FFF2-40B4-BE49-F238E27FC236}">
                        <a16:creationId xmlns:a16="http://schemas.microsoft.com/office/drawing/2014/main" id="{71173DBC-8226-2347-86E0-5EC5D9019236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411" y="3475"/>
                    <a:ext cx="376" cy="288"/>
                    <a:chOff x="4184" y="3744"/>
                    <a:chExt cx="376" cy="288"/>
                  </a:xfrm>
                </p:grpSpPr>
                <p:sp>
                  <p:nvSpPr>
                    <p:cNvPr id="72829" name="Rectangle 125">
                      <a:extLst>
                        <a:ext uri="{FF2B5EF4-FFF2-40B4-BE49-F238E27FC236}">
                          <a16:creationId xmlns:a16="http://schemas.microsoft.com/office/drawing/2014/main" id="{CC69F8A5-FBAC-7347-82A4-69B6E79E302E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184" y="3744"/>
                      <a:ext cx="232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1" lang="en-US" altLang="zh-CN" sz="3600" b="1" baseline="-25000">
                          <a:latin typeface="Times New Roman" panose="02020603050405020304" pitchFamily="18" charset="0"/>
                          <a:sym typeface="Symbol" pitchFamily="2" charset="2"/>
                        </a:rPr>
                        <a:t></a:t>
                      </a:r>
                    </a:p>
                  </p:txBody>
                </p:sp>
                <p:sp>
                  <p:nvSpPr>
                    <p:cNvPr id="72830" name="Rectangle 126">
                      <a:extLst>
                        <a:ext uri="{FF2B5EF4-FFF2-40B4-BE49-F238E27FC236}">
                          <a16:creationId xmlns:a16="http://schemas.microsoft.com/office/drawing/2014/main" id="{3E75B0BC-16DF-AD47-BB82-8AB112356CCF}"/>
                        </a:ext>
                      </a:extLst>
                    </p:cNvPr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4280" y="3744"/>
                      <a:ext cx="280" cy="28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chemeClr val="accent1"/>
                          </a:solidFill>
                        </a14:hiddenFill>
                      </a:ext>
                      <a:ext uri="{91240B29-F687-4F45-9708-019B960494DF}">
                        <a14:hiddenLine xmlns:a14="http://schemas.microsoft.com/office/drawing/2010/main"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14:hiddenLine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>
                      <a:spAutoFit/>
                    </a:bodyPr>
                    <a:lstStyle/>
                    <a:p>
                      <a:pPr>
                        <a:spcBef>
                          <a:spcPct val="50000"/>
                        </a:spcBef>
                      </a:pPr>
                      <a:r>
                        <a:rPr kumimoji="1" lang="en-US" altLang="zh-CN" sz="3600" b="1" baseline="-25000">
                          <a:latin typeface="Times New Roman" panose="02020603050405020304" pitchFamily="18" charset="0"/>
                          <a:sym typeface="Symbol" pitchFamily="2" charset="2"/>
                        </a:rPr>
                        <a:t> </a:t>
                      </a:r>
                    </a:p>
                  </p:txBody>
                </p:sp>
              </p:grpSp>
              <p:sp>
                <p:nvSpPr>
                  <p:cNvPr id="72831" name="Rectangle 127">
                    <a:extLst>
                      <a:ext uri="{FF2B5EF4-FFF2-40B4-BE49-F238E27FC236}">
                        <a16:creationId xmlns:a16="http://schemas.microsoft.com/office/drawing/2014/main" id="{1F2DEC7F-C731-A443-9ADE-4B4596ED650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288" y="155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  <p:sp>
                <p:nvSpPr>
                  <p:cNvPr id="72832" name="Rectangle 128">
                    <a:extLst>
                      <a:ext uri="{FF2B5EF4-FFF2-40B4-BE49-F238E27FC236}">
                        <a16:creationId xmlns:a16="http://schemas.microsoft.com/office/drawing/2014/main" id="{F55FF6AE-AC4C-A84B-ABBC-FB5C970E597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531" y="1554"/>
                    <a:ext cx="232" cy="288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/>
                  <a:p>
                    <a:pPr>
                      <a:spcBef>
                        <a:spcPct val="50000"/>
                      </a:spcBef>
                    </a:pPr>
                    <a:r>
                      <a:rPr kumimoji="1" lang="en-US" altLang="zh-CN" sz="3600" b="1" baseline="-25000">
                        <a:latin typeface="Times New Roman" panose="02020603050405020304" pitchFamily="18" charset="0"/>
                        <a:sym typeface="Symbol" pitchFamily="2" charset="2"/>
                      </a:rPr>
                      <a:t></a:t>
                    </a:r>
                  </a:p>
                </p:txBody>
              </p:sp>
            </p:grpSp>
          </p:grpSp>
        </p:grpSp>
      </p:grpSp>
      <p:sp>
        <p:nvSpPr>
          <p:cNvPr id="72834" name="Rectangle 130">
            <a:extLst>
              <a:ext uri="{FF2B5EF4-FFF2-40B4-BE49-F238E27FC236}">
                <a16:creationId xmlns:a16="http://schemas.microsoft.com/office/drawing/2014/main" id="{85821913-319B-674C-A10F-7E952A6E3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76201"/>
            <a:ext cx="4805363" cy="4792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氧分子</a:t>
            </a:r>
            <a:r>
              <a:rPr lang="zh-CN" altLang="en-US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形态</a:t>
            </a:r>
            <a:r>
              <a:rPr lang="en-US" altLang="zh-CN" sz="2400" b="1" dirty="0">
                <a:solidFill>
                  <a:srgbClr val="0000FF"/>
                </a:solidFill>
                <a:latin typeface="宋体" panose="02010600030101010101" pitchFamily="2" charset="-122"/>
              </a:rPr>
              <a:t>: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华文新魏" panose="02010800040101010101" pitchFamily="2" charset="-122"/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O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O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2-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O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+</a:t>
            </a:r>
          </a:p>
        </p:txBody>
      </p:sp>
      <p:sp>
        <p:nvSpPr>
          <p:cNvPr id="72835" name="Rectangle 131">
            <a:extLst>
              <a:ext uri="{FF2B5EF4-FFF2-40B4-BE49-F238E27FC236}">
                <a16:creationId xmlns:a16="http://schemas.microsoft.com/office/drawing/2014/main" id="{575C9260-AFF0-1740-9365-D3875F08A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963" y="6111874"/>
            <a:ext cx="8915400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65000"/>
              </a:lnSpc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:  (</a:t>
            </a:r>
            <a:r>
              <a:rPr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σ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1s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(σ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1s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(σ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2s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(σ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2s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(σ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2400" i="1" baseline="-70000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(π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2400" i="1" baseline="-70000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(π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2400" i="1" baseline="-70000" dirty="0">
                <a:solidFill>
                  <a:srgbClr val="0000FF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(π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2400" i="1" baseline="-70000" dirty="0">
                <a:solidFill>
                  <a:srgbClr val="0000FF"/>
                </a:solidFill>
                <a:latin typeface="Times New Roman" panose="02020603050405020304" pitchFamily="18" charset="0"/>
              </a:rPr>
              <a:t>y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(π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*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2p</a:t>
            </a:r>
            <a:r>
              <a:rPr lang="en-US" altLang="zh-CN" sz="2400" i="1" baseline="-70000" dirty="0">
                <a:solidFill>
                  <a:srgbClr val="0000FF"/>
                </a:solidFill>
                <a:latin typeface="Times New Roman" panose="02020603050405020304" pitchFamily="18" charset="0"/>
              </a:rPr>
              <a:t>z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)</a:t>
            </a:r>
            <a:r>
              <a:rPr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9310091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2">
            <a:extLst>
              <a:ext uri="{FF2B5EF4-FFF2-40B4-BE49-F238E27FC236}">
                <a16:creationId xmlns:a16="http://schemas.microsoft.com/office/drawing/2014/main" id="{EE27E355-356C-0041-ACB6-9744D2D716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39838" y="1144588"/>
            <a:ext cx="6788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kumimoji="1" lang="zh-CN" altLang="zh-CN" sz="2800">
              <a:latin typeface="Times New Roman" panose="02020603050405020304" pitchFamily="18" charset="0"/>
            </a:endParaRP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052393B-F5EB-B54C-B40B-CEF5B1074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52400"/>
            <a:ext cx="1357313" cy="51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臭氧</a:t>
            </a:r>
            <a:endParaRPr kumimoji="1" lang="en-US" altLang="zh-CN" sz="2800" b="1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45060" name="Text Box 4">
            <a:extLst>
              <a:ext uri="{FF2B5EF4-FFF2-40B4-BE49-F238E27FC236}">
                <a16:creationId xmlns:a16="http://schemas.microsoft.com/office/drawing/2014/main" id="{5C890BCA-846F-3341-BDDF-2DFC003B9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9675" y="1083287"/>
            <a:ext cx="441960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SzPct val="90000"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个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原子不在同一直线上；</a:t>
            </a:r>
          </a:p>
          <a:p>
            <a:pPr algn="just">
              <a:spcBef>
                <a:spcPct val="20000"/>
              </a:spcBef>
              <a:buSzPct val="9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中心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原子</a:t>
            </a:r>
            <a:r>
              <a:rPr kumimoji="1" lang="en-US" altLang="zh-CN" sz="2400" b="1" i="1" dirty="0">
                <a:solidFill>
                  <a:srgbClr val="0000FF"/>
                </a:solidFill>
                <a:latin typeface="Times New Roman" panose="02020603050405020304" pitchFamily="18" charset="0"/>
              </a:rPr>
              <a:t>sp</a:t>
            </a:r>
            <a:r>
              <a:rPr kumimoji="1" lang="en-US" altLang="zh-CN" sz="2400" b="1" baseline="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不等性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杂化。</a:t>
            </a:r>
          </a:p>
        </p:txBody>
      </p:sp>
      <p:sp>
        <p:nvSpPr>
          <p:cNvPr id="45061" name="Text Box 5">
            <a:extLst>
              <a:ext uri="{FF2B5EF4-FFF2-40B4-BE49-F238E27FC236}">
                <a16:creationId xmlns:a16="http://schemas.microsoft.com/office/drawing/2014/main" id="{BC9FF64F-13CE-B740-8FEE-E30DAEF8D8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644" y="4672677"/>
            <a:ext cx="85248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2" charset="2"/>
              </a:rPr>
              <a:t></a:t>
            </a:r>
            <a:r>
              <a:rPr kumimoji="1"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2" charset="2"/>
              </a:rPr>
              <a:t>3</a:t>
            </a:r>
            <a:r>
              <a:rPr kumimoji="1" lang="en-US" altLang="zh-CN" sz="2800" b="1" baseline="30000" dirty="0">
                <a:solidFill>
                  <a:srgbClr val="FF0000"/>
                </a:solidFill>
                <a:latin typeface="Times New Roman" panose="02020603050405020304" pitchFamily="18" charset="0"/>
                <a:sym typeface="Symbol" pitchFamily="2" charset="2"/>
              </a:rPr>
              <a:t>4</a:t>
            </a:r>
            <a:endParaRPr kumimoji="1" lang="en-US" altLang="zh-CN" sz="2400" dirty="0">
              <a:latin typeface="Times New Roman" panose="02020603050405020304" pitchFamily="18" charset="0"/>
            </a:endParaRPr>
          </a:p>
        </p:txBody>
      </p:sp>
      <p:sp>
        <p:nvSpPr>
          <p:cNvPr id="45062" name="Text Box 6">
            <a:extLst>
              <a:ext uri="{FF2B5EF4-FFF2-40B4-BE49-F238E27FC236}">
                <a16:creationId xmlns:a16="http://schemas.microsoft.com/office/drawing/2014/main" id="{C9879DD0-843E-8444-A9F3-907CBE346A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2141086"/>
            <a:ext cx="4560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与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NO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-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SO</a:t>
            </a:r>
            <a:r>
              <a:rPr kumimoji="1" lang="en-US" altLang="zh-CN" sz="2400" b="1" baseline="-25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互为</a:t>
            </a:r>
            <a:r>
              <a:rPr kumimoji="1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“等电子体”</a:t>
            </a:r>
            <a:endParaRPr kumimoji="1" lang="zh-CN" altLang="en-US" sz="2400" b="1" dirty="0">
              <a:latin typeface="Times New Roman" panose="02020603050405020304" pitchFamily="18" charset="0"/>
            </a:endParaRPr>
          </a:p>
        </p:txBody>
      </p:sp>
      <p:grpSp>
        <p:nvGrpSpPr>
          <p:cNvPr id="45063" name="Group 7">
            <a:extLst>
              <a:ext uri="{FF2B5EF4-FFF2-40B4-BE49-F238E27FC236}">
                <a16:creationId xmlns:a16="http://schemas.microsoft.com/office/drawing/2014/main" id="{2F994D57-FB51-9743-8650-DF9448E7EDC7}"/>
              </a:ext>
            </a:extLst>
          </p:cNvPr>
          <p:cNvGrpSpPr>
            <a:grpSpLocks/>
          </p:cNvGrpSpPr>
          <p:nvPr/>
        </p:nvGrpSpPr>
        <p:grpSpPr bwMode="auto">
          <a:xfrm>
            <a:off x="300633" y="928297"/>
            <a:ext cx="2685157" cy="3811465"/>
            <a:chOff x="-2508" y="2947"/>
            <a:chExt cx="1746" cy="2601"/>
          </a:xfrm>
        </p:grpSpPr>
        <p:graphicFrame>
          <p:nvGraphicFramePr>
            <p:cNvPr id="45064" name="Object 8">
              <a:extLst>
                <a:ext uri="{FF2B5EF4-FFF2-40B4-BE49-F238E27FC236}">
                  <a16:creationId xmlns:a16="http://schemas.microsoft.com/office/drawing/2014/main" id="{68924280-2F46-E742-9107-A945DEE5F54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2298" y="4300"/>
            <a:ext cx="1536" cy="124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2" imgW="4838700" imgH="4140200" progId="ChemDraw.Document.6.0">
                    <p:embed/>
                  </p:oleObj>
                </mc:Choice>
                <mc:Fallback>
                  <p:oleObj name="CS ChemDraw Drawing" r:id="rId2" imgW="4838700" imgH="4140200" progId="ChemDraw.Document.6.0">
                    <p:embed/>
                    <p:pic>
                      <p:nvPicPr>
                        <p:cNvPr id="45064" name="Object 8">
                          <a:extLst>
                            <a:ext uri="{FF2B5EF4-FFF2-40B4-BE49-F238E27FC236}">
                              <a16:creationId xmlns:a16="http://schemas.microsoft.com/office/drawing/2014/main" id="{68924280-2F46-E742-9107-A945DEE5F547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2298" y="4300"/>
                          <a:ext cx="1536" cy="1248"/>
                        </a:xfrm>
                        <a:prstGeom prst="rect">
                          <a:avLst/>
                        </a:prstGeom>
                        <a:gradFill rotWithShape="1">
                          <a:gsLst>
                            <a:gs pos="0">
                              <a:schemeClr val="bg1"/>
                            </a:gs>
                            <a:gs pos="100000">
                              <a:srgbClr val="03D4A8"/>
                            </a:gs>
                          </a:gsLst>
                          <a:path path="shape">
                            <a:fillToRect l="50000" t="50000" r="50000" b="50000"/>
                          </a:path>
                        </a:gra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065" name="Text Box 9">
              <a:extLst>
                <a:ext uri="{FF2B5EF4-FFF2-40B4-BE49-F238E27FC236}">
                  <a16:creationId xmlns:a16="http://schemas.microsoft.com/office/drawing/2014/main" id="{1D1E8530-13A8-C541-92D4-27FD8475D4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508" y="2947"/>
              <a:ext cx="378" cy="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2800" b="1" dirty="0">
                  <a:solidFill>
                    <a:schemeClr val="hlink"/>
                  </a:solidFill>
                  <a:latin typeface="Times New Roman" panose="02020603050405020304" pitchFamily="18" charset="0"/>
                </a:rPr>
                <a:t>O</a:t>
              </a:r>
              <a:r>
                <a:rPr kumimoji="1" lang="en-US" altLang="zh-CN" sz="2900" b="1" baseline="-30000" dirty="0">
                  <a:solidFill>
                    <a:schemeClr val="hlink"/>
                  </a:solidFill>
                  <a:latin typeface="Times New Roman" panose="02020603050405020304" pitchFamily="18" charset="0"/>
                </a:rPr>
                <a:t>3</a:t>
              </a:r>
              <a:endParaRPr kumimoji="1" lang="en-US" altLang="zh-CN" sz="2800" b="1" dirty="0">
                <a:latin typeface="Times New Roman" panose="02020603050405020304" pitchFamily="18" charset="0"/>
              </a:endParaRPr>
            </a:p>
          </p:txBody>
        </p:sp>
      </p:grpSp>
      <p:grpSp>
        <p:nvGrpSpPr>
          <p:cNvPr id="45149" name="Group 93">
            <a:extLst>
              <a:ext uri="{FF2B5EF4-FFF2-40B4-BE49-F238E27FC236}">
                <a16:creationId xmlns:a16="http://schemas.microsoft.com/office/drawing/2014/main" id="{340598FB-F048-D041-BD21-0C3AFEF2790E}"/>
              </a:ext>
            </a:extLst>
          </p:cNvPr>
          <p:cNvGrpSpPr>
            <a:grpSpLocks/>
          </p:cNvGrpSpPr>
          <p:nvPr/>
        </p:nvGrpSpPr>
        <p:grpSpPr bwMode="auto">
          <a:xfrm>
            <a:off x="3433739" y="2724814"/>
            <a:ext cx="1546225" cy="1801813"/>
            <a:chOff x="4014" y="1570"/>
            <a:chExt cx="974" cy="1135"/>
          </a:xfrm>
        </p:grpSpPr>
        <p:grpSp>
          <p:nvGrpSpPr>
            <p:cNvPr id="45150" name="Group 94">
              <a:extLst>
                <a:ext uri="{FF2B5EF4-FFF2-40B4-BE49-F238E27FC236}">
                  <a16:creationId xmlns:a16="http://schemas.microsoft.com/office/drawing/2014/main" id="{04ECEA77-0C8A-B640-863F-8A733B1715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39" y="1793"/>
              <a:ext cx="928" cy="912"/>
              <a:chOff x="4176" y="2024"/>
              <a:chExt cx="982" cy="991"/>
            </a:xfrm>
          </p:grpSpPr>
          <p:sp>
            <p:nvSpPr>
              <p:cNvPr id="45151" name="Freeform 95">
                <a:extLst>
                  <a:ext uri="{FF2B5EF4-FFF2-40B4-BE49-F238E27FC236}">
                    <a16:creationId xmlns:a16="http://schemas.microsoft.com/office/drawing/2014/main" id="{1AEB0672-4E4E-EE49-B247-AB7BDDED2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" y="2200"/>
                <a:ext cx="190" cy="408"/>
              </a:xfrm>
              <a:custGeom>
                <a:avLst/>
                <a:gdLst>
                  <a:gd name="T0" fmla="*/ 62 w 134"/>
                  <a:gd name="T1" fmla="*/ 207 h 208"/>
                  <a:gd name="T2" fmla="*/ 57 w 134"/>
                  <a:gd name="T3" fmla="*/ 205 h 208"/>
                  <a:gd name="T4" fmla="*/ 51 w 134"/>
                  <a:gd name="T5" fmla="*/ 200 h 208"/>
                  <a:gd name="T6" fmla="*/ 46 w 134"/>
                  <a:gd name="T7" fmla="*/ 194 h 208"/>
                  <a:gd name="T8" fmla="*/ 40 w 134"/>
                  <a:gd name="T9" fmla="*/ 185 h 208"/>
                  <a:gd name="T10" fmla="*/ 35 w 134"/>
                  <a:gd name="T11" fmla="*/ 177 h 208"/>
                  <a:gd name="T12" fmla="*/ 29 w 134"/>
                  <a:gd name="T13" fmla="*/ 166 h 208"/>
                  <a:gd name="T14" fmla="*/ 25 w 134"/>
                  <a:gd name="T15" fmla="*/ 156 h 208"/>
                  <a:gd name="T16" fmla="*/ 20 w 134"/>
                  <a:gd name="T17" fmla="*/ 143 h 208"/>
                  <a:gd name="T18" fmla="*/ 16 w 134"/>
                  <a:gd name="T19" fmla="*/ 131 h 208"/>
                  <a:gd name="T20" fmla="*/ 12 w 134"/>
                  <a:gd name="T21" fmla="*/ 118 h 208"/>
                  <a:gd name="T22" fmla="*/ 9 w 134"/>
                  <a:gd name="T23" fmla="*/ 106 h 208"/>
                  <a:gd name="T24" fmla="*/ 6 w 134"/>
                  <a:gd name="T25" fmla="*/ 92 h 208"/>
                  <a:gd name="T26" fmla="*/ 4 w 134"/>
                  <a:gd name="T27" fmla="*/ 81 h 208"/>
                  <a:gd name="T28" fmla="*/ 2 w 134"/>
                  <a:gd name="T29" fmla="*/ 68 h 208"/>
                  <a:gd name="T30" fmla="*/ 1 w 134"/>
                  <a:gd name="T31" fmla="*/ 58 h 208"/>
                  <a:gd name="T32" fmla="*/ 0 w 134"/>
                  <a:gd name="T33" fmla="*/ 47 h 208"/>
                  <a:gd name="T34" fmla="*/ 1 w 134"/>
                  <a:gd name="T35" fmla="*/ 39 h 208"/>
                  <a:gd name="T36" fmla="*/ 2 w 134"/>
                  <a:gd name="T37" fmla="*/ 31 h 208"/>
                  <a:gd name="T38" fmla="*/ 5 w 134"/>
                  <a:gd name="T39" fmla="*/ 24 h 208"/>
                  <a:gd name="T40" fmla="*/ 10 w 134"/>
                  <a:gd name="T41" fmla="*/ 18 h 208"/>
                  <a:gd name="T42" fmla="*/ 15 w 134"/>
                  <a:gd name="T43" fmla="*/ 13 h 208"/>
                  <a:gd name="T44" fmla="*/ 23 w 134"/>
                  <a:gd name="T45" fmla="*/ 9 h 208"/>
                  <a:gd name="T46" fmla="*/ 31 w 134"/>
                  <a:gd name="T47" fmla="*/ 5 h 208"/>
                  <a:gd name="T48" fmla="*/ 41 w 134"/>
                  <a:gd name="T49" fmla="*/ 2 h 208"/>
                  <a:gd name="T50" fmla="*/ 50 w 134"/>
                  <a:gd name="T51" fmla="*/ 1 h 208"/>
                  <a:gd name="T52" fmla="*/ 61 w 134"/>
                  <a:gd name="T53" fmla="*/ 0 h 208"/>
                  <a:gd name="T54" fmla="*/ 70 w 134"/>
                  <a:gd name="T55" fmla="*/ 0 h 208"/>
                  <a:gd name="T56" fmla="*/ 81 w 134"/>
                  <a:gd name="T57" fmla="*/ 0 h 208"/>
                  <a:gd name="T58" fmla="*/ 90 w 134"/>
                  <a:gd name="T59" fmla="*/ 2 h 208"/>
                  <a:gd name="T60" fmla="*/ 101 w 134"/>
                  <a:gd name="T61" fmla="*/ 4 h 208"/>
                  <a:gd name="T62" fmla="*/ 108 w 134"/>
                  <a:gd name="T63" fmla="*/ 7 h 208"/>
                  <a:gd name="T64" fmla="*/ 117 w 134"/>
                  <a:gd name="T65" fmla="*/ 12 h 208"/>
                  <a:gd name="T66" fmla="*/ 123 w 134"/>
                  <a:gd name="T67" fmla="*/ 16 h 208"/>
                  <a:gd name="T68" fmla="*/ 128 w 134"/>
                  <a:gd name="T69" fmla="*/ 23 h 208"/>
                  <a:gd name="T70" fmla="*/ 131 w 134"/>
                  <a:gd name="T71" fmla="*/ 29 h 208"/>
                  <a:gd name="T72" fmla="*/ 133 w 134"/>
                  <a:gd name="T73" fmla="*/ 37 h 208"/>
                  <a:gd name="T74" fmla="*/ 134 w 134"/>
                  <a:gd name="T75" fmla="*/ 45 h 208"/>
                  <a:gd name="T76" fmla="*/ 133 w 134"/>
                  <a:gd name="T77" fmla="*/ 55 h 208"/>
                  <a:gd name="T78" fmla="*/ 133 w 134"/>
                  <a:gd name="T79" fmla="*/ 65 h 208"/>
                  <a:gd name="T80" fmla="*/ 131 w 134"/>
                  <a:gd name="T81" fmla="*/ 78 h 208"/>
                  <a:gd name="T82" fmla="*/ 129 w 134"/>
                  <a:gd name="T83" fmla="*/ 89 h 208"/>
                  <a:gd name="T84" fmla="*/ 126 w 134"/>
                  <a:gd name="T85" fmla="*/ 102 h 208"/>
                  <a:gd name="T86" fmla="*/ 123 w 134"/>
                  <a:gd name="T87" fmla="*/ 114 h 208"/>
                  <a:gd name="T88" fmla="*/ 119 w 134"/>
                  <a:gd name="T89" fmla="*/ 128 h 208"/>
                  <a:gd name="T90" fmla="*/ 115 w 134"/>
                  <a:gd name="T91" fmla="*/ 139 h 208"/>
                  <a:gd name="T92" fmla="*/ 111 w 134"/>
                  <a:gd name="T93" fmla="*/ 152 h 208"/>
                  <a:gd name="T94" fmla="*/ 106 w 134"/>
                  <a:gd name="T95" fmla="*/ 163 h 208"/>
                  <a:gd name="T96" fmla="*/ 101 w 134"/>
                  <a:gd name="T97" fmla="*/ 174 h 208"/>
                  <a:gd name="T98" fmla="*/ 96 w 134"/>
                  <a:gd name="T99" fmla="*/ 183 h 208"/>
                  <a:gd name="T100" fmla="*/ 90 w 134"/>
                  <a:gd name="T101" fmla="*/ 192 h 208"/>
                  <a:gd name="T102" fmla="*/ 85 w 134"/>
                  <a:gd name="T103" fmla="*/ 198 h 208"/>
                  <a:gd name="T104" fmla="*/ 79 w 134"/>
                  <a:gd name="T105" fmla="*/ 204 h 208"/>
                  <a:gd name="T106" fmla="*/ 73 w 134"/>
                  <a:gd name="T107" fmla="*/ 207 h 208"/>
                  <a:gd name="T108" fmla="*/ 67 w 134"/>
                  <a:gd name="T109" fmla="*/ 208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4" h="208">
                    <a:moveTo>
                      <a:pt x="67" y="208"/>
                    </a:moveTo>
                    <a:lnTo>
                      <a:pt x="67" y="208"/>
                    </a:lnTo>
                    <a:lnTo>
                      <a:pt x="66" y="208"/>
                    </a:lnTo>
                    <a:lnTo>
                      <a:pt x="65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2" y="207"/>
                    </a:lnTo>
                    <a:lnTo>
                      <a:pt x="62" y="207"/>
                    </a:lnTo>
                    <a:lnTo>
                      <a:pt x="61" y="207"/>
                    </a:lnTo>
                    <a:lnTo>
                      <a:pt x="60" y="206"/>
                    </a:lnTo>
                    <a:lnTo>
                      <a:pt x="59" y="206"/>
                    </a:lnTo>
                    <a:lnTo>
                      <a:pt x="59" y="206"/>
                    </a:lnTo>
                    <a:lnTo>
                      <a:pt x="57" y="205"/>
                    </a:lnTo>
                    <a:lnTo>
                      <a:pt x="57" y="205"/>
                    </a:lnTo>
                    <a:lnTo>
                      <a:pt x="56" y="204"/>
                    </a:lnTo>
                    <a:lnTo>
                      <a:pt x="55" y="204"/>
                    </a:lnTo>
                    <a:lnTo>
                      <a:pt x="54" y="203"/>
                    </a:lnTo>
                    <a:lnTo>
                      <a:pt x="54" y="202"/>
                    </a:lnTo>
                    <a:lnTo>
                      <a:pt x="52" y="201"/>
                    </a:lnTo>
                    <a:lnTo>
                      <a:pt x="52" y="201"/>
                    </a:lnTo>
                    <a:lnTo>
                      <a:pt x="51" y="200"/>
                    </a:lnTo>
                    <a:lnTo>
                      <a:pt x="50" y="199"/>
                    </a:lnTo>
                    <a:lnTo>
                      <a:pt x="49" y="198"/>
                    </a:lnTo>
                    <a:lnTo>
                      <a:pt x="49" y="198"/>
                    </a:lnTo>
                    <a:lnTo>
                      <a:pt x="47" y="196"/>
                    </a:lnTo>
                    <a:lnTo>
                      <a:pt x="47" y="196"/>
                    </a:lnTo>
                    <a:lnTo>
                      <a:pt x="46" y="194"/>
                    </a:lnTo>
                    <a:lnTo>
                      <a:pt x="46" y="194"/>
                    </a:lnTo>
                    <a:lnTo>
                      <a:pt x="44" y="192"/>
                    </a:lnTo>
                    <a:lnTo>
                      <a:pt x="44" y="192"/>
                    </a:lnTo>
                    <a:lnTo>
                      <a:pt x="43" y="190"/>
                    </a:lnTo>
                    <a:lnTo>
                      <a:pt x="42" y="190"/>
                    </a:lnTo>
                    <a:lnTo>
                      <a:pt x="41" y="188"/>
                    </a:lnTo>
                    <a:lnTo>
                      <a:pt x="41" y="187"/>
                    </a:lnTo>
                    <a:lnTo>
                      <a:pt x="40" y="185"/>
                    </a:lnTo>
                    <a:lnTo>
                      <a:pt x="39" y="185"/>
                    </a:lnTo>
                    <a:lnTo>
                      <a:pt x="38" y="183"/>
                    </a:lnTo>
                    <a:lnTo>
                      <a:pt x="38" y="182"/>
                    </a:lnTo>
                    <a:lnTo>
                      <a:pt x="36" y="180"/>
                    </a:lnTo>
                    <a:lnTo>
                      <a:pt x="36" y="180"/>
                    </a:lnTo>
                    <a:lnTo>
                      <a:pt x="35" y="177"/>
                    </a:lnTo>
                    <a:lnTo>
                      <a:pt x="35" y="177"/>
                    </a:lnTo>
                    <a:lnTo>
                      <a:pt x="33" y="175"/>
                    </a:lnTo>
                    <a:lnTo>
                      <a:pt x="33" y="174"/>
                    </a:lnTo>
                    <a:lnTo>
                      <a:pt x="32" y="172"/>
                    </a:lnTo>
                    <a:lnTo>
                      <a:pt x="32" y="171"/>
                    </a:lnTo>
                    <a:lnTo>
                      <a:pt x="31" y="169"/>
                    </a:lnTo>
                    <a:lnTo>
                      <a:pt x="30" y="168"/>
                    </a:lnTo>
                    <a:lnTo>
                      <a:pt x="29" y="166"/>
                    </a:lnTo>
                    <a:lnTo>
                      <a:pt x="29" y="165"/>
                    </a:lnTo>
                    <a:lnTo>
                      <a:pt x="28" y="163"/>
                    </a:lnTo>
                    <a:lnTo>
                      <a:pt x="27" y="162"/>
                    </a:lnTo>
                    <a:lnTo>
                      <a:pt x="26" y="159"/>
                    </a:lnTo>
                    <a:lnTo>
                      <a:pt x="26" y="159"/>
                    </a:lnTo>
                    <a:lnTo>
                      <a:pt x="25" y="156"/>
                    </a:lnTo>
                    <a:lnTo>
                      <a:pt x="25" y="156"/>
                    </a:lnTo>
                    <a:lnTo>
                      <a:pt x="24" y="153"/>
                    </a:lnTo>
                    <a:lnTo>
                      <a:pt x="23" y="152"/>
                    </a:lnTo>
                    <a:lnTo>
                      <a:pt x="22" y="150"/>
                    </a:lnTo>
                    <a:lnTo>
                      <a:pt x="22" y="149"/>
                    </a:lnTo>
                    <a:lnTo>
                      <a:pt x="21" y="146"/>
                    </a:lnTo>
                    <a:lnTo>
                      <a:pt x="21" y="145"/>
                    </a:lnTo>
                    <a:lnTo>
                      <a:pt x="20" y="143"/>
                    </a:lnTo>
                    <a:lnTo>
                      <a:pt x="20" y="142"/>
                    </a:lnTo>
                    <a:lnTo>
                      <a:pt x="19" y="139"/>
                    </a:lnTo>
                    <a:lnTo>
                      <a:pt x="18" y="138"/>
                    </a:lnTo>
                    <a:lnTo>
                      <a:pt x="17" y="136"/>
                    </a:lnTo>
                    <a:lnTo>
                      <a:pt x="17" y="135"/>
                    </a:lnTo>
                    <a:lnTo>
                      <a:pt x="16" y="132"/>
                    </a:lnTo>
                    <a:lnTo>
                      <a:pt x="16" y="131"/>
                    </a:lnTo>
                    <a:lnTo>
                      <a:pt x="15" y="128"/>
                    </a:lnTo>
                    <a:lnTo>
                      <a:pt x="15" y="128"/>
                    </a:lnTo>
                    <a:lnTo>
                      <a:pt x="14" y="125"/>
                    </a:lnTo>
                    <a:lnTo>
                      <a:pt x="14" y="124"/>
                    </a:lnTo>
                    <a:lnTo>
                      <a:pt x="13" y="121"/>
                    </a:lnTo>
                    <a:lnTo>
                      <a:pt x="13" y="121"/>
                    </a:lnTo>
                    <a:lnTo>
                      <a:pt x="12" y="118"/>
                    </a:lnTo>
                    <a:lnTo>
                      <a:pt x="12" y="117"/>
                    </a:lnTo>
                    <a:lnTo>
                      <a:pt x="11" y="114"/>
                    </a:lnTo>
                    <a:lnTo>
                      <a:pt x="11" y="113"/>
                    </a:lnTo>
                    <a:lnTo>
                      <a:pt x="10" y="110"/>
                    </a:lnTo>
                    <a:lnTo>
                      <a:pt x="10" y="110"/>
                    </a:lnTo>
                    <a:lnTo>
                      <a:pt x="9" y="107"/>
                    </a:lnTo>
                    <a:lnTo>
                      <a:pt x="9" y="106"/>
                    </a:lnTo>
                    <a:lnTo>
                      <a:pt x="8" y="103"/>
                    </a:lnTo>
                    <a:lnTo>
                      <a:pt x="8" y="102"/>
                    </a:lnTo>
                    <a:lnTo>
                      <a:pt x="7" y="99"/>
                    </a:lnTo>
                    <a:lnTo>
                      <a:pt x="7" y="99"/>
                    </a:lnTo>
                    <a:lnTo>
                      <a:pt x="7" y="96"/>
                    </a:lnTo>
                    <a:lnTo>
                      <a:pt x="6" y="95"/>
                    </a:lnTo>
                    <a:lnTo>
                      <a:pt x="6" y="92"/>
                    </a:lnTo>
                    <a:lnTo>
                      <a:pt x="6" y="92"/>
                    </a:lnTo>
                    <a:lnTo>
                      <a:pt x="5" y="89"/>
                    </a:lnTo>
                    <a:lnTo>
                      <a:pt x="5" y="88"/>
                    </a:lnTo>
                    <a:lnTo>
                      <a:pt x="4" y="85"/>
                    </a:lnTo>
                    <a:lnTo>
                      <a:pt x="4" y="85"/>
                    </a:lnTo>
                    <a:lnTo>
                      <a:pt x="4" y="82"/>
                    </a:lnTo>
                    <a:lnTo>
                      <a:pt x="4" y="81"/>
                    </a:lnTo>
                    <a:lnTo>
                      <a:pt x="3" y="78"/>
                    </a:lnTo>
                    <a:lnTo>
                      <a:pt x="3" y="78"/>
                    </a:lnTo>
                    <a:lnTo>
                      <a:pt x="3" y="75"/>
                    </a:lnTo>
                    <a:lnTo>
                      <a:pt x="3" y="74"/>
                    </a:lnTo>
                    <a:lnTo>
                      <a:pt x="2" y="72"/>
                    </a:lnTo>
                    <a:lnTo>
                      <a:pt x="2" y="71"/>
                    </a:lnTo>
                    <a:lnTo>
                      <a:pt x="2" y="68"/>
                    </a:lnTo>
                    <a:lnTo>
                      <a:pt x="2" y="68"/>
                    </a:lnTo>
                    <a:lnTo>
                      <a:pt x="1" y="65"/>
                    </a:lnTo>
                    <a:lnTo>
                      <a:pt x="1" y="64"/>
                    </a:lnTo>
                    <a:lnTo>
                      <a:pt x="1" y="62"/>
                    </a:lnTo>
                    <a:lnTo>
                      <a:pt x="1" y="61"/>
                    </a:lnTo>
                    <a:lnTo>
                      <a:pt x="1" y="59"/>
                    </a:lnTo>
                    <a:lnTo>
                      <a:pt x="1" y="58"/>
                    </a:lnTo>
                    <a:lnTo>
                      <a:pt x="1" y="56"/>
                    </a:lnTo>
                    <a:lnTo>
                      <a:pt x="1" y="55"/>
                    </a:lnTo>
                    <a:lnTo>
                      <a:pt x="1" y="53"/>
                    </a:lnTo>
                    <a:lnTo>
                      <a:pt x="0" y="52"/>
                    </a:lnTo>
                    <a:lnTo>
                      <a:pt x="0" y="50"/>
                    </a:lnTo>
                    <a:lnTo>
                      <a:pt x="0" y="49"/>
                    </a:lnTo>
                    <a:lnTo>
                      <a:pt x="0" y="47"/>
                    </a:lnTo>
                    <a:lnTo>
                      <a:pt x="0" y="47"/>
                    </a:lnTo>
                    <a:lnTo>
                      <a:pt x="0" y="45"/>
                    </a:lnTo>
                    <a:lnTo>
                      <a:pt x="0" y="44"/>
                    </a:lnTo>
                    <a:lnTo>
                      <a:pt x="0" y="42"/>
                    </a:lnTo>
                    <a:lnTo>
                      <a:pt x="0" y="41"/>
                    </a:lnTo>
                    <a:lnTo>
                      <a:pt x="1" y="39"/>
                    </a:lnTo>
                    <a:lnTo>
                      <a:pt x="1" y="39"/>
                    </a:lnTo>
                    <a:lnTo>
                      <a:pt x="1" y="37"/>
                    </a:lnTo>
                    <a:lnTo>
                      <a:pt x="1" y="37"/>
                    </a:lnTo>
                    <a:lnTo>
                      <a:pt x="1" y="35"/>
                    </a:lnTo>
                    <a:lnTo>
                      <a:pt x="1" y="35"/>
                    </a:lnTo>
                    <a:lnTo>
                      <a:pt x="1" y="33"/>
                    </a:lnTo>
                    <a:lnTo>
                      <a:pt x="1" y="32"/>
                    </a:lnTo>
                    <a:lnTo>
                      <a:pt x="2" y="31"/>
                    </a:lnTo>
                    <a:lnTo>
                      <a:pt x="2" y="30"/>
                    </a:lnTo>
                    <a:lnTo>
                      <a:pt x="3" y="29"/>
                    </a:lnTo>
                    <a:lnTo>
                      <a:pt x="3" y="28"/>
                    </a:lnTo>
                    <a:lnTo>
                      <a:pt x="3" y="27"/>
                    </a:lnTo>
                    <a:lnTo>
                      <a:pt x="4" y="26"/>
                    </a:lnTo>
                    <a:lnTo>
                      <a:pt x="4" y="25"/>
                    </a:lnTo>
                    <a:lnTo>
                      <a:pt x="5" y="24"/>
                    </a:lnTo>
                    <a:lnTo>
                      <a:pt x="5" y="23"/>
                    </a:lnTo>
                    <a:lnTo>
                      <a:pt x="6" y="23"/>
                    </a:lnTo>
                    <a:lnTo>
                      <a:pt x="7" y="21"/>
                    </a:lnTo>
                    <a:lnTo>
                      <a:pt x="7" y="21"/>
                    </a:lnTo>
                    <a:lnTo>
                      <a:pt x="8" y="19"/>
                    </a:lnTo>
                    <a:lnTo>
                      <a:pt x="8" y="19"/>
                    </a:lnTo>
                    <a:lnTo>
                      <a:pt x="10" y="18"/>
                    </a:lnTo>
                    <a:lnTo>
                      <a:pt x="10" y="18"/>
                    </a:lnTo>
                    <a:lnTo>
                      <a:pt x="11" y="16"/>
                    </a:lnTo>
                    <a:lnTo>
                      <a:pt x="12" y="16"/>
                    </a:lnTo>
                    <a:lnTo>
                      <a:pt x="13" y="15"/>
                    </a:lnTo>
                    <a:lnTo>
                      <a:pt x="13" y="15"/>
                    </a:lnTo>
                    <a:lnTo>
                      <a:pt x="15" y="13"/>
                    </a:lnTo>
                    <a:lnTo>
                      <a:pt x="15" y="13"/>
                    </a:lnTo>
                    <a:lnTo>
                      <a:pt x="17" y="12"/>
                    </a:lnTo>
                    <a:lnTo>
                      <a:pt x="17" y="12"/>
                    </a:lnTo>
                    <a:lnTo>
                      <a:pt x="19" y="11"/>
                    </a:lnTo>
                    <a:lnTo>
                      <a:pt x="19" y="11"/>
                    </a:lnTo>
                    <a:lnTo>
                      <a:pt x="21" y="10"/>
                    </a:lnTo>
                    <a:lnTo>
                      <a:pt x="21" y="9"/>
                    </a:lnTo>
                    <a:lnTo>
                      <a:pt x="23" y="9"/>
                    </a:lnTo>
                    <a:lnTo>
                      <a:pt x="24" y="8"/>
                    </a:lnTo>
                    <a:lnTo>
                      <a:pt x="26" y="7"/>
                    </a:lnTo>
                    <a:lnTo>
                      <a:pt x="26" y="7"/>
                    </a:lnTo>
                    <a:lnTo>
                      <a:pt x="28" y="6"/>
                    </a:lnTo>
                    <a:lnTo>
                      <a:pt x="28" y="6"/>
                    </a:lnTo>
                    <a:lnTo>
                      <a:pt x="30" y="6"/>
                    </a:lnTo>
                    <a:lnTo>
                      <a:pt x="31" y="5"/>
                    </a:lnTo>
                    <a:lnTo>
                      <a:pt x="33" y="5"/>
                    </a:lnTo>
                    <a:lnTo>
                      <a:pt x="33" y="4"/>
                    </a:lnTo>
                    <a:lnTo>
                      <a:pt x="35" y="4"/>
                    </a:lnTo>
                    <a:lnTo>
                      <a:pt x="36" y="4"/>
                    </a:lnTo>
                    <a:lnTo>
                      <a:pt x="38" y="3"/>
                    </a:lnTo>
                    <a:lnTo>
                      <a:pt x="39" y="3"/>
                    </a:lnTo>
                    <a:lnTo>
                      <a:pt x="41" y="2"/>
                    </a:lnTo>
                    <a:lnTo>
                      <a:pt x="41" y="2"/>
                    </a:lnTo>
                    <a:lnTo>
                      <a:pt x="44" y="2"/>
                    </a:lnTo>
                    <a:lnTo>
                      <a:pt x="44" y="2"/>
                    </a:lnTo>
                    <a:lnTo>
                      <a:pt x="46" y="1"/>
                    </a:lnTo>
                    <a:lnTo>
                      <a:pt x="47" y="1"/>
                    </a:lnTo>
                    <a:lnTo>
                      <a:pt x="49" y="1"/>
                    </a:lnTo>
                    <a:lnTo>
                      <a:pt x="50" y="1"/>
                    </a:lnTo>
                    <a:lnTo>
                      <a:pt x="52" y="1"/>
                    </a:lnTo>
                    <a:lnTo>
                      <a:pt x="53" y="0"/>
                    </a:lnTo>
                    <a:lnTo>
                      <a:pt x="55" y="0"/>
                    </a:lnTo>
                    <a:lnTo>
                      <a:pt x="56" y="0"/>
                    </a:lnTo>
                    <a:lnTo>
                      <a:pt x="58" y="0"/>
                    </a:lnTo>
                    <a:lnTo>
                      <a:pt x="58" y="0"/>
                    </a:lnTo>
                    <a:lnTo>
                      <a:pt x="61" y="0"/>
                    </a:lnTo>
                    <a:lnTo>
                      <a:pt x="61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73" y="0"/>
                    </a:lnTo>
                    <a:lnTo>
                      <a:pt x="73" y="0"/>
                    </a:lnTo>
                    <a:lnTo>
                      <a:pt x="76" y="0"/>
                    </a:lnTo>
                    <a:lnTo>
                      <a:pt x="76" y="0"/>
                    </a:lnTo>
                    <a:lnTo>
                      <a:pt x="78" y="0"/>
                    </a:lnTo>
                    <a:lnTo>
                      <a:pt x="79" y="0"/>
                    </a:lnTo>
                    <a:lnTo>
                      <a:pt x="81" y="0"/>
                    </a:lnTo>
                    <a:lnTo>
                      <a:pt x="82" y="1"/>
                    </a:lnTo>
                    <a:lnTo>
                      <a:pt x="84" y="1"/>
                    </a:lnTo>
                    <a:lnTo>
                      <a:pt x="85" y="1"/>
                    </a:lnTo>
                    <a:lnTo>
                      <a:pt x="87" y="1"/>
                    </a:lnTo>
                    <a:lnTo>
                      <a:pt x="88" y="1"/>
                    </a:lnTo>
                    <a:lnTo>
                      <a:pt x="90" y="2"/>
                    </a:lnTo>
                    <a:lnTo>
                      <a:pt x="90" y="2"/>
                    </a:lnTo>
                    <a:lnTo>
                      <a:pt x="93" y="2"/>
                    </a:lnTo>
                    <a:lnTo>
                      <a:pt x="93" y="2"/>
                    </a:lnTo>
                    <a:lnTo>
                      <a:pt x="95" y="3"/>
                    </a:lnTo>
                    <a:lnTo>
                      <a:pt x="96" y="3"/>
                    </a:lnTo>
                    <a:lnTo>
                      <a:pt x="98" y="4"/>
                    </a:lnTo>
                    <a:lnTo>
                      <a:pt x="99" y="4"/>
                    </a:lnTo>
                    <a:lnTo>
                      <a:pt x="101" y="4"/>
                    </a:lnTo>
                    <a:lnTo>
                      <a:pt x="101" y="5"/>
                    </a:lnTo>
                    <a:lnTo>
                      <a:pt x="103" y="5"/>
                    </a:lnTo>
                    <a:lnTo>
                      <a:pt x="104" y="6"/>
                    </a:lnTo>
                    <a:lnTo>
                      <a:pt x="106" y="6"/>
                    </a:lnTo>
                    <a:lnTo>
                      <a:pt x="106" y="6"/>
                    </a:lnTo>
                    <a:lnTo>
                      <a:pt x="108" y="7"/>
                    </a:lnTo>
                    <a:lnTo>
                      <a:pt x="108" y="7"/>
                    </a:lnTo>
                    <a:lnTo>
                      <a:pt x="110" y="8"/>
                    </a:lnTo>
                    <a:lnTo>
                      <a:pt x="111" y="9"/>
                    </a:lnTo>
                    <a:lnTo>
                      <a:pt x="113" y="9"/>
                    </a:lnTo>
                    <a:lnTo>
                      <a:pt x="113" y="10"/>
                    </a:lnTo>
                    <a:lnTo>
                      <a:pt x="115" y="11"/>
                    </a:lnTo>
                    <a:lnTo>
                      <a:pt x="115" y="11"/>
                    </a:lnTo>
                    <a:lnTo>
                      <a:pt x="117" y="12"/>
                    </a:lnTo>
                    <a:lnTo>
                      <a:pt x="117" y="12"/>
                    </a:lnTo>
                    <a:lnTo>
                      <a:pt x="119" y="13"/>
                    </a:lnTo>
                    <a:lnTo>
                      <a:pt x="119" y="13"/>
                    </a:lnTo>
                    <a:lnTo>
                      <a:pt x="121" y="15"/>
                    </a:lnTo>
                    <a:lnTo>
                      <a:pt x="121" y="15"/>
                    </a:lnTo>
                    <a:lnTo>
                      <a:pt x="122" y="16"/>
                    </a:lnTo>
                    <a:lnTo>
                      <a:pt x="123" y="16"/>
                    </a:lnTo>
                    <a:lnTo>
                      <a:pt x="124" y="18"/>
                    </a:lnTo>
                    <a:lnTo>
                      <a:pt x="124" y="18"/>
                    </a:lnTo>
                    <a:lnTo>
                      <a:pt x="126" y="19"/>
                    </a:lnTo>
                    <a:lnTo>
                      <a:pt x="126" y="19"/>
                    </a:lnTo>
                    <a:lnTo>
                      <a:pt x="127" y="21"/>
                    </a:lnTo>
                    <a:lnTo>
                      <a:pt x="127" y="21"/>
                    </a:lnTo>
                    <a:lnTo>
                      <a:pt x="128" y="23"/>
                    </a:lnTo>
                    <a:lnTo>
                      <a:pt x="128" y="23"/>
                    </a:lnTo>
                    <a:lnTo>
                      <a:pt x="129" y="24"/>
                    </a:lnTo>
                    <a:lnTo>
                      <a:pt x="130" y="25"/>
                    </a:lnTo>
                    <a:lnTo>
                      <a:pt x="130" y="26"/>
                    </a:lnTo>
                    <a:lnTo>
                      <a:pt x="131" y="27"/>
                    </a:lnTo>
                    <a:lnTo>
                      <a:pt x="131" y="28"/>
                    </a:lnTo>
                    <a:lnTo>
                      <a:pt x="131" y="29"/>
                    </a:lnTo>
                    <a:lnTo>
                      <a:pt x="132" y="30"/>
                    </a:lnTo>
                    <a:lnTo>
                      <a:pt x="132" y="31"/>
                    </a:lnTo>
                    <a:lnTo>
                      <a:pt x="133" y="32"/>
                    </a:lnTo>
                    <a:lnTo>
                      <a:pt x="133" y="33"/>
                    </a:lnTo>
                    <a:lnTo>
                      <a:pt x="133" y="34"/>
                    </a:lnTo>
                    <a:lnTo>
                      <a:pt x="133" y="35"/>
                    </a:lnTo>
                    <a:lnTo>
                      <a:pt x="133" y="37"/>
                    </a:lnTo>
                    <a:lnTo>
                      <a:pt x="133" y="37"/>
                    </a:lnTo>
                    <a:lnTo>
                      <a:pt x="133" y="39"/>
                    </a:lnTo>
                    <a:lnTo>
                      <a:pt x="133" y="39"/>
                    </a:lnTo>
                    <a:lnTo>
                      <a:pt x="134" y="41"/>
                    </a:lnTo>
                    <a:lnTo>
                      <a:pt x="134" y="42"/>
                    </a:lnTo>
                    <a:lnTo>
                      <a:pt x="134" y="44"/>
                    </a:lnTo>
                    <a:lnTo>
                      <a:pt x="134" y="45"/>
                    </a:lnTo>
                    <a:lnTo>
                      <a:pt x="134" y="47"/>
                    </a:lnTo>
                    <a:lnTo>
                      <a:pt x="134" y="47"/>
                    </a:lnTo>
                    <a:lnTo>
                      <a:pt x="134" y="49"/>
                    </a:lnTo>
                    <a:lnTo>
                      <a:pt x="134" y="50"/>
                    </a:lnTo>
                    <a:lnTo>
                      <a:pt x="134" y="52"/>
                    </a:lnTo>
                    <a:lnTo>
                      <a:pt x="133" y="53"/>
                    </a:lnTo>
                    <a:lnTo>
                      <a:pt x="133" y="55"/>
                    </a:lnTo>
                    <a:lnTo>
                      <a:pt x="133" y="56"/>
                    </a:lnTo>
                    <a:lnTo>
                      <a:pt x="133" y="58"/>
                    </a:lnTo>
                    <a:lnTo>
                      <a:pt x="133" y="59"/>
                    </a:lnTo>
                    <a:lnTo>
                      <a:pt x="133" y="61"/>
                    </a:lnTo>
                    <a:lnTo>
                      <a:pt x="133" y="62"/>
                    </a:lnTo>
                    <a:lnTo>
                      <a:pt x="133" y="64"/>
                    </a:lnTo>
                    <a:lnTo>
                      <a:pt x="133" y="65"/>
                    </a:lnTo>
                    <a:lnTo>
                      <a:pt x="132" y="68"/>
                    </a:lnTo>
                    <a:lnTo>
                      <a:pt x="132" y="68"/>
                    </a:lnTo>
                    <a:lnTo>
                      <a:pt x="132" y="71"/>
                    </a:lnTo>
                    <a:lnTo>
                      <a:pt x="132" y="72"/>
                    </a:lnTo>
                    <a:lnTo>
                      <a:pt x="131" y="74"/>
                    </a:lnTo>
                    <a:lnTo>
                      <a:pt x="131" y="75"/>
                    </a:lnTo>
                    <a:lnTo>
                      <a:pt x="131" y="78"/>
                    </a:lnTo>
                    <a:lnTo>
                      <a:pt x="131" y="78"/>
                    </a:lnTo>
                    <a:lnTo>
                      <a:pt x="130" y="81"/>
                    </a:lnTo>
                    <a:lnTo>
                      <a:pt x="130" y="82"/>
                    </a:lnTo>
                    <a:lnTo>
                      <a:pt x="130" y="85"/>
                    </a:lnTo>
                    <a:lnTo>
                      <a:pt x="130" y="85"/>
                    </a:lnTo>
                    <a:lnTo>
                      <a:pt x="129" y="88"/>
                    </a:lnTo>
                    <a:lnTo>
                      <a:pt x="129" y="89"/>
                    </a:lnTo>
                    <a:lnTo>
                      <a:pt x="128" y="92"/>
                    </a:lnTo>
                    <a:lnTo>
                      <a:pt x="128" y="92"/>
                    </a:lnTo>
                    <a:lnTo>
                      <a:pt x="128" y="95"/>
                    </a:lnTo>
                    <a:lnTo>
                      <a:pt x="127" y="96"/>
                    </a:lnTo>
                    <a:lnTo>
                      <a:pt x="127" y="99"/>
                    </a:lnTo>
                    <a:lnTo>
                      <a:pt x="127" y="99"/>
                    </a:lnTo>
                    <a:lnTo>
                      <a:pt x="126" y="102"/>
                    </a:lnTo>
                    <a:lnTo>
                      <a:pt x="126" y="103"/>
                    </a:lnTo>
                    <a:lnTo>
                      <a:pt x="125" y="106"/>
                    </a:lnTo>
                    <a:lnTo>
                      <a:pt x="125" y="107"/>
                    </a:lnTo>
                    <a:lnTo>
                      <a:pt x="124" y="110"/>
                    </a:lnTo>
                    <a:lnTo>
                      <a:pt x="124" y="110"/>
                    </a:lnTo>
                    <a:lnTo>
                      <a:pt x="123" y="113"/>
                    </a:lnTo>
                    <a:lnTo>
                      <a:pt x="123" y="114"/>
                    </a:lnTo>
                    <a:lnTo>
                      <a:pt x="122" y="117"/>
                    </a:lnTo>
                    <a:lnTo>
                      <a:pt x="122" y="118"/>
                    </a:lnTo>
                    <a:lnTo>
                      <a:pt x="121" y="121"/>
                    </a:lnTo>
                    <a:lnTo>
                      <a:pt x="121" y="121"/>
                    </a:lnTo>
                    <a:lnTo>
                      <a:pt x="120" y="124"/>
                    </a:lnTo>
                    <a:lnTo>
                      <a:pt x="120" y="125"/>
                    </a:lnTo>
                    <a:lnTo>
                      <a:pt x="119" y="128"/>
                    </a:lnTo>
                    <a:lnTo>
                      <a:pt x="119" y="128"/>
                    </a:lnTo>
                    <a:lnTo>
                      <a:pt x="118" y="131"/>
                    </a:lnTo>
                    <a:lnTo>
                      <a:pt x="118" y="132"/>
                    </a:lnTo>
                    <a:lnTo>
                      <a:pt x="117" y="135"/>
                    </a:lnTo>
                    <a:lnTo>
                      <a:pt x="117" y="136"/>
                    </a:lnTo>
                    <a:lnTo>
                      <a:pt x="116" y="138"/>
                    </a:lnTo>
                    <a:lnTo>
                      <a:pt x="115" y="139"/>
                    </a:lnTo>
                    <a:lnTo>
                      <a:pt x="114" y="142"/>
                    </a:lnTo>
                    <a:lnTo>
                      <a:pt x="114" y="143"/>
                    </a:lnTo>
                    <a:lnTo>
                      <a:pt x="113" y="145"/>
                    </a:lnTo>
                    <a:lnTo>
                      <a:pt x="113" y="146"/>
                    </a:lnTo>
                    <a:lnTo>
                      <a:pt x="112" y="149"/>
                    </a:lnTo>
                    <a:lnTo>
                      <a:pt x="112" y="150"/>
                    </a:lnTo>
                    <a:lnTo>
                      <a:pt x="111" y="152"/>
                    </a:lnTo>
                    <a:lnTo>
                      <a:pt x="110" y="153"/>
                    </a:lnTo>
                    <a:lnTo>
                      <a:pt x="109" y="156"/>
                    </a:lnTo>
                    <a:lnTo>
                      <a:pt x="109" y="156"/>
                    </a:lnTo>
                    <a:lnTo>
                      <a:pt x="108" y="159"/>
                    </a:lnTo>
                    <a:lnTo>
                      <a:pt x="108" y="159"/>
                    </a:lnTo>
                    <a:lnTo>
                      <a:pt x="107" y="162"/>
                    </a:lnTo>
                    <a:lnTo>
                      <a:pt x="106" y="163"/>
                    </a:lnTo>
                    <a:lnTo>
                      <a:pt x="105" y="165"/>
                    </a:lnTo>
                    <a:lnTo>
                      <a:pt x="105" y="166"/>
                    </a:lnTo>
                    <a:lnTo>
                      <a:pt x="104" y="168"/>
                    </a:lnTo>
                    <a:lnTo>
                      <a:pt x="103" y="169"/>
                    </a:lnTo>
                    <a:lnTo>
                      <a:pt x="102" y="171"/>
                    </a:lnTo>
                    <a:lnTo>
                      <a:pt x="102" y="172"/>
                    </a:lnTo>
                    <a:lnTo>
                      <a:pt x="101" y="174"/>
                    </a:lnTo>
                    <a:lnTo>
                      <a:pt x="101" y="175"/>
                    </a:lnTo>
                    <a:lnTo>
                      <a:pt x="99" y="177"/>
                    </a:lnTo>
                    <a:lnTo>
                      <a:pt x="99" y="177"/>
                    </a:lnTo>
                    <a:lnTo>
                      <a:pt x="98" y="180"/>
                    </a:lnTo>
                    <a:lnTo>
                      <a:pt x="98" y="180"/>
                    </a:lnTo>
                    <a:lnTo>
                      <a:pt x="96" y="182"/>
                    </a:lnTo>
                    <a:lnTo>
                      <a:pt x="96" y="183"/>
                    </a:lnTo>
                    <a:lnTo>
                      <a:pt x="95" y="185"/>
                    </a:lnTo>
                    <a:lnTo>
                      <a:pt x="94" y="185"/>
                    </a:lnTo>
                    <a:lnTo>
                      <a:pt x="93" y="187"/>
                    </a:lnTo>
                    <a:lnTo>
                      <a:pt x="93" y="188"/>
                    </a:lnTo>
                    <a:lnTo>
                      <a:pt x="92" y="190"/>
                    </a:lnTo>
                    <a:lnTo>
                      <a:pt x="91" y="190"/>
                    </a:lnTo>
                    <a:lnTo>
                      <a:pt x="90" y="192"/>
                    </a:lnTo>
                    <a:lnTo>
                      <a:pt x="90" y="192"/>
                    </a:lnTo>
                    <a:lnTo>
                      <a:pt x="88" y="194"/>
                    </a:lnTo>
                    <a:lnTo>
                      <a:pt x="88" y="194"/>
                    </a:lnTo>
                    <a:lnTo>
                      <a:pt x="87" y="196"/>
                    </a:lnTo>
                    <a:lnTo>
                      <a:pt x="87" y="196"/>
                    </a:lnTo>
                    <a:lnTo>
                      <a:pt x="85" y="198"/>
                    </a:lnTo>
                    <a:lnTo>
                      <a:pt x="85" y="198"/>
                    </a:lnTo>
                    <a:lnTo>
                      <a:pt x="84" y="199"/>
                    </a:lnTo>
                    <a:lnTo>
                      <a:pt x="83" y="200"/>
                    </a:lnTo>
                    <a:lnTo>
                      <a:pt x="82" y="201"/>
                    </a:lnTo>
                    <a:lnTo>
                      <a:pt x="82" y="201"/>
                    </a:lnTo>
                    <a:lnTo>
                      <a:pt x="80" y="202"/>
                    </a:lnTo>
                    <a:lnTo>
                      <a:pt x="80" y="203"/>
                    </a:lnTo>
                    <a:lnTo>
                      <a:pt x="79" y="204"/>
                    </a:lnTo>
                    <a:lnTo>
                      <a:pt x="78" y="204"/>
                    </a:lnTo>
                    <a:lnTo>
                      <a:pt x="77" y="205"/>
                    </a:lnTo>
                    <a:lnTo>
                      <a:pt x="77" y="205"/>
                    </a:lnTo>
                    <a:lnTo>
                      <a:pt x="75" y="206"/>
                    </a:lnTo>
                    <a:lnTo>
                      <a:pt x="75" y="206"/>
                    </a:lnTo>
                    <a:lnTo>
                      <a:pt x="74" y="206"/>
                    </a:lnTo>
                    <a:lnTo>
                      <a:pt x="73" y="207"/>
                    </a:lnTo>
                    <a:lnTo>
                      <a:pt x="72" y="207"/>
                    </a:lnTo>
                    <a:lnTo>
                      <a:pt x="72" y="207"/>
                    </a:lnTo>
                    <a:lnTo>
                      <a:pt x="70" y="208"/>
                    </a:lnTo>
                    <a:lnTo>
                      <a:pt x="70" y="208"/>
                    </a:lnTo>
                    <a:lnTo>
                      <a:pt x="69" y="208"/>
                    </a:lnTo>
                    <a:lnTo>
                      <a:pt x="68" y="208"/>
                    </a:lnTo>
                    <a:lnTo>
                      <a:pt x="67" y="208"/>
                    </a:lnTo>
                    <a:lnTo>
                      <a:pt x="67" y="208"/>
                    </a:lnTo>
                  </a:path>
                </a:pathLst>
              </a:custGeom>
              <a:noFill/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2" name="Freeform 96">
                <a:extLst>
                  <a:ext uri="{FF2B5EF4-FFF2-40B4-BE49-F238E27FC236}">
                    <a16:creationId xmlns:a16="http://schemas.microsoft.com/office/drawing/2014/main" id="{EDFB1B2D-3669-4F4C-9304-36701CD9DF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8" y="2608"/>
                <a:ext cx="190" cy="407"/>
              </a:xfrm>
              <a:custGeom>
                <a:avLst/>
                <a:gdLst>
                  <a:gd name="T0" fmla="*/ 62 w 134"/>
                  <a:gd name="T1" fmla="*/ 1 h 208"/>
                  <a:gd name="T2" fmla="*/ 57 w 134"/>
                  <a:gd name="T3" fmla="*/ 3 h 208"/>
                  <a:gd name="T4" fmla="*/ 51 w 134"/>
                  <a:gd name="T5" fmla="*/ 8 h 208"/>
                  <a:gd name="T6" fmla="*/ 46 w 134"/>
                  <a:gd name="T7" fmla="*/ 14 h 208"/>
                  <a:gd name="T8" fmla="*/ 40 w 134"/>
                  <a:gd name="T9" fmla="*/ 23 h 208"/>
                  <a:gd name="T10" fmla="*/ 35 w 134"/>
                  <a:gd name="T11" fmla="*/ 31 h 208"/>
                  <a:gd name="T12" fmla="*/ 29 w 134"/>
                  <a:gd name="T13" fmla="*/ 42 h 208"/>
                  <a:gd name="T14" fmla="*/ 25 w 134"/>
                  <a:gd name="T15" fmla="*/ 52 h 208"/>
                  <a:gd name="T16" fmla="*/ 20 w 134"/>
                  <a:gd name="T17" fmla="*/ 65 h 208"/>
                  <a:gd name="T18" fmla="*/ 16 w 134"/>
                  <a:gd name="T19" fmla="*/ 77 h 208"/>
                  <a:gd name="T20" fmla="*/ 12 w 134"/>
                  <a:gd name="T21" fmla="*/ 90 h 208"/>
                  <a:gd name="T22" fmla="*/ 9 w 134"/>
                  <a:gd name="T23" fmla="*/ 102 h 208"/>
                  <a:gd name="T24" fmla="*/ 6 w 134"/>
                  <a:gd name="T25" fmla="*/ 116 h 208"/>
                  <a:gd name="T26" fmla="*/ 4 w 134"/>
                  <a:gd name="T27" fmla="*/ 127 h 208"/>
                  <a:gd name="T28" fmla="*/ 2 w 134"/>
                  <a:gd name="T29" fmla="*/ 140 h 208"/>
                  <a:gd name="T30" fmla="*/ 1 w 134"/>
                  <a:gd name="T31" fmla="*/ 150 h 208"/>
                  <a:gd name="T32" fmla="*/ 0 w 134"/>
                  <a:gd name="T33" fmla="*/ 161 h 208"/>
                  <a:gd name="T34" fmla="*/ 1 w 134"/>
                  <a:gd name="T35" fmla="*/ 169 h 208"/>
                  <a:gd name="T36" fmla="*/ 2 w 134"/>
                  <a:gd name="T37" fmla="*/ 177 h 208"/>
                  <a:gd name="T38" fmla="*/ 5 w 134"/>
                  <a:gd name="T39" fmla="*/ 184 h 208"/>
                  <a:gd name="T40" fmla="*/ 10 w 134"/>
                  <a:gd name="T41" fmla="*/ 190 h 208"/>
                  <a:gd name="T42" fmla="*/ 15 w 134"/>
                  <a:gd name="T43" fmla="*/ 195 h 208"/>
                  <a:gd name="T44" fmla="*/ 23 w 134"/>
                  <a:gd name="T45" fmla="*/ 199 h 208"/>
                  <a:gd name="T46" fmla="*/ 31 w 134"/>
                  <a:gd name="T47" fmla="*/ 203 h 208"/>
                  <a:gd name="T48" fmla="*/ 41 w 134"/>
                  <a:gd name="T49" fmla="*/ 206 h 208"/>
                  <a:gd name="T50" fmla="*/ 50 w 134"/>
                  <a:gd name="T51" fmla="*/ 207 h 208"/>
                  <a:gd name="T52" fmla="*/ 61 w 134"/>
                  <a:gd name="T53" fmla="*/ 208 h 208"/>
                  <a:gd name="T54" fmla="*/ 70 w 134"/>
                  <a:gd name="T55" fmla="*/ 208 h 208"/>
                  <a:gd name="T56" fmla="*/ 81 w 134"/>
                  <a:gd name="T57" fmla="*/ 208 h 208"/>
                  <a:gd name="T58" fmla="*/ 90 w 134"/>
                  <a:gd name="T59" fmla="*/ 206 h 208"/>
                  <a:gd name="T60" fmla="*/ 101 w 134"/>
                  <a:gd name="T61" fmla="*/ 204 h 208"/>
                  <a:gd name="T62" fmla="*/ 108 w 134"/>
                  <a:gd name="T63" fmla="*/ 201 h 208"/>
                  <a:gd name="T64" fmla="*/ 117 w 134"/>
                  <a:gd name="T65" fmla="*/ 196 h 208"/>
                  <a:gd name="T66" fmla="*/ 123 w 134"/>
                  <a:gd name="T67" fmla="*/ 192 h 208"/>
                  <a:gd name="T68" fmla="*/ 128 w 134"/>
                  <a:gd name="T69" fmla="*/ 185 h 208"/>
                  <a:gd name="T70" fmla="*/ 131 w 134"/>
                  <a:gd name="T71" fmla="*/ 179 h 208"/>
                  <a:gd name="T72" fmla="*/ 133 w 134"/>
                  <a:gd name="T73" fmla="*/ 171 h 208"/>
                  <a:gd name="T74" fmla="*/ 134 w 134"/>
                  <a:gd name="T75" fmla="*/ 163 h 208"/>
                  <a:gd name="T76" fmla="*/ 133 w 134"/>
                  <a:gd name="T77" fmla="*/ 153 h 208"/>
                  <a:gd name="T78" fmla="*/ 133 w 134"/>
                  <a:gd name="T79" fmla="*/ 143 h 208"/>
                  <a:gd name="T80" fmla="*/ 131 w 134"/>
                  <a:gd name="T81" fmla="*/ 130 h 208"/>
                  <a:gd name="T82" fmla="*/ 129 w 134"/>
                  <a:gd name="T83" fmla="*/ 119 h 208"/>
                  <a:gd name="T84" fmla="*/ 126 w 134"/>
                  <a:gd name="T85" fmla="*/ 106 h 208"/>
                  <a:gd name="T86" fmla="*/ 123 w 134"/>
                  <a:gd name="T87" fmla="*/ 94 h 208"/>
                  <a:gd name="T88" fmla="*/ 119 w 134"/>
                  <a:gd name="T89" fmla="*/ 80 h 208"/>
                  <a:gd name="T90" fmla="*/ 115 w 134"/>
                  <a:gd name="T91" fmla="*/ 69 h 208"/>
                  <a:gd name="T92" fmla="*/ 111 w 134"/>
                  <a:gd name="T93" fmla="*/ 56 h 208"/>
                  <a:gd name="T94" fmla="*/ 106 w 134"/>
                  <a:gd name="T95" fmla="*/ 45 h 208"/>
                  <a:gd name="T96" fmla="*/ 101 w 134"/>
                  <a:gd name="T97" fmla="*/ 34 h 208"/>
                  <a:gd name="T98" fmla="*/ 96 w 134"/>
                  <a:gd name="T99" fmla="*/ 25 h 208"/>
                  <a:gd name="T100" fmla="*/ 90 w 134"/>
                  <a:gd name="T101" fmla="*/ 16 h 208"/>
                  <a:gd name="T102" fmla="*/ 85 w 134"/>
                  <a:gd name="T103" fmla="*/ 10 h 208"/>
                  <a:gd name="T104" fmla="*/ 79 w 134"/>
                  <a:gd name="T105" fmla="*/ 4 h 208"/>
                  <a:gd name="T106" fmla="*/ 73 w 134"/>
                  <a:gd name="T107" fmla="*/ 1 h 208"/>
                  <a:gd name="T108" fmla="*/ 67 w 134"/>
                  <a:gd name="T109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4" h="208">
                    <a:moveTo>
                      <a:pt x="67" y="0"/>
                    </a:moveTo>
                    <a:lnTo>
                      <a:pt x="67" y="0"/>
                    </a:lnTo>
                    <a:lnTo>
                      <a:pt x="66" y="0"/>
                    </a:lnTo>
                    <a:lnTo>
                      <a:pt x="65" y="0"/>
                    </a:lnTo>
                    <a:lnTo>
                      <a:pt x="64" y="0"/>
                    </a:lnTo>
                    <a:lnTo>
                      <a:pt x="64" y="0"/>
                    </a:lnTo>
                    <a:lnTo>
                      <a:pt x="62" y="1"/>
                    </a:lnTo>
                    <a:lnTo>
                      <a:pt x="62" y="1"/>
                    </a:lnTo>
                    <a:lnTo>
                      <a:pt x="61" y="1"/>
                    </a:lnTo>
                    <a:lnTo>
                      <a:pt x="60" y="2"/>
                    </a:lnTo>
                    <a:lnTo>
                      <a:pt x="59" y="2"/>
                    </a:lnTo>
                    <a:lnTo>
                      <a:pt x="59" y="2"/>
                    </a:lnTo>
                    <a:lnTo>
                      <a:pt x="57" y="3"/>
                    </a:lnTo>
                    <a:lnTo>
                      <a:pt x="57" y="3"/>
                    </a:lnTo>
                    <a:lnTo>
                      <a:pt x="56" y="4"/>
                    </a:lnTo>
                    <a:lnTo>
                      <a:pt x="55" y="4"/>
                    </a:lnTo>
                    <a:lnTo>
                      <a:pt x="54" y="5"/>
                    </a:lnTo>
                    <a:lnTo>
                      <a:pt x="54" y="6"/>
                    </a:lnTo>
                    <a:lnTo>
                      <a:pt x="52" y="7"/>
                    </a:lnTo>
                    <a:lnTo>
                      <a:pt x="52" y="7"/>
                    </a:lnTo>
                    <a:lnTo>
                      <a:pt x="51" y="8"/>
                    </a:lnTo>
                    <a:lnTo>
                      <a:pt x="50" y="9"/>
                    </a:lnTo>
                    <a:lnTo>
                      <a:pt x="49" y="10"/>
                    </a:lnTo>
                    <a:lnTo>
                      <a:pt x="49" y="10"/>
                    </a:lnTo>
                    <a:lnTo>
                      <a:pt x="47" y="12"/>
                    </a:lnTo>
                    <a:lnTo>
                      <a:pt x="47" y="12"/>
                    </a:lnTo>
                    <a:lnTo>
                      <a:pt x="46" y="14"/>
                    </a:lnTo>
                    <a:lnTo>
                      <a:pt x="46" y="14"/>
                    </a:lnTo>
                    <a:lnTo>
                      <a:pt x="44" y="16"/>
                    </a:lnTo>
                    <a:lnTo>
                      <a:pt x="44" y="16"/>
                    </a:lnTo>
                    <a:lnTo>
                      <a:pt x="43" y="18"/>
                    </a:lnTo>
                    <a:lnTo>
                      <a:pt x="42" y="18"/>
                    </a:lnTo>
                    <a:lnTo>
                      <a:pt x="41" y="20"/>
                    </a:lnTo>
                    <a:lnTo>
                      <a:pt x="41" y="21"/>
                    </a:lnTo>
                    <a:lnTo>
                      <a:pt x="40" y="23"/>
                    </a:lnTo>
                    <a:lnTo>
                      <a:pt x="39" y="23"/>
                    </a:lnTo>
                    <a:lnTo>
                      <a:pt x="38" y="25"/>
                    </a:lnTo>
                    <a:lnTo>
                      <a:pt x="38" y="26"/>
                    </a:lnTo>
                    <a:lnTo>
                      <a:pt x="36" y="28"/>
                    </a:lnTo>
                    <a:lnTo>
                      <a:pt x="36" y="28"/>
                    </a:lnTo>
                    <a:lnTo>
                      <a:pt x="35" y="31"/>
                    </a:lnTo>
                    <a:lnTo>
                      <a:pt x="35" y="31"/>
                    </a:lnTo>
                    <a:lnTo>
                      <a:pt x="33" y="33"/>
                    </a:lnTo>
                    <a:lnTo>
                      <a:pt x="33" y="34"/>
                    </a:lnTo>
                    <a:lnTo>
                      <a:pt x="32" y="36"/>
                    </a:lnTo>
                    <a:lnTo>
                      <a:pt x="32" y="37"/>
                    </a:lnTo>
                    <a:lnTo>
                      <a:pt x="31" y="39"/>
                    </a:lnTo>
                    <a:lnTo>
                      <a:pt x="30" y="40"/>
                    </a:lnTo>
                    <a:lnTo>
                      <a:pt x="29" y="42"/>
                    </a:lnTo>
                    <a:lnTo>
                      <a:pt x="29" y="43"/>
                    </a:lnTo>
                    <a:lnTo>
                      <a:pt x="28" y="45"/>
                    </a:lnTo>
                    <a:lnTo>
                      <a:pt x="27" y="46"/>
                    </a:lnTo>
                    <a:lnTo>
                      <a:pt x="26" y="49"/>
                    </a:lnTo>
                    <a:lnTo>
                      <a:pt x="26" y="49"/>
                    </a:lnTo>
                    <a:lnTo>
                      <a:pt x="25" y="52"/>
                    </a:lnTo>
                    <a:lnTo>
                      <a:pt x="25" y="52"/>
                    </a:lnTo>
                    <a:lnTo>
                      <a:pt x="24" y="55"/>
                    </a:lnTo>
                    <a:lnTo>
                      <a:pt x="23" y="56"/>
                    </a:lnTo>
                    <a:lnTo>
                      <a:pt x="22" y="58"/>
                    </a:lnTo>
                    <a:lnTo>
                      <a:pt x="22" y="59"/>
                    </a:lnTo>
                    <a:lnTo>
                      <a:pt x="21" y="62"/>
                    </a:lnTo>
                    <a:lnTo>
                      <a:pt x="21" y="63"/>
                    </a:lnTo>
                    <a:lnTo>
                      <a:pt x="20" y="65"/>
                    </a:lnTo>
                    <a:lnTo>
                      <a:pt x="20" y="66"/>
                    </a:lnTo>
                    <a:lnTo>
                      <a:pt x="19" y="69"/>
                    </a:lnTo>
                    <a:lnTo>
                      <a:pt x="18" y="70"/>
                    </a:lnTo>
                    <a:lnTo>
                      <a:pt x="17" y="72"/>
                    </a:lnTo>
                    <a:lnTo>
                      <a:pt x="17" y="73"/>
                    </a:lnTo>
                    <a:lnTo>
                      <a:pt x="16" y="76"/>
                    </a:lnTo>
                    <a:lnTo>
                      <a:pt x="16" y="77"/>
                    </a:lnTo>
                    <a:lnTo>
                      <a:pt x="15" y="80"/>
                    </a:lnTo>
                    <a:lnTo>
                      <a:pt x="15" y="80"/>
                    </a:lnTo>
                    <a:lnTo>
                      <a:pt x="14" y="83"/>
                    </a:lnTo>
                    <a:lnTo>
                      <a:pt x="14" y="84"/>
                    </a:lnTo>
                    <a:lnTo>
                      <a:pt x="13" y="87"/>
                    </a:lnTo>
                    <a:lnTo>
                      <a:pt x="13" y="87"/>
                    </a:lnTo>
                    <a:lnTo>
                      <a:pt x="12" y="90"/>
                    </a:lnTo>
                    <a:lnTo>
                      <a:pt x="12" y="91"/>
                    </a:lnTo>
                    <a:lnTo>
                      <a:pt x="11" y="94"/>
                    </a:lnTo>
                    <a:lnTo>
                      <a:pt x="11" y="95"/>
                    </a:lnTo>
                    <a:lnTo>
                      <a:pt x="10" y="98"/>
                    </a:lnTo>
                    <a:lnTo>
                      <a:pt x="10" y="98"/>
                    </a:lnTo>
                    <a:lnTo>
                      <a:pt x="9" y="101"/>
                    </a:lnTo>
                    <a:lnTo>
                      <a:pt x="9" y="102"/>
                    </a:lnTo>
                    <a:lnTo>
                      <a:pt x="8" y="105"/>
                    </a:lnTo>
                    <a:lnTo>
                      <a:pt x="8" y="106"/>
                    </a:lnTo>
                    <a:lnTo>
                      <a:pt x="7" y="109"/>
                    </a:lnTo>
                    <a:lnTo>
                      <a:pt x="7" y="109"/>
                    </a:lnTo>
                    <a:lnTo>
                      <a:pt x="7" y="112"/>
                    </a:lnTo>
                    <a:lnTo>
                      <a:pt x="6" y="113"/>
                    </a:lnTo>
                    <a:lnTo>
                      <a:pt x="6" y="116"/>
                    </a:lnTo>
                    <a:lnTo>
                      <a:pt x="6" y="116"/>
                    </a:lnTo>
                    <a:lnTo>
                      <a:pt x="5" y="119"/>
                    </a:lnTo>
                    <a:lnTo>
                      <a:pt x="5" y="120"/>
                    </a:lnTo>
                    <a:lnTo>
                      <a:pt x="4" y="123"/>
                    </a:lnTo>
                    <a:lnTo>
                      <a:pt x="4" y="123"/>
                    </a:lnTo>
                    <a:lnTo>
                      <a:pt x="4" y="126"/>
                    </a:lnTo>
                    <a:lnTo>
                      <a:pt x="4" y="127"/>
                    </a:lnTo>
                    <a:lnTo>
                      <a:pt x="3" y="130"/>
                    </a:lnTo>
                    <a:lnTo>
                      <a:pt x="3" y="130"/>
                    </a:lnTo>
                    <a:lnTo>
                      <a:pt x="3" y="133"/>
                    </a:lnTo>
                    <a:lnTo>
                      <a:pt x="3" y="134"/>
                    </a:lnTo>
                    <a:lnTo>
                      <a:pt x="2" y="136"/>
                    </a:lnTo>
                    <a:lnTo>
                      <a:pt x="2" y="137"/>
                    </a:lnTo>
                    <a:lnTo>
                      <a:pt x="2" y="140"/>
                    </a:lnTo>
                    <a:lnTo>
                      <a:pt x="2" y="140"/>
                    </a:lnTo>
                    <a:lnTo>
                      <a:pt x="1" y="143"/>
                    </a:lnTo>
                    <a:lnTo>
                      <a:pt x="1" y="144"/>
                    </a:lnTo>
                    <a:lnTo>
                      <a:pt x="1" y="146"/>
                    </a:lnTo>
                    <a:lnTo>
                      <a:pt x="1" y="147"/>
                    </a:lnTo>
                    <a:lnTo>
                      <a:pt x="1" y="149"/>
                    </a:lnTo>
                    <a:lnTo>
                      <a:pt x="1" y="150"/>
                    </a:lnTo>
                    <a:lnTo>
                      <a:pt x="1" y="152"/>
                    </a:lnTo>
                    <a:lnTo>
                      <a:pt x="1" y="153"/>
                    </a:lnTo>
                    <a:lnTo>
                      <a:pt x="1" y="155"/>
                    </a:lnTo>
                    <a:lnTo>
                      <a:pt x="0" y="156"/>
                    </a:lnTo>
                    <a:lnTo>
                      <a:pt x="0" y="158"/>
                    </a:lnTo>
                    <a:lnTo>
                      <a:pt x="0" y="159"/>
                    </a:lnTo>
                    <a:lnTo>
                      <a:pt x="0" y="161"/>
                    </a:lnTo>
                    <a:lnTo>
                      <a:pt x="0" y="161"/>
                    </a:lnTo>
                    <a:lnTo>
                      <a:pt x="0" y="163"/>
                    </a:lnTo>
                    <a:lnTo>
                      <a:pt x="0" y="164"/>
                    </a:lnTo>
                    <a:lnTo>
                      <a:pt x="0" y="166"/>
                    </a:lnTo>
                    <a:lnTo>
                      <a:pt x="0" y="167"/>
                    </a:lnTo>
                    <a:lnTo>
                      <a:pt x="1" y="169"/>
                    </a:lnTo>
                    <a:lnTo>
                      <a:pt x="1" y="169"/>
                    </a:lnTo>
                    <a:lnTo>
                      <a:pt x="1" y="171"/>
                    </a:lnTo>
                    <a:lnTo>
                      <a:pt x="1" y="171"/>
                    </a:lnTo>
                    <a:lnTo>
                      <a:pt x="1" y="173"/>
                    </a:lnTo>
                    <a:lnTo>
                      <a:pt x="1" y="173"/>
                    </a:lnTo>
                    <a:lnTo>
                      <a:pt x="1" y="175"/>
                    </a:lnTo>
                    <a:lnTo>
                      <a:pt x="1" y="176"/>
                    </a:lnTo>
                    <a:lnTo>
                      <a:pt x="2" y="177"/>
                    </a:lnTo>
                    <a:lnTo>
                      <a:pt x="2" y="178"/>
                    </a:lnTo>
                    <a:lnTo>
                      <a:pt x="3" y="179"/>
                    </a:lnTo>
                    <a:lnTo>
                      <a:pt x="3" y="180"/>
                    </a:lnTo>
                    <a:lnTo>
                      <a:pt x="3" y="181"/>
                    </a:lnTo>
                    <a:lnTo>
                      <a:pt x="4" y="182"/>
                    </a:lnTo>
                    <a:lnTo>
                      <a:pt x="4" y="183"/>
                    </a:lnTo>
                    <a:lnTo>
                      <a:pt x="5" y="184"/>
                    </a:lnTo>
                    <a:lnTo>
                      <a:pt x="5" y="185"/>
                    </a:lnTo>
                    <a:lnTo>
                      <a:pt x="6" y="185"/>
                    </a:lnTo>
                    <a:lnTo>
                      <a:pt x="7" y="187"/>
                    </a:lnTo>
                    <a:lnTo>
                      <a:pt x="7" y="187"/>
                    </a:lnTo>
                    <a:lnTo>
                      <a:pt x="8" y="189"/>
                    </a:lnTo>
                    <a:lnTo>
                      <a:pt x="8" y="189"/>
                    </a:lnTo>
                    <a:lnTo>
                      <a:pt x="10" y="190"/>
                    </a:lnTo>
                    <a:lnTo>
                      <a:pt x="10" y="190"/>
                    </a:lnTo>
                    <a:lnTo>
                      <a:pt x="11" y="192"/>
                    </a:lnTo>
                    <a:lnTo>
                      <a:pt x="12" y="192"/>
                    </a:lnTo>
                    <a:lnTo>
                      <a:pt x="13" y="193"/>
                    </a:lnTo>
                    <a:lnTo>
                      <a:pt x="13" y="193"/>
                    </a:lnTo>
                    <a:lnTo>
                      <a:pt x="15" y="195"/>
                    </a:lnTo>
                    <a:lnTo>
                      <a:pt x="15" y="195"/>
                    </a:lnTo>
                    <a:lnTo>
                      <a:pt x="17" y="196"/>
                    </a:lnTo>
                    <a:lnTo>
                      <a:pt x="17" y="196"/>
                    </a:lnTo>
                    <a:lnTo>
                      <a:pt x="19" y="197"/>
                    </a:lnTo>
                    <a:lnTo>
                      <a:pt x="19" y="197"/>
                    </a:lnTo>
                    <a:lnTo>
                      <a:pt x="21" y="198"/>
                    </a:lnTo>
                    <a:lnTo>
                      <a:pt x="21" y="199"/>
                    </a:lnTo>
                    <a:lnTo>
                      <a:pt x="23" y="199"/>
                    </a:lnTo>
                    <a:lnTo>
                      <a:pt x="24" y="200"/>
                    </a:lnTo>
                    <a:lnTo>
                      <a:pt x="26" y="201"/>
                    </a:lnTo>
                    <a:lnTo>
                      <a:pt x="26" y="201"/>
                    </a:lnTo>
                    <a:lnTo>
                      <a:pt x="28" y="202"/>
                    </a:lnTo>
                    <a:lnTo>
                      <a:pt x="28" y="202"/>
                    </a:lnTo>
                    <a:lnTo>
                      <a:pt x="30" y="202"/>
                    </a:lnTo>
                    <a:lnTo>
                      <a:pt x="31" y="203"/>
                    </a:lnTo>
                    <a:lnTo>
                      <a:pt x="33" y="203"/>
                    </a:lnTo>
                    <a:lnTo>
                      <a:pt x="33" y="204"/>
                    </a:lnTo>
                    <a:lnTo>
                      <a:pt x="35" y="204"/>
                    </a:lnTo>
                    <a:lnTo>
                      <a:pt x="36" y="204"/>
                    </a:lnTo>
                    <a:lnTo>
                      <a:pt x="38" y="205"/>
                    </a:lnTo>
                    <a:lnTo>
                      <a:pt x="39" y="205"/>
                    </a:lnTo>
                    <a:lnTo>
                      <a:pt x="41" y="206"/>
                    </a:lnTo>
                    <a:lnTo>
                      <a:pt x="41" y="206"/>
                    </a:lnTo>
                    <a:lnTo>
                      <a:pt x="44" y="206"/>
                    </a:lnTo>
                    <a:lnTo>
                      <a:pt x="44" y="206"/>
                    </a:lnTo>
                    <a:lnTo>
                      <a:pt x="46" y="207"/>
                    </a:lnTo>
                    <a:lnTo>
                      <a:pt x="47" y="207"/>
                    </a:lnTo>
                    <a:lnTo>
                      <a:pt x="49" y="207"/>
                    </a:lnTo>
                    <a:lnTo>
                      <a:pt x="50" y="207"/>
                    </a:lnTo>
                    <a:lnTo>
                      <a:pt x="52" y="207"/>
                    </a:lnTo>
                    <a:lnTo>
                      <a:pt x="53" y="208"/>
                    </a:lnTo>
                    <a:lnTo>
                      <a:pt x="55" y="208"/>
                    </a:lnTo>
                    <a:lnTo>
                      <a:pt x="56" y="208"/>
                    </a:lnTo>
                    <a:lnTo>
                      <a:pt x="58" y="208"/>
                    </a:lnTo>
                    <a:lnTo>
                      <a:pt x="58" y="208"/>
                    </a:lnTo>
                    <a:lnTo>
                      <a:pt x="61" y="208"/>
                    </a:lnTo>
                    <a:lnTo>
                      <a:pt x="61" y="208"/>
                    </a:lnTo>
                    <a:lnTo>
                      <a:pt x="64" y="208"/>
                    </a:lnTo>
                    <a:lnTo>
                      <a:pt x="64" y="208"/>
                    </a:lnTo>
                    <a:lnTo>
                      <a:pt x="67" y="208"/>
                    </a:lnTo>
                    <a:lnTo>
                      <a:pt x="67" y="208"/>
                    </a:lnTo>
                    <a:lnTo>
                      <a:pt x="70" y="208"/>
                    </a:lnTo>
                    <a:lnTo>
                      <a:pt x="70" y="208"/>
                    </a:lnTo>
                    <a:lnTo>
                      <a:pt x="73" y="208"/>
                    </a:lnTo>
                    <a:lnTo>
                      <a:pt x="73" y="208"/>
                    </a:lnTo>
                    <a:lnTo>
                      <a:pt x="76" y="208"/>
                    </a:lnTo>
                    <a:lnTo>
                      <a:pt x="76" y="208"/>
                    </a:lnTo>
                    <a:lnTo>
                      <a:pt x="78" y="208"/>
                    </a:lnTo>
                    <a:lnTo>
                      <a:pt x="79" y="208"/>
                    </a:lnTo>
                    <a:lnTo>
                      <a:pt x="81" y="208"/>
                    </a:lnTo>
                    <a:lnTo>
                      <a:pt x="82" y="207"/>
                    </a:lnTo>
                    <a:lnTo>
                      <a:pt x="84" y="207"/>
                    </a:lnTo>
                    <a:lnTo>
                      <a:pt x="85" y="207"/>
                    </a:lnTo>
                    <a:lnTo>
                      <a:pt x="87" y="207"/>
                    </a:lnTo>
                    <a:lnTo>
                      <a:pt x="88" y="207"/>
                    </a:lnTo>
                    <a:lnTo>
                      <a:pt x="90" y="206"/>
                    </a:lnTo>
                    <a:lnTo>
                      <a:pt x="90" y="206"/>
                    </a:lnTo>
                    <a:lnTo>
                      <a:pt x="93" y="206"/>
                    </a:lnTo>
                    <a:lnTo>
                      <a:pt x="93" y="206"/>
                    </a:lnTo>
                    <a:lnTo>
                      <a:pt x="95" y="205"/>
                    </a:lnTo>
                    <a:lnTo>
                      <a:pt x="96" y="205"/>
                    </a:lnTo>
                    <a:lnTo>
                      <a:pt x="98" y="204"/>
                    </a:lnTo>
                    <a:lnTo>
                      <a:pt x="99" y="204"/>
                    </a:lnTo>
                    <a:lnTo>
                      <a:pt x="101" y="204"/>
                    </a:lnTo>
                    <a:lnTo>
                      <a:pt x="101" y="203"/>
                    </a:lnTo>
                    <a:lnTo>
                      <a:pt x="103" y="203"/>
                    </a:lnTo>
                    <a:lnTo>
                      <a:pt x="104" y="202"/>
                    </a:lnTo>
                    <a:lnTo>
                      <a:pt x="106" y="202"/>
                    </a:lnTo>
                    <a:lnTo>
                      <a:pt x="106" y="202"/>
                    </a:lnTo>
                    <a:lnTo>
                      <a:pt x="108" y="201"/>
                    </a:lnTo>
                    <a:lnTo>
                      <a:pt x="108" y="201"/>
                    </a:lnTo>
                    <a:lnTo>
                      <a:pt x="110" y="200"/>
                    </a:lnTo>
                    <a:lnTo>
                      <a:pt x="111" y="199"/>
                    </a:lnTo>
                    <a:lnTo>
                      <a:pt x="113" y="199"/>
                    </a:lnTo>
                    <a:lnTo>
                      <a:pt x="113" y="198"/>
                    </a:lnTo>
                    <a:lnTo>
                      <a:pt x="115" y="197"/>
                    </a:lnTo>
                    <a:lnTo>
                      <a:pt x="115" y="197"/>
                    </a:lnTo>
                    <a:lnTo>
                      <a:pt x="117" y="196"/>
                    </a:lnTo>
                    <a:lnTo>
                      <a:pt x="117" y="196"/>
                    </a:lnTo>
                    <a:lnTo>
                      <a:pt x="119" y="195"/>
                    </a:lnTo>
                    <a:lnTo>
                      <a:pt x="119" y="195"/>
                    </a:lnTo>
                    <a:lnTo>
                      <a:pt x="121" y="193"/>
                    </a:lnTo>
                    <a:lnTo>
                      <a:pt x="121" y="193"/>
                    </a:lnTo>
                    <a:lnTo>
                      <a:pt x="122" y="192"/>
                    </a:lnTo>
                    <a:lnTo>
                      <a:pt x="123" y="192"/>
                    </a:lnTo>
                    <a:lnTo>
                      <a:pt x="124" y="190"/>
                    </a:lnTo>
                    <a:lnTo>
                      <a:pt x="124" y="190"/>
                    </a:lnTo>
                    <a:lnTo>
                      <a:pt x="126" y="189"/>
                    </a:lnTo>
                    <a:lnTo>
                      <a:pt x="126" y="189"/>
                    </a:lnTo>
                    <a:lnTo>
                      <a:pt x="127" y="187"/>
                    </a:lnTo>
                    <a:lnTo>
                      <a:pt x="127" y="187"/>
                    </a:lnTo>
                    <a:lnTo>
                      <a:pt x="128" y="185"/>
                    </a:lnTo>
                    <a:lnTo>
                      <a:pt x="128" y="185"/>
                    </a:lnTo>
                    <a:lnTo>
                      <a:pt x="129" y="184"/>
                    </a:lnTo>
                    <a:lnTo>
                      <a:pt x="130" y="183"/>
                    </a:lnTo>
                    <a:lnTo>
                      <a:pt x="130" y="182"/>
                    </a:lnTo>
                    <a:lnTo>
                      <a:pt x="131" y="181"/>
                    </a:lnTo>
                    <a:lnTo>
                      <a:pt x="131" y="180"/>
                    </a:lnTo>
                    <a:lnTo>
                      <a:pt x="131" y="179"/>
                    </a:lnTo>
                    <a:lnTo>
                      <a:pt x="132" y="178"/>
                    </a:lnTo>
                    <a:lnTo>
                      <a:pt x="132" y="177"/>
                    </a:lnTo>
                    <a:lnTo>
                      <a:pt x="133" y="176"/>
                    </a:lnTo>
                    <a:lnTo>
                      <a:pt x="133" y="175"/>
                    </a:lnTo>
                    <a:lnTo>
                      <a:pt x="133" y="174"/>
                    </a:lnTo>
                    <a:lnTo>
                      <a:pt x="133" y="173"/>
                    </a:lnTo>
                    <a:lnTo>
                      <a:pt x="133" y="171"/>
                    </a:lnTo>
                    <a:lnTo>
                      <a:pt x="133" y="171"/>
                    </a:lnTo>
                    <a:lnTo>
                      <a:pt x="133" y="169"/>
                    </a:lnTo>
                    <a:lnTo>
                      <a:pt x="133" y="169"/>
                    </a:lnTo>
                    <a:lnTo>
                      <a:pt x="134" y="167"/>
                    </a:lnTo>
                    <a:lnTo>
                      <a:pt x="134" y="166"/>
                    </a:lnTo>
                    <a:lnTo>
                      <a:pt x="134" y="164"/>
                    </a:lnTo>
                    <a:lnTo>
                      <a:pt x="134" y="163"/>
                    </a:lnTo>
                    <a:lnTo>
                      <a:pt x="134" y="161"/>
                    </a:lnTo>
                    <a:lnTo>
                      <a:pt x="134" y="161"/>
                    </a:lnTo>
                    <a:lnTo>
                      <a:pt x="134" y="159"/>
                    </a:lnTo>
                    <a:lnTo>
                      <a:pt x="134" y="158"/>
                    </a:lnTo>
                    <a:lnTo>
                      <a:pt x="134" y="156"/>
                    </a:lnTo>
                    <a:lnTo>
                      <a:pt x="133" y="155"/>
                    </a:lnTo>
                    <a:lnTo>
                      <a:pt x="133" y="153"/>
                    </a:lnTo>
                    <a:lnTo>
                      <a:pt x="133" y="152"/>
                    </a:lnTo>
                    <a:lnTo>
                      <a:pt x="133" y="150"/>
                    </a:lnTo>
                    <a:lnTo>
                      <a:pt x="133" y="149"/>
                    </a:lnTo>
                    <a:lnTo>
                      <a:pt x="133" y="147"/>
                    </a:lnTo>
                    <a:lnTo>
                      <a:pt x="133" y="146"/>
                    </a:lnTo>
                    <a:lnTo>
                      <a:pt x="133" y="144"/>
                    </a:lnTo>
                    <a:lnTo>
                      <a:pt x="133" y="143"/>
                    </a:lnTo>
                    <a:lnTo>
                      <a:pt x="132" y="140"/>
                    </a:lnTo>
                    <a:lnTo>
                      <a:pt x="132" y="140"/>
                    </a:lnTo>
                    <a:lnTo>
                      <a:pt x="132" y="137"/>
                    </a:lnTo>
                    <a:lnTo>
                      <a:pt x="132" y="136"/>
                    </a:lnTo>
                    <a:lnTo>
                      <a:pt x="131" y="134"/>
                    </a:lnTo>
                    <a:lnTo>
                      <a:pt x="131" y="133"/>
                    </a:lnTo>
                    <a:lnTo>
                      <a:pt x="131" y="130"/>
                    </a:lnTo>
                    <a:lnTo>
                      <a:pt x="131" y="130"/>
                    </a:lnTo>
                    <a:lnTo>
                      <a:pt x="130" y="127"/>
                    </a:lnTo>
                    <a:lnTo>
                      <a:pt x="130" y="126"/>
                    </a:lnTo>
                    <a:lnTo>
                      <a:pt x="130" y="123"/>
                    </a:lnTo>
                    <a:lnTo>
                      <a:pt x="130" y="123"/>
                    </a:lnTo>
                    <a:lnTo>
                      <a:pt x="129" y="120"/>
                    </a:lnTo>
                    <a:lnTo>
                      <a:pt x="129" y="119"/>
                    </a:lnTo>
                    <a:lnTo>
                      <a:pt x="128" y="116"/>
                    </a:lnTo>
                    <a:lnTo>
                      <a:pt x="128" y="116"/>
                    </a:lnTo>
                    <a:lnTo>
                      <a:pt x="128" y="113"/>
                    </a:lnTo>
                    <a:lnTo>
                      <a:pt x="127" y="112"/>
                    </a:lnTo>
                    <a:lnTo>
                      <a:pt x="127" y="109"/>
                    </a:lnTo>
                    <a:lnTo>
                      <a:pt x="127" y="109"/>
                    </a:lnTo>
                    <a:lnTo>
                      <a:pt x="126" y="106"/>
                    </a:lnTo>
                    <a:lnTo>
                      <a:pt x="126" y="105"/>
                    </a:lnTo>
                    <a:lnTo>
                      <a:pt x="125" y="102"/>
                    </a:lnTo>
                    <a:lnTo>
                      <a:pt x="125" y="101"/>
                    </a:lnTo>
                    <a:lnTo>
                      <a:pt x="124" y="98"/>
                    </a:lnTo>
                    <a:lnTo>
                      <a:pt x="124" y="98"/>
                    </a:lnTo>
                    <a:lnTo>
                      <a:pt x="123" y="95"/>
                    </a:lnTo>
                    <a:lnTo>
                      <a:pt x="123" y="94"/>
                    </a:lnTo>
                    <a:lnTo>
                      <a:pt x="122" y="91"/>
                    </a:lnTo>
                    <a:lnTo>
                      <a:pt x="122" y="90"/>
                    </a:lnTo>
                    <a:lnTo>
                      <a:pt x="121" y="87"/>
                    </a:lnTo>
                    <a:lnTo>
                      <a:pt x="121" y="87"/>
                    </a:lnTo>
                    <a:lnTo>
                      <a:pt x="120" y="84"/>
                    </a:lnTo>
                    <a:lnTo>
                      <a:pt x="120" y="83"/>
                    </a:lnTo>
                    <a:lnTo>
                      <a:pt x="119" y="80"/>
                    </a:lnTo>
                    <a:lnTo>
                      <a:pt x="119" y="80"/>
                    </a:lnTo>
                    <a:lnTo>
                      <a:pt x="118" y="77"/>
                    </a:lnTo>
                    <a:lnTo>
                      <a:pt x="118" y="76"/>
                    </a:lnTo>
                    <a:lnTo>
                      <a:pt x="117" y="73"/>
                    </a:lnTo>
                    <a:lnTo>
                      <a:pt x="117" y="72"/>
                    </a:lnTo>
                    <a:lnTo>
                      <a:pt x="116" y="70"/>
                    </a:lnTo>
                    <a:lnTo>
                      <a:pt x="115" y="69"/>
                    </a:lnTo>
                    <a:lnTo>
                      <a:pt x="114" y="66"/>
                    </a:lnTo>
                    <a:lnTo>
                      <a:pt x="114" y="65"/>
                    </a:lnTo>
                    <a:lnTo>
                      <a:pt x="113" y="63"/>
                    </a:lnTo>
                    <a:lnTo>
                      <a:pt x="113" y="62"/>
                    </a:lnTo>
                    <a:lnTo>
                      <a:pt x="112" y="59"/>
                    </a:lnTo>
                    <a:lnTo>
                      <a:pt x="112" y="58"/>
                    </a:lnTo>
                    <a:lnTo>
                      <a:pt x="111" y="56"/>
                    </a:lnTo>
                    <a:lnTo>
                      <a:pt x="110" y="55"/>
                    </a:lnTo>
                    <a:lnTo>
                      <a:pt x="109" y="52"/>
                    </a:lnTo>
                    <a:lnTo>
                      <a:pt x="109" y="52"/>
                    </a:lnTo>
                    <a:lnTo>
                      <a:pt x="108" y="49"/>
                    </a:lnTo>
                    <a:lnTo>
                      <a:pt x="108" y="49"/>
                    </a:lnTo>
                    <a:lnTo>
                      <a:pt x="107" y="46"/>
                    </a:lnTo>
                    <a:lnTo>
                      <a:pt x="106" y="45"/>
                    </a:lnTo>
                    <a:lnTo>
                      <a:pt x="105" y="43"/>
                    </a:lnTo>
                    <a:lnTo>
                      <a:pt x="105" y="42"/>
                    </a:lnTo>
                    <a:lnTo>
                      <a:pt x="104" y="40"/>
                    </a:lnTo>
                    <a:lnTo>
                      <a:pt x="103" y="39"/>
                    </a:lnTo>
                    <a:lnTo>
                      <a:pt x="102" y="37"/>
                    </a:lnTo>
                    <a:lnTo>
                      <a:pt x="102" y="36"/>
                    </a:lnTo>
                    <a:lnTo>
                      <a:pt x="101" y="34"/>
                    </a:lnTo>
                    <a:lnTo>
                      <a:pt x="101" y="33"/>
                    </a:lnTo>
                    <a:lnTo>
                      <a:pt x="99" y="31"/>
                    </a:lnTo>
                    <a:lnTo>
                      <a:pt x="99" y="31"/>
                    </a:lnTo>
                    <a:lnTo>
                      <a:pt x="98" y="28"/>
                    </a:lnTo>
                    <a:lnTo>
                      <a:pt x="98" y="28"/>
                    </a:lnTo>
                    <a:lnTo>
                      <a:pt x="96" y="26"/>
                    </a:lnTo>
                    <a:lnTo>
                      <a:pt x="96" y="25"/>
                    </a:lnTo>
                    <a:lnTo>
                      <a:pt x="95" y="23"/>
                    </a:lnTo>
                    <a:lnTo>
                      <a:pt x="94" y="23"/>
                    </a:lnTo>
                    <a:lnTo>
                      <a:pt x="93" y="21"/>
                    </a:lnTo>
                    <a:lnTo>
                      <a:pt x="93" y="20"/>
                    </a:lnTo>
                    <a:lnTo>
                      <a:pt x="92" y="18"/>
                    </a:lnTo>
                    <a:lnTo>
                      <a:pt x="91" y="18"/>
                    </a:lnTo>
                    <a:lnTo>
                      <a:pt x="90" y="16"/>
                    </a:lnTo>
                    <a:lnTo>
                      <a:pt x="90" y="16"/>
                    </a:lnTo>
                    <a:lnTo>
                      <a:pt x="88" y="14"/>
                    </a:lnTo>
                    <a:lnTo>
                      <a:pt x="88" y="14"/>
                    </a:lnTo>
                    <a:lnTo>
                      <a:pt x="87" y="12"/>
                    </a:lnTo>
                    <a:lnTo>
                      <a:pt x="87" y="12"/>
                    </a:lnTo>
                    <a:lnTo>
                      <a:pt x="85" y="10"/>
                    </a:lnTo>
                    <a:lnTo>
                      <a:pt x="85" y="10"/>
                    </a:lnTo>
                    <a:lnTo>
                      <a:pt x="84" y="9"/>
                    </a:lnTo>
                    <a:lnTo>
                      <a:pt x="83" y="8"/>
                    </a:lnTo>
                    <a:lnTo>
                      <a:pt x="82" y="7"/>
                    </a:lnTo>
                    <a:lnTo>
                      <a:pt x="82" y="7"/>
                    </a:lnTo>
                    <a:lnTo>
                      <a:pt x="80" y="6"/>
                    </a:lnTo>
                    <a:lnTo>
                      <a:pt x="80" y="5"/>
                    </a:lnTo>
                    <a:lnTo>
                      <a:pt x="79" y="4"/>
                    </a:lnTo>
                    <a:lnTo>
                      <a:pt x="78" y="4"/>
                    </a:lnTo>
                    <a:lnTo>
                      <a:pt x="77" y="3"/>
                    </a:lnTo>
                    <a:lnTo>
                      <a:pt x="77" y="3"/>
                    </a:lnTo>
                    <a:lnTo>
                      <a:pt x="75" y="2"/>
                    </a:lnTo>
                    <a:lnTo>
                      <a:pt x="75" y="2"/>
                    </a:lnTo>
                    <a:lnTo>
                      <a:pt x="74" y="2"/>
                    </a:lnTo>
                    <a:lnTo>
                      <a:pt x="73" y="1"/>
                    </a:lnTo>
                    <a:lnTo>
                      <a:pt x="72" y="1"/>
                    </a:lnTo>
                    <a:lnTo>
                      <a:pt x="72" y="1"/>
                    </a:lnTo>
                    <a:lnTo>
                      <a:pt x="70" y="0"/>
                    </a:lnTo>
                    <a:lnTo>
                      <a:pt x="70" y="0"/>
                    </a:lnTo>
                    <a:lnTo>
                      <a:pt x="69" y="0"/>
                    </a:lnTo>
                    <a:lnTo>
                      <a:pt x="68" y="0"/>
                    </a:lnTo>
                    <a:lnTo>
                      <a:pt x="67" y="0"/>
                    </a:lnTo>
                    <a:lnTo>
                      <a:pt x="67" y="0"/>
                    </a:lnTo>
                  </a:path>
                </a:pathLst>
              </a:custGeom>
              <a:noFill/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3" name="Freeform 97">
                <a:extLst>
                  <a:ext uri="{FF2B5EF4-FFF2-40B4-BE49-F238E27FC236}">
                    <a16:creationId xmlns:a16="http://schemas.microsoft.com/office/drawing/2014/main" id="{9E6CF2CF-D7D1-164D-8857-0EDFEFF750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" y="2024"/>
                <a:ext cx="189" cy="407"/>
              </a:xfrm>
              <a:custGeom>
                <a:avLst/>
                <a:gdLst>
                  <a:gd name="T0" fmla="*/ 121 w 262"/>
                  <a:gd name="T1" fmla="*/ 405 h 407"/>
                  <a:gd name="T2" fmla="*/ 111 w 262"/>
                  <a:gd name="T3" fmla="*/ 401 h 407"/>
                  <a:gd name="T4" fmla="*/ 99 w 262"/>
                  <a:gd name="T5" fmla="*/ 392 h 407"/>
                  <a:gd name="T6" fmla="*/ 90 w 262"/>
                  <a:gd name="T7" fmla="*/ 380 h 407"/>
                  <a:gd name="T8" fmla="*/ 78 w 262"/>
                  <a:gd name="T9" fmla="*/ 362 h 407"/>
                  <a:gd name="T10" fmla="*/ 68 w 262"/>
                  <a:gd name="T11" fmla="*/ 346 h 407"/>
                  <a:gd name="T12" fmla="*/ 56 w 262"/>
                  <a:gd name="T13" fmla="*/ 325 h 407"/>
                  <a:gd name="T14" fmla="*/ 49 w 262"/>
                  <a:gd name="T15" fmla="*/ 305 h 407"/>
                  <a:gd name="T16" fmla="*/ 39 w 262"/>
                  <a:gd name="T17" fmla="*/ 280 h 407"/>
                  <a:gd name="T18" fmla="*/ 31 w 262"/>
                  <a:gd name="T19" fmla="*/ 256 h 407"/>
                  <a:gd name="T20" fmla="*/ 23 w 262"/>
                  <a:gd name="T21" fmla="*/ 231 h 407"/>
                  <a:gd name="T22" fmla="*/ 17 w 262"/>
                  <a:gd name="T23" fmla="*/ 207 h 407"/>
                  <a:gd name="T24" fmla="*/ 11 w 262"/>
                  <a:gd name="T25" fmla="*/ 180 h 407"/>
                  <a:gd name="T26" fmla="*/ 7 w 262"/>
                  <a:gd name="T27" fmla="*/ 158 h 407"/>
                  <a:gd name="T28" fmla="*/ 3 w 262"/>
                  <a:gd name="T29" fmla="*/ 133 h 407"/>
                  <a:gd name="T30" fmla="*/ 2 w 262"/>
                  <a:gd name="T31" fmla="*/ 113 h 407"/>
                  <a:gd name="T32" fmla="*/ 0 w 262"/>
                  <a:gd name="T33" fmla="*/ 92 h 407"/>
                  <a:gd name="T34" fmla="*/ 2 w 262"/>
                  <a:gd name="T35" fmla="*/ 76 h 407"/>
                  <a:gd name="T36" fmla="*/ 3 w 262"/>
                  <a:gd name="T37" fmla="*/ 60 h 407"/>
                  <a:gd name="T38" fmla="*/ 9 w 262"/>
                  <a:gd name="T39" fmla="*/ 47 h 407"/>
                  <a:gd name="T40" fmla="*/ 19 w 262"/>
                  <a:gd name="T41" fmla="*/ 35 h 407"/>
                  <a:gd name="T42" fmla="*/ 29 w 262"/>
                  <a:gd name="T43" fmla="*/ 25 h 407"/>
                  <a:gd name="T44" fmla="*/ 45 w 262"/>
                  <a:gd name="T45" fmla="*/ 17 h 407"/>
                  <a:gd name="T46" fmla="*/ 60 w 262"/>
                  <a:gd name="T47" fmla="*/ 9 h 407"/>
                  <a:gd name="T48" fmla="*/ 80 w 262"/>
                  <a:gd name="T49" fmla="*/ 3 h 407"/>
                  <a:gd name="T50" fmla="*/ 98 w 262"/>
                  <a:gd name="T51" fmla="*/ 1 h 407"/>
                  <a:gd name="T52" fmla="*/ 119 w 262"/>
                  <a:gd name="T53" fmla="*/ 0 h 407"/>
                  <a:gd name="T54" fmla="*/ 137 w 262"/>
                  <a:gd name="T55" fmla="*/ 0 h 407"/>
                  <a:gd name="T56" fmla="*/ 158 w 262"/>
                  <a:gd name="T57" fmla="*/ 0 h 407"/>
                  <a:gd name="T58" fmla="*/ 176 w 262"/>
                  <a:gd name="T59" fmla="*/ 3 h 407"/>
                  <a:gd name="T60" fmla="*/ 197 w 262"/>
                  <a:gd name="T61" fmla="*/ 7 h 407"/>
                  <a:gd name="T62" fmla="*/ 211 w 262"/>
                  <a:gd name="T63" fmla="*/ 13 h 407"/>
                  <a:gd name="T64" fmla="*/ 229 w 262"/>
                  <a:gd name="T65" fmla="*/ 23 h 407"/>
                  <a:gd name="T66" fmla="*/ 241 w 262"/>
                  <a:gd name="T67" fmla="*/ 31 h 407"/>
                  <a:gd name="T68" fmla="*/ 250 w 262"/>
                  <a:gd name="T69" fmla="*/ 45 h 407"/>
                  <a:gd name="T70" fmla="*/ 256 w 262"/>
                  <a:gd name="T71" fmla="*/ 56 h 407"/>
                  <a:gd name="T72" fmla="*/ 260 w 262"/>
                  <a:gd name="T73" fmla="*/ 72 h 407"/>
                  <a:gd name="T74" fmla="*/ 262 w 262"/>
                  <a:gd name="T75" fmla="*/ 88 h 407"/>
                  <a:gd name="T76" fmla="*/ 260 w 262"/>
                  <a:gd name="T77" fmla="*/ 107 h 407"/>
                  <a:gd name="T78" fmla="*/ 260 w 262"/>
                  <a:gd name="T79" fmla="*/ 127 h 407"/>
                  <a:gd name="T80" fmla="*/ 256 w 262"/>
                  <a:gd name="T81" fmla="*/ 152 h 407"/>
                  <a:gd name="T82" fmla="*/ 252 w 262"/>
                  <a:gd name="T83" fmla="*/ 174 h 407"/>
                  <a:gd name="T84" fmla="*/ 246 w 262"/>
                  <a:gd name="T85" fmla="*/ 199 h 407"/>
                  <a:gd name="T86" fmla="*/ 241 w 262"/>
                  <a:gd name="T87" fmla="*/ 223 h 407"/>
                  <a:gd name="T88" fmla="*/ 233 w 262"/>
                  <a:gd name="T89" fmla="*/ 250 h 407"/>
                  <a:gd name="T90" fmla="*/ 225 w 262"/>
                  <a:gd name="T91" fmla="*/ 272 h 407"/>
                  <a:gd name="T92" fmla="*/ 217 w 262"/>
                  <a:gd name="T93" fmla="*/ 297 h 407"/>
                  <a:gd name="T94" fmla="*/ 207 w 262"/>
                  <a:gd name="T95" fmla="*/ 319 h 407"/>
                  <a:gd name="T96" fmla="*/ 197 w 262"/>
                  <a:gd name="T97" fmla="*/ 341 h 407"/>
                  <a:gd name="T98" fmla="*/ 188 w 262"/>
                  <a:gd name="T99" fmla="*/ 358 h 407"/>
                  <a:gd name="T100" fmla="*/ 176 w 262"/>
                  <a:gd name="T101" fmla="*/ 376 h 407"/>
                  <a:gd name="T102" fmla="*/ 166 w 262"/>
                  <a:gd name="T103" fmla="*/ 388 h 407"/>
                  <a:gd name="T104" fmla="*/ 154 w 262"/>
                  <a:gd name="T105" fmla="*/ 399 h 407"/>
                  <a:gd name="T106" fmla="*/ 143 w 262"/>
                  <a:gd name="T107" fmla="*/ 405 h 407"/>
                  <a:gd name="T108" fmla="*/ 131 w 262"/>
                  <a:gd name="T109" fmla="*/ 407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2" h="407">
                    <a:moveTo>
                      <a:pt x="131" y="407"/>
                    </a:moveTo>
                    <a:lnTo>
                      <a:pt x="131" y="407"/>
                    </a:lnTo>
                    <a:lnTo>
                      <a:pt x="129" y="407"/>
                    </a:lnTo>
                    <a:lnTo>
                      <a:pt x="127" y="407"/>
                    </a:lnTo>
                    <a:lnTo>
                      <a:pt x="125" y="407"/>
                    </a:lnTo>
                    <a:lnTo>
                      <a:pt x="125" y="407"/>
                    </a:lnTo>
                    <a:lnTo>
                      <a:pt x="121" y="405"/>
                    </a:lnTo>
                    <a:lnTo>
                      <a:pt x="121" y="405"/>
                    </a:lnTo>
                    <a:lnTo>
                      <a:pt x="119" y="405"/>
                    </a:lnTo>
                    <a:lnTo>
                      <a:pt x="117" y="403"/>
                    </a:lnTo>
                    <a:lnTo>
                      <a:pt x="115" y="403"/>
                    </a:lnTo>
                    <a:lnTo>
                      <a:pt x="115" y="403"/>
                    </a:lnTo>
                    <a:lnTo>
                      <a:pt x="111" y="401"/>
                    </a:lnTo>
                    <a:lnTo>
                      <a:pt x="111" y="401"/>
                    </a:lnTo>
                    <a:lnTo>
                      <a:pt x="109" y="399"/>
                    </a:lnTo>
                    <a:lnTo>
                      <a:pt x="107" y="399"/>
                    </a:lnTo>
                    <a:lnTo>
                      <a:pt x="105" y="397"/>
                    </a:lnTo>
                    <a:lnTo>
                      <a:pt x="105" y="395"/>
                    </a:lnTo>
                    <a:lnTo>
                      <a:pt x="101" y="393"/>
                    </a:lnTo>
                    <a:lnTo>
                      <a:pt x="101" y="393"/>
                    </a:lnTo>
                    <a:lnTo>
                      <a:pt x="99" y="392"/>
                    </a:lnTo>
                    <a:lnTo>
                      <a:pt x="98" y="390"/>
                    </a:lnTo>
                    <a:lnTo>
                      <a:pt x="96" y="388"/>
                    </a:lnTo>
                    <a:lnTo>
                      <a:pt x="96" y="388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0" y="380"/>
                    </a:lnTo>
                    <a:lnTo>
                      <a:pt x="90" y="380"/>
                    </a:lnTo>
                    <a:lnTo>
                      <a:pt x="86" y="376"/>
                    </a:lnTo>
                    <a:lnTo>
                      <a:pt x="86" y="376"/>
                    </a:lnTo>
                    <a:lnTo>
                      <a:pt x="84" y="372"/>
                    </a:lnTo>
                    <a:lnTo>
                      <a:pt x="82" y="372"/>
                    </a:lnTo>
                    <a:lnTo>
                      <a:pt x="80" y="368"/>
                    </a:lnTo>
                    <a:lnTo>
                      <a:pt x="80" y="366"/>
                    </a:lnTo>
                    <a:lnTo>
                      <a:pt x="78" y="362"/>
                    </a:lnTo>
                    <a:lnTo>
                      <a:pt x="76" y="362"/>
                    </a:lnTo>
                    <a:lnTo>
                      <a:pt x="74" y="358"/>
                    </a:lnTo>
                    <a:lnTo>
                      <a:pt x="74" y="356"/>
                    </a:lnTo>
                    <a:lnTo>
                      <a:pt x="70" y="352"/>
                    </a:lnTo>
                    <a:lnTo>
                      <a:pt x="70" y="352"/>
                    </a:lnTo>
                    <a:lnTo>
                      <a:pt x="68" y="346"/>
                    </a:lnTo>
                    <a:lnTo>
                      <a:pt x="68" y="346"/>
                    </a:lnTo>
                    <a:lnTo>
                      <a:pt x="64" y="343"/>
                    </a:lnTo>
                    <a:lnTo>
                      <a:pt x="64" y="341"/>
                    </a:lnTo>
                    <a:lnTo>
                      <a:pt x="62" y="337"/>
                    </a:lnTo>
                    <a:lnTo>
                      <a:pt x="62" y="335"/>
                    </a:lnTo>
                    <a:lnTo>
                      <a:pt x="60" y="331"/>
                    </a:lnTo>
                    <a:lnTo>
                      <a:pt x="58" y="329"/>
                    </a:lnTo>
                    <a:lnTo>
                      <a:pt x="56" y="325"/>
                    </a:lnTo>
                    <a:lnTo>
                      <a:pt x="56" y="323"/>
                    </a:lnTo>
                    <a:lnTo>
                      <a:pt x="54" y="319"/>
                    </a:lnTo>
                    <a:lnTo>
                      <a:pt x="52" y="317"/>
                    </a:lnTo>
                    <a:lnTo>
                      <a:pt x="50" y="311"/>
                    </a:lnTo>
                    <a:lnTo>
                      <a:pt x="50" y="311"/>
                    </a:lnTo>
                    <a:lnTo>
                      <a:pt x="49" y="305"/>
                    </a:lnTo>
                    <a:lnTo>
                      <a:pt x="49" y="305"/>
                    </a:lnTo>
                    <a:lnTo>
                      <a:pt x="47" y="299"/>
                    </a:lnTo>
                    <a:lnTo>
                      <a:pt x="45" y="297"/>
                    </a:lnTo>
                    <a:lnTo>
                      <a:pt x="43" y="294"/>
                    </a:lnTo>
                    <a:lnTo>
                      <a:pt x="43" y="292"/>
                    </a:lnTo>
                    <a:lnTo>
                      <a:pt x="41" y="286"/>
                    </a:lnTo>
                    <a:lnTo>
                      <a:pt x="41" y="284"/>
                    </a:lnTo>
                    <a:lnTo>
                      <a:pt x="39" y="280"/>
                    </a:lnTo>
                    <a:lnTo>
                      <a:pt x="39" y="278"/>
                    </a:lnTo>
                    <a:lnTo>
                      <a:pt x="37" y="272"/>
                    </a:lnTo>
                    <a:lnTo>
                      <a:pt x="35" y="270"/>
                    </a:lnTo>
                    <a:lnTo>
                      <a:pt x="33" y="266"/>
                    </a:lnTo>
                    <a:lnTo>
                      <a:pt x="33" y="264"/>
                    </a:lnTo>
                    <a:lnTo>
                      <a:pt x="31" y="258"/>
                    </a:lnTo>
                    <a:lnTo>
                      <a:pt x="31" y="256"/>
                    </a:lnTo>
                    <a:lnTo>
                      <a:pt x="29" y="250"/>
                    </a:lnTo>
                    <a:lnTo>
                      <a:pt x="29" y="250"/>
                    </a:lnTo>
                    <a:lnTo>
                      <a:pt x="27" y="245"/>
                    </a:lnTo>
                    <a:lnTo>
                      <a:pt x="27" y="243"/>
                    </a:lnTo>
                    <a:lnTo>
                      <a:pt x="25" y="237"/>
                    </a:lnTo>
                    <a:lnTo>
                      <a:pt x="25" y="237"/>
                    </a:lnTo>
                    <a:lnTo>
                      <a:pt x="23" y="231"/>
                    </a:lnTo>
                    <a:lnTo>
                      <a:pt x="23" y="229"/>
                    </a:lnTo>
                    <a:lnTo>
                      <a:pt x="21" y="223"/>
                    </a:lnTo>
                    <a:lnTo>
                      <a:pt x="21" y="221"/>
                    </a:lnTo>
                    <a:lnTo>
                      <a:pt x="19" y="215"/>
                    </a:lnTo>
                    <a:lnTo>
                      <a:pt x="19" y="215"/>
                    </a:lnTo>
                    <a:lnTo>
                      <a:pt x="17" y="209"/>
                    </a:lnTo>
                    <a:lnTo>
                      <a:pt x="17" y="207"/>
                    </a:lnTo>
                    <a:lnTo>
                      <a:pt x="15" y="201"/>
                    </a:lnTo>
                    <a:lnTo>
                      <a:pt x="15" y="199"/>
                    </a:lnTo>
                    <a:lnTo>
                      <a:pt x="13" y="194"/>
                    </a:lnTo>
                    <a:lnTo>
                      <a:pt x="13" y="194"/>
                    </a:lnTo>
                    <a:lnTo>
                      <a:pt x="13" y="188"/>
                    </a:lnTo>
                    <a:lnTo>
                      <a:pt x="11" y="186"/>
                    </a:lnTo>
                    <a:lnTo>
                      <a:pt x="11" y="180"/>
                    </a:lnTo>
                    <a:lnTo>
                      <a:pt x="11" y="180"/>
                    </a:lnTo>
                    <a:lnTo>
                      <a:pt x="9" y="174"/>
                    </a:lnTo>
                    <a:lnTo>
                      <a:pt x="9" y="172"/>
                    </a:lnTo>
                    <a:lnTo>
                      <a:pt x="7" y="166"/>
                    </a:lnTo>
                    <a:lnTo>
                      <a:pt x="7" y="166"/>
                    </a:lnTo>
                    <a:lnTo>
                      <a:pt x="7" y="160"/>
                    </a:lnTo>
                    <a:lnTo>
                      <a:pt x="7" y="158"/>
                    </a:lnTo>
                    <a:lnTo>
                      <a:pt x="5" y="152"/>
                    </a:lnTo>
                    <a:lnTo>
                      <a:pt x="5" y="152"/>
                    </a:lnTo>
                    <a:lnTo>
                      <a:pt x="5" y="147"/>
                    </a:lnTo>
                    <a:lnTo>
                      <a:pt x="5" y="145"/>
                    </a:lnTo>
                    <a:lnTo>
                      <a:pt x="3" y="141"/>
                    </a:lnTo>
                    <a:lnTo>
                      <a:pt x="3" y="139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1"/>
                    </a:lnTo>
                    <a:lnTo>
                      <a:pt x="2" y="119"/>
                    </a:lnTo>
                    <a:lnTo>
                      <a:pt x="2" y="115"/>
                    </a:lnTo>
                    <a:lnTo>
                      <a:pt x="2" y="113"/>
                    </a:lnTo>
                    <a:lnTo>
                      <a:pt x="2" y="109"/>
                    </a:lnTo>
                    <a:lnTo>
                      <a:pt x="2" y="107"/>
                    </a:lnTo>
                    <a:lnTo>
                      <a:pt x="2" y="103"/>
                    </a:lnTo>
                    <a:lnTo>
                      <a:pt x="0" y="101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2" y="68"/>
                    </a:lnTo>
                    <a:lnTo>
                      <a:pt x="2" y="68"/>
                    </a:lnTo>
                    <a:lnTo>
                      <a:pt x="2" y="64"/>
                    </a:lnTo>
                    <a:lnTo>
                      <a:pt x="2" y="62"/>
                    </a:lnTo>
                    <a:lnTo>
                      <a:pt x="3" y="60"/>
                    </a:lnTo>
                    <a:lnTo>
                      <a:pt x="3" y="58"/>
                    </a:lnTo>
                    <a:lnTo>
                      <a:pt x="5" y="56"/>
                    </a:lnTo>
                    <a:lnTo>
                      <a:pt x="5" y="54"/>
                    </a:lnTo>
                    <a:lnTo>
                      <a:pt x="5" y="52"/>
                    </a:lnTo>
                    <a:lnTo>
                      <a:pt x="7" y="50"/>
                    </a:lnTo>
                    <a:lnTo>
                      <a:pt x="7" y="49"/>
                    </a:lnTo>
                    <a:lnTo>
                      <a:pt x="9" y="47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3" y="41"/>
                    </a:lnTo>
                    <a:lnTo>
                      <a:pt x="13" y="41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29" y="25"/>
                    </a:lnTo>
                    <a:lnTo>
                      <a:pt x="29" y="25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41" y="19"/>
                    </a:lnTo>
                    <a:lnTo>
                      <a:pt x="41" y="17"/>
                    </a:lnTo>
                    <a:lnTo>
                      <a:pt x="45" y="17"/>
                    </a:lnTo>
                    <a:lnTo>
                      <a:pt x="47" y="15"/>
                    </a:lnTo>
                    <a:lnTo>
                      <a:pt x="50" y="13"/>
                    </a:lnTo>
                    <a:lnTo>
                      <a:pt x="50" y="13"/>
                    </a:lnTo>
                    <a:lnTo>
                      <a:pt x="54" y="11"/>
                    </a:lnTo>
                    <a:lnTo>
                      <a:pt x="54" y="11"/>
                    </a:lnTo>
                    <a:lnTo>
                      <a:pt x="58" y="11"/>
                    </a:lnTo>
                    <a:lnTo>
                      <a:pt x="60" y="9"/>
                    </a:lnTo>
                    <a:lnTo>
                      <a:pt x="64" y="9"/>
                    </a:lnTo>
                    <a:lnTo>
                      <a:pt x="64" y="7"/>
                    </a:lnTo>
                    <a:lnTo>
                      <a:pt x="68" y="7"/>
                    </a:lnTo>
                    <a:lnTo>
                      <a:pt x="70" y="7"/>
                    </a:lnTo>
                    <a:lnTo>
                      <a:pt x="74" y="5"/>
                    </a:lnTo>
                    <a:lnTo>
                      <a:pt x="76" y="5"/>
                    </a:lnTo>
                    <a:lnTo>
                      <a:pt x="80" y="3"/>
                    </a:lnTo>
                    <a:lnTo>
                      <a:pt x="80" y="3"/>
                    </a:lnTo>
                    <a:lnTo>
                      <a:pt x="86" y="3"/>
                    </a:lnTo>
                    <a:lnTo>
                      <a:pt x="86" y="3"/>
                    </a:lnTo>
                    <a:lnTo>
                      <a:pt x="90" y="1"/>
                    </a:lnTo>
                    <a:lnTo>
                      <a:pt x="92" y="1"/>
                    </a:lnTo>
                    <a:lnTo>
                      <a:pt x="96" y="1"/>
                    </a:lnTo>
                    <a:lnTo>
                      <a:pt x="98" y="1"/>
                    </a:lnTo>
                    <a:lnTo>
                      <a:pt x="101" y="1"/>
                    </a:lnTo>
                    <a:lnTo>
                      <a:pt x="103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37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48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8" y="0"/>
                    </a:lnTo>
                    <a:lnTo>
                      <a:pt x="160" y="1"/>
                    </a:lnTo>
                    <a:lnTo>
                      <a:pt x="164" y="1"/>
                    </a:lnTo>
                    <a:lnTo>
                      <a:pt x="166" y="1"/>
                    </a:lnTo>
                    <a:lnTo>
                      <a:pt x="170" y="1"/>
                    </a:lnTo>
                    <a:lnTo>
                      <a:pt x="172" y="1"/>
                    </a:lnTo>
                    <a:lnTo>
                      <a:pt x="176" y="3"/>
                    </a:lnTo>
                    <a:lnTo>
                      <a:pt x="176" y="3"/>
                    </a:lnTo>
                    <a:lnTo>
                      <a:pt x="182" y="3"/>
                    </a:lnTo>
                    <a:lnTo>
                      <a:pt x="182" y="3"/>
                    </a:lnTo>
                    <a:lnTo>
                      <a:pt x="186" y="5"/>
                    </a:lnTo>
                    <a:lnTo>
                      <a:pt x="188" y="5"/>
                    </a:lnTo>
                    <a:lnTo>
                      <a:pt x="192" y="7"/>
                    </a:lnTo>
                    <a:lnTo>
                      <a:pt x="194" y="7"/>
                    </a:lnTo>
                    <a:lnTo>
                      <a:pt x="197" y="7"/>
                    </a:lnTo>
                    <a:lnTo>
                      <a:pt x="197" y="9"/>
                    </a:lnTo>
                    <a:lnTo>
                      <a:pt x="201" y="9"/>
                    </a:lnTo>
                    <a:lnTo>
                      <a:pt x="203" y="11"/>
                    </a:lnTo>
                    <a:lnTo>
                      <a:pt x="207" y="11"/>
                    </a:lnTo>
                    <a:lnTo>
                      <a:pt x="207" y="11"/>
                    </a:lnTo>
                    <a:lnTo>
                      <a:pt x="211" y="13"/>
                    </a:lnTo>
                    <a:lnTo>
                      <a:pt x="211" y="13"/>
                    </a:lnTo>
                    <a:lnTo>
                      <a:pt x="215" y="15"/>
                    </a:lnTo>
                    <a:lnTo>
                      <a:pt x="217" y="17"/>
                    </a:lnTo>
                    <a:lnTo>
                      <a:pt x="221" y="17"/>
                    </a:lnTo>
                    <a:lnTo>
                      <a:pt x="221" y="19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9" y="23"/>
                    </a:lnTo>
                    <a:lnTo>
                      <a:pt x="229" y="23"/>
                    </a:lnTo>
                    <a:lnTo>
                      <a:pt x="233" y="25"/>
                    </a:lnTo>
                    <a:lnTo>
                      <a:pt x="233" y="25"/>
                    </a:lnTo>
                    <a:lnTo>
                      <a:pt x="237" y="29"/>
                    </a:lnTo>
                    <a:lnTo>
                      <a:pt x="237" y="29"/>
                    </a:lnTo>
                    <a:lnTo>
                      <a:pt x="239" y="31"/>
                    </a:lnTo>
                    <a:lnTo>
                      <a:pt x="241" y="31"/>
                    </a:lnTo>
                    <a:lnTo>
                      <a:pt x="242" y="35"/>
                    </a:lnTo>
                    <a:lnTo>
                      <a:pt x="242" y="35"/>
                    </a:lnTo>
                    <a:lnTo>
                      <a:pt x="246" y="37"/>
                    </a:lnTo>
                    <a:lnTo>
                      <a:pt x="246" y="37"/>
                    </a:lnTo>
                    <a:lnTo>
                      <a:pt x="248" y="41"/>
                    </a:lnTo>
                    <a:lnTo>
                      <a:pt x="248" y="41"/>
                    </a:lnTo>
                    <a:lnTo>
                      <a:pt x="250" y="45"/>
                    </a:lnTo>
                    <a:lnTo>
                      <a:pt x="250" y="45"/>
                    </a:lnTo>
                    <a:lnTo>
                      <a:pt x="252" y="47"/>
                    </a:lnTo>
                    <a:lnTo>
                      <a:pt x="254" y="49"/>
                    </a:lnTo>
                    <a:lnTo>
                      <a:pt x="254" y="50"/>
                    </a:lnTo>
                    <a:lnTo>
                      <a:pt x="256" y="52"/>
                    </a:lnTo>
                    <a:lnTo>
                      <a:pt x="256" y="54"/>
                    </a:lnTo>
                    <a:lnTo>
                      <a:pt x="256" y="56"/>
                    </a:lnTo>
                    <a:lnTo>
                      <a:pt x="258" y="58"/>
                    </a:lnTo>
                    <a:lnTo>
                      <a:pt x="258" y="60"/>
                    </a:lnTo>
                    <a:lnTo>
                      <a:pt x="260" y="62"/>
                    </a:lnTo>
                    <a:lnTo>
                      <a:pt x="260" y="64"/>
                    </a:lnTo>
                    <a:lnTo>
                      <a:pt x="260" y="66"/>
                    </a:lnTo>
                    <a:lnTo>
                      <a:pt x="260" y="68"/>
                    </a:lnTo>
                    <a:lnTo>
                      <a:pt x="260" y="72"/>
                    </a:lnTo>
                    <a:lnTo>
                      <a:pt x="260" y="72"/>
                    </a:lnTo>
                    <a:lnTo>
                      <a:pt x="260" y="76"/>
                    </a:lnTo>
                    <a:lnTo>
                      <a:pt x="260" y="76"/>
                    </a:lnTo>
                    <a:lnTo>
                      <a:pt x="262" y="8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62" y="88"/>
                    </a:lnTo>
                    <a:lnTo>
                      <a:pt x="262" y="92"/>
                    </a:lnTo>
                    <a:lnTo>
                      <a:pt x="262" y="92"/>
                    </a:lnTo>
                    <a:lnTo>
                      <a:pt x="262" y="96"/>
                    </a:lnTo>
                    <a:lnTo>
                      <a:pt x="262" y="98"/>
                    </a:lnTo>
                    <a:lnTo>
                      <a:pt x="262" y="101"/>
                    </a:lnTo>
                    <a:lnTo>
                      <a:pt x="260" y="103"/>
                    </a:lnTo>
                    <a:lnTo>
                      <a:pt x="260" y="107"/>
                    </a:lnTo>
                    <a:lnTo>
                      <a:pt x="260" y="109"/>
                    </a:lnTo>
                    <a:lnTo>
                      <a:pt x="260" y="113"/>
                    </a:lnTo>
                    <a:lnTo>
                      <a:pt x="260" y="115"/>
                    </a:lnTo>
                    <a:lnTo>
                      <a:pt x="260" y="119"/>
                    </a:lnTo>
                    <a:lnTo>
                      <a:pt x="260" y="121"/>
                    </a:lnTo>
                    <a:lnTo>
                      <a:pt x="260" y="125"/>
                    </a:lnTo>
                    <a:lnTo>
                      <a:pt x="260" y="127"/>
                    </a:lnTo>
                    <a:lnTo>
                      <a:pt x="258" y="133"/>
                    </a:lnTo>
                    <a:lnTo>
                      <a:pt x="258" y="133"/>
                    </a:lnTo>
                    <a:lnTo>
                      <a:pt x="258" y="139"/>
                    </a:lnTo>
                    <a:lnTo>
                      <a:pt x="258" y="141"/>
                    </a:lnTo>
                    <a:lnTo>
                      <a:pt x="256" y="145"/>
                    </a:lnTo>
                    <a:lnTo>
                      <a:pt x="256" y="147"/>
                    </a:lnTo>
                    <a:lnTo>
                      <a:pt x="256" y="152"/>
                    </a:lnTo>
                    <a:lnTo>
                      <a:pt x="256" y="152"/>
                    </a:lnTo>
                    <a:lnTo>
                      <a:pt x="254" y="158"/>
                    </a:lnTo>
                    <a:lnTo>
                      <a:pt x="254" y="160"/>
                    </a:lnTo>
                    <a:lnTo>
                      <a:pt x="254" y="166"/>
                    </a:lnTo>
                    <a:lnTo>
                      <a:pt x="254" y="166"/>
                    </a:lnTo>
                    <a:lnTo>
                      <a:pt x="252" y="172"/>
                    </a:lnTo>
                    <a:lnTo>
                      <a:pt x="252" y="174"/>
                    </a:lnTo>
                    <a:lnTo>
                      <a:pt x="250" y="180"/>
                    </a:lnTo>
                    <a:lnTo>
                      <a:pt x="250" y="180"/>
                    </a:lnTo>
                    <a:lnTo>
                      <a:pt x="250" y="186"/>
                    </a:lnTo>
                    <a:lnTo>
                      <a:pt x="248" y="188"/>
                    </a:lnTo>
                    <a:lnTo>
                      <a:pt x="248" y="194"/>
                    </a:lnTo>
                    <a:lnTo>
                      <a:pt x="248" y="194"/>
                    </a:lnTo>
                    <a:lnTo>
                      <a:pt x="246" y="199"/>
                    </a:lnTo>
                    <a:lnTo>
                      <a:pt x="246" y="201"/>
                    </a:lnTo>
                    <a:lnTo>
                      <a:pt x="244" y="207"/>
                    </a:lnTo>
                    <a:lnTo>
                      <a:pt x="244" y="209"/>
                    </a:lnTo>
                    <a:lnTo>
                      <a:pt x="242" y="215"/>
                    </a:lnTo>
                    <a:lnTo>
                      <a:pt x="242" y="215"/>
                    </a:lnTo>
                    <a:lnTo>
                      <a:pt x="241" y="221"/>
                    </a:lnTo>
                    <a:lnTo>
                      <a:pt x="241" y="223"/>
                    </a:lnTo>
                    <a:lnTo>
                      <a:pt x="239" y="229"/>
                    </a:lnTo>
                    <a:lnTo>
                      <a:pt x="239" y="231"/>
                    </a:lnTo>
                    <a:lnTo>
                      <a:pt x="237" y="237"/>
                    </a:lnTo>
                    <a:lnTo>
                      <a:pt x="237" y="237"/>
                    </a:lnTo>
                    <a:lnTo>
                      <a:pt x="235" y="243"/>
                    </a:lnTo>
                    <a:lnTo>
                      <a:pt x="235" y="245"/>
                    </a:lnTo>
                    <a:lnTo>
                      <a:pt x="233" y="250"/>
                    </a:lnTo>
                    <a:lnTo>
                      <a:pt x="233" y="250"/>
                    </a:lnTo>
                    <a:lnTo>
                      <a:pt x="231" y="256"/>
                    </a:lnTo>
                    <a:lnTo>
                      <a:pt x="231" y="258"/>
                    </a:lnTo>
                    <a:lnTo>
                      <a:pt x="229" y="264"/>
                    </a:lnTo>
                    <a:lnTo>
                      <a:pt x="229" y="266"/>
                    </a:lnTo>
                    <a:lnTo>
                      <a:pt x="227" y="270"/>
                    </a:lnTo>
                    <a:lnTo>
                      <a:pt x="225" y="272"/>
                    </a:lnTo>
                    <a:lnTo>
                      <a:pt x="223" y="278"/>
                    </a:lnTo>
                    <a:lnTo>
                      <a:pt x="223" y="280"/>
                    </a:lnTo>
                    <a:lnTo>
                      <a:pt x="221" y="284"/>
                    </a:lnTo>
                    <a:lnTo>
                      <a:pt x="221" y="286"/>
                    </a:lnTo>
                    <a:lnTo>
                      <a:pt x="219" y="292"/>
                    </a:lnTo>
                    <a:lnTo>
                      <a:pt x="219" y="294"/>
                    </a:lnTo>
                    <a:lnTo>
                      <a:pt x="217" y="297"/>
                    </a:lnTo>
                    <a:lnTo>
                      <a:pt x="215" y="299"/>
                    </a:lnTo>
                    <a:lnTo>
                      <a:pt x="213" y="305"/>
                    </a:lnTo>
                    <a:lnTo>
                      <a:pt x="213" y="305"/>
                    </a:lnTo>
                    <a:lnTo>
                      <a:pt x="211" y="311"/>
                    </a:lnTo>
                    <a:lnTo>
                      <a:pt x="211" y="311"/>
                    </a:lnTo>
                    <a:lnTo>
                      <a:pt x="209" y="317"/>
                    </a:lnTo>
                    <a:lnTo>
                      <a:pt x="207" y="319"/>
                    </a:lnTo>
                    <a:lnTo>
                      <a:pt x="205" y="323"/>
                    </a:lnTo>
                    <a:lnTo>
                      <a:pt x="205" y="325"/>
                    </a:lnTo>
                    <a:lnTo>
                      <a:pt x="203" y="329"/>
                    </a:lnTo>
                    <a:lnTo>
                      <a:pt x="201" y="331"/>
                    </a:lnTo>
                    <a:lnTo>
                      <a:pt x="199" y="335"/>
                    </a:lnTo>
                    <a:lnTo>
                      <a:pt x="199" y="337"/>
                    </a:lnTo>
                    <a:lnTo>
                      <a:pt x="197" y="341"/>
                    </a:lnTo>
                    <a:lnTo>
                      <a:pt x="197" y="343"/>
                    </a:lnTo>
                    <a:lnTo>
                      <a:pt x="194" y="346"/>
                    </a:lnTo>
                    <a:lnTo>
                      <a:pt x="194" y="346"/>
                    </a:lnTo>
                    <a:lnTo>
                      <a:pt x="192" y="352"/>
                    </a:lnTo>
                    <a:lnTo>
                      <a:pt x="192" y="352"/>
                    </a:lnTo>
                    <a:lnTo>
                      <a:pt x="188" y="356"/>
                    </a:lnTo>
                    <a:lnTo>
                      <a:pt x="188" y="358"/>
                    </a:lnTo>
                    <a:lnTo>
                      <a:pt x="186" y="362"/>
                    </a:lnTo>
                    <a:lnTo>
                      <a:pt x="184" y="362"/>
                    </a:lnTo>
                    <a:lnTo>
                      <a:pt x="182" y="366"/>
                    </a:lnTo>
                    <a:lnTo>
                      <a:pt x="182" y="368"/>
                    </a:lnTo>
                    <a:lnTo>
                      <a:pt x="180" y="372"/>
                    </a:lnTo>
                    <a:lnTo>
                      <a:pt x="178" y="372"/>
                    </a:lnTo>
                    <a:lnTo>
                      <a:pt x="176" y="376"/>
                    </a:lnTo>
                    <a:lnTo>
                      <a:pt x="176" y="376"/>
                    </a:lnTo>
                    <a:lnTo>
                      <a:pt x="172" y="380"/>
                    </a:lnTo>
                    <a:lnTo>
                      <a:pt x="172" y="380"/>
                    </a:lnTo>
                    <a:lnTo>
                      <a:pt x="170" y="384"/>
                    </a:lnTo>
                    <a:lnTo>
                      <a:pt x="170" y="384"/>
                    </a:lnTo>
                    <a:lnTo>
                      <a:pt x="166" y="388"/>
                    </a:lnTo>
                    <a:lnTo>
                      <a:pt x="166" y="388"/>
                    </a:lnTo>
                    <a:lnTo>
                      <a:pt x="164" y="390"/>
                    </a:lnTo>
                    <a:lnTo>
                      <a:pt x="162" y="392"/>
                    </a:lnTo>
                    <a:lnTo>
                      <a:pt x="160" y="393"/>
                    </a:lnTo>
                    <a:lnTo>
                      <a:pt x="160" y="393"/>
                    </a:lnTo>
                    <a:lnTo>
                      <a:pt x="156" y="395"/>
                    </a:lnTo>
                    <a:lnTo>
                      <a:pt x="156" y="397"/>
                    </a:lnTo>
                    <a:lnTo>
                      <a:pt x="154" y="399"/>
                    </a:lnTo>
                    <a:lnTo>
                      <a:pt x="152" y="399"/>
                    </a:lnTo>
                    <a:lnTo>
                      <a:pt x="150" y="401"/>
                    </a:lnTo>
                    <a:lnTo>
                      <a:pt x="150" y="401"/>
                    </a:lnTo>
                    <a:lnTo>
                      <a:pt x="146" y="403"/>
                    </a:lnTo>
                    <a:lnTo>
                      <a:pt x="146" y="403"/>
                    </a:lnTo>
                    <a:lnTo>
                      <a:pt x="145" y="403"/>
                    </a:lnTo>
                    <a:lnTo>
                      <a:pt x="143" y="405"/>
                    </a:lnTo>
                    <a:lnTo>
                      <a:pt x="141" y="405"/>
                    </a:lnTo>
                    <a:lnTo>
                      <a:pt x="141" y="405"/>
                    </a:lnTo>
                    <a:lnTo>
                      <a:pt x="137" y="407"/>
                    </a:lnTo>
                    <a:lnTo>
                      <a:pt x="137" y="407"/>
                    </a:lnTo>
                    <a:lnTo>
                      <a:pt x="135" y="407"/>
                    </a:lnTo>
                    <a:lnTo>
                      <a:pt x="133" y="407"/>
                    </a:lnTo>
                    <a:lnTo>
                      <a:pt x="131" y="407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4" name="Freeform 98">
                <a:extLst>
                  <a:ext uri="{FF2B5EF4-FFF2-40B4-BE49-F238E27FC236}">
                    <a16:creationId xmlns:a16="http://schemas.microsoft.com/office/drawing/2014/main" id="{0F7115C7-270C-0C47-97C4-2DCED703E3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" y="2431"/>
                <a:ext cx="189" cy="408"/>
              </a:xfrm>
              <a:custGeom>
                <a:avLst/>
                <a:gdLst>
                  <a:gd name="T0" fmla="*/ 121 w 262"/>
                  <a:gd name="T1" fmla="*/ 2 h 408"/>
                  <a:gd name="T2" fmla="*/ 111 w 262"/>
                  <a:gd name="T3" fmla="*/ 6 h 408"/>
                  <a:gd name="T4" fmla="*/ 99 w 262"/>
                  <a:gd name="T5" fmla="*/ 16 h 408"/>
                  <a:gd name="T6" fmla="*/ 90 w 262"/>
                  <a:gd name="T7" fmla="*/ 28 h 408"/>
                  <a:gd name="T8" fmla="*/ 78 w 262"/>
                  <a:gd name="T9" fmla="*/ 45 h 408"/>
                  <a:gd name="T10" fmla="*/ 68 w 262"/>
                  <a:gd name="T11" fmla="*/ 61 h 408"/>
                  <a:gd name="T12" fmla="*/ 56 w 262"/>
                  <a:gd name="T13" fmla="*/ 83 h 408"/>
                  <a:gd name="T14" fmla="*/ 49 w 262"/>
                  <a:gd name="T15" fmla="*/ 102 h 408"/>
                  <a:gd name="T16" fmla="*/ 39 w 262"/>
                  <a:gd name="T17" fmla="*/ 128 h 408"/>
                  <a:gd name="T18" fmla="*/ 31 w 262"/>
                  <a:gd name="T19" fmla="*/ 151 h 408"/>
                  <a:gd name="T20" fmla="*/ 23 w 262"/>
                  <a:gd name="T21" fmla="*/ 177 h 408"/>
                  <a:gd name="T22" fmla="*/ 17 w 262"/>
                  <a:gd name="T23" fmla="*/ 200 h 408"/>
                  <a:gd name="T24" fmla="*/ 11 w 262"/>
                  <a:gd name="T25" fmla="*/ 228 h 408"/>
                  <a:gd name="T26" fmla="*/ 7 w 262"/>
                  <a:gd name="T27" fmla="*/ 249 h 408"/>
                  <a:gd name="T28" fmla="*/ 3 w 262"/>
                  <a:gd name="T29" fmla="*/ 275 h 408"/>
                  <a:gd name="T30" fmla="*/ 2 w 262"/>
                  <a:gd name="T31" fmla="*/ 294 h 408"/>
                  <a:gd name="T32" fmla="*/ 0 w 262"/>
                  <a:gd name="T33" fmla="*/ 316 h 408"/>
                  <a:gd name="T34" fmla="*/ 2 w 262"/>
                  <a:gd name="T35" fmla="*/ 331 h 408"/>
                  <a:gd name="T36" fmla="*/ 3 w 262"/>
                  <a:gd name="T37" fmla="*/ 347 h 408"/>
                  <a:gd name="T38" fmla="*/ 9 w 262"/>
                  <a:gd name="T39" fmla="*/ 361 h 408"/>
                  <a:gd name="T40" fmla="*/ 19 w 262"/>
                  <a:gd name="T41" fmla="*/ 373 h 408"/>
                  <a:gd name="T42" fmla="*/ 29 w 262"/>
                  <a:gd name="T43" fmla="*/ 382 h 408"/>
                  <a:gd name="T44" fmla="*/ 45 w 262"/>
                  <a:gd name="T45" fmla="*/ 390 h 408"/>
                  <a:gd name="T46" fmla="*/ 60 w 262"/>
                  <a:gd name="T47" fmla="*/ 398 h 408"/>
                  <a:gd name="T48" fmla="*/ 80 w 262"/>
                  <a:gd name="T49" fmla="*/ 404 h 408"/>
                  <a:gd name="T50" fmla="*/ 98 w 262"/>
                  <a:gd name="T51" fmla="*/ 406 h 408"/>
                  <a:gd name="T52" fmla="*/ 119 w 262"/>
                  <a:gd name="T53" fmla="*/ 408 h 408"/>
                  <a:gd name="T54" fmla="*/ 137 w 262"/>
                  <a:gd name="T55" fmla="*/ 408 h 408"/>
                  <a:gd name="T56" fmla="*/ 158 w 262"/>
                  <a:gd name="T57" fmla="*/ 408 h 408"/>
                  <a:gd name="T58" fmla="*/ 176 w 262"/>
                  <a:gd name="T59" fmla="*/ 404 h 408"/>
                  <a:gd name="T60" fmla="*/ 197 w 262"/>
                  <a:gd name="T61" fmla="*/ 400 h 408"/>
                  <a:gd name="T62" fmla="*/ 211 w 262"/>
                  <a:gd name="T63" fmla="*/ 394 h 408"/>
                  <a:gd name="T64" fmla="*/ 229 w 262"/>
                  <a:gd name="T65" fmla="*/ 384 h 408"/>
                  <a:gd name="T66" fmla="*/ 241 w 262"/>
                  <a:gd name="T67" fmla="*/ 377 h 408"/>
                  <a:gd name="T68" fmla="*/ 250 w 262"/>
                  <a:gd name="T69" fmla="*/ 363 h 408"/>
                  <a:gd name="T70" fmla="*/ 256 w 262"/>
                  <a:gd name="T71" fmla="*/ 351 h 408"/>
                  <a:gd name="T72" fmla="*/ 260 w 262"/>
                  <a:gd name="T73" fmla="*/ 335 h 408"/>
                  <a:gd name="T74" fmla="*/ 262 w 262"/>
                  <a:gd name="T75" fmla="*/ 320 h 408"/>
                  <a:gd name="T76" fmla="*/ 260 w 262"/>
                  <a:gd name="T77" fmla="*/ 300 h 408"/>
                  <a:gd name="T78" fmla="*/ 260 w 262"/>
                  <a:gd name="T79" fmla="*/ 280 h 408"/>
                  <a:gd name="T80" fmla="*/ 256 w 262"/>
                  <a:gd name="T81" fmla="*/ 255 h 408"/>
                  <a:gd name="T82" fmla="*/ 252 w 262"/>
                  <a:gd name="T83" fmla="*/ 233 h 408"/>
                  <a:gd name="T84" fmla="*/ 246 w 262"/>
                  <a:gd name="T85" fmla="*/ 208 h 408"/>
                  <a:gd name="T86" fmla="*/ 241 w 262"/>
                  <a:gd name="T87" fmla="*/ 184 h 408"/>
                  <a:gd name="T88" fmla="*/ 233 w 262"/>
                  <a:gd name="T89" fmla="*/ 157 h 408"/>
                  <a:gd name="T90" fmla="*/ 225 w 262"/>
                  <a:gd name="T91" fmla="*/ 135 h 408"/>
                  <a:gd name="T92" fmla="*/ 217 w 262"/>
                  <a:gd name="T93" fmla="*/ 110 h 408"/>
                  <a:gd name="T94" fmla="*/ 207 w 262"/>
                  <a:gd name="T95" fmla="*/ 88 h 408"/>
                  <a:gd name="T96" fmla="*/ 197 w 262"/>
                  <a:gd name="T97" fmla="*/ 67 h 408"/>
                  <a:gd name="T98" fmla="*/ 188 w 262"/>
                  <a:gd name="T99" fmla="*/ 49 h 408"/>
                  <a:gd name="T100" fmla="*/ 176 w 262"/>
                  <a:gd name="T101" fmla="*/ 32 h 408"/>
                  <a:gd name="T102" fmla="*/ 166 w 262"/>
                  <a:gd name="T103" fmla="*/ 20 h 408"/>
                  <a:gd name="T104" fmla="*/ 154 w 262"/>
                  <a:gd name="T105" fmla="*/ 8 h 408"/>
                  <a:gd name="T106" fmla="*/ 143 w 262"/>
                  <a:gd name="T107" fmla="*/ 2 h 408"/>
                  <a:gd name="T108" fmla="*/ 131 w 262"/>
                  <a:gd name="T109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2" h="408">
                    <a:moveTo>
                      <a:pt x="131" y="0"/>
                    </a:moveTo>
                    <a:lnTo>
                      <a:pt x="131" y="0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21" y="2"/>
                    </a:lnTo>
                    <a:lnTo>
                      <a:pt x="121" y="2"/>
                    </a:lnTo>
                    <a:lnTo>
                      <a:pt x="119" y="2"/>
                    </a:lnTo>
                    <a:lnTo>
                      <a:pt x="117" y="4"/>
                    </a:lnTo>
                    <a:lnTo>
                      <a:pt x="115" y="4"/>
                    </a:lnTo>
                    <a:lnTo>
                      <a:pt x="115" y="4"/>
                    </a:lnTo>
                    <a:lnTo>
                      <a:pt x="111" y="6"/>
                    </a:lnTo>
                    <a:lnTo>
                      <a:pt x="111" y="6"/>
                    </a:lnTo>
                    <a:lnTo>
                      <a:pt x="109" y="8"/>
                    </a:lnTo>
                    <a:lnTo>
                      <a:pt x="107" y="8"/>
                    </a:lnTo>
                    <a:lnTo>
                      <a:pt x="105" y="10"/>
                    </a:lnTo>
                    <a:lnTo>
                      <a:pt x="105" y="12"/>
                    </a:lnTo>
                    <a:lnTo>
                      <a:pt x="101" y="14"/>
                    </a:lnTo>
                    <a:lnTo>
                      <a:pt x="101" y="14"/>
                    </a:lnTo>
                    <a:lnTo>
                      <a:pt x="99" y="16"/>
                    </a:lnTo>
                    <a:lnTo>
                      <a:pt x="98" y="18"/>
                    </a:lnTo>
                    <a:lnTo>
                      <a:pt x="96" y="20"/>
                    </a:lnTo>
                    <a:lnTo>
                      <a:pt x="96" y="20"/>
                    </a:lnTo>
                    <a:lnTo>
                      <a:pt x="92" y="24"/>
                    </a:lnTo>
                    <a:lnTo>
                      <a:pt x="92" y="24"/>
                    </a:lnTo>
                    <a:lnTo>
                      <a:pt x="90" y="28"/>
                    </a:lnTo>
                    <a:lnTo>
                      <a:pt x="90" y="28"/>
                    </a:lnTo>
                    <a:lnTo>
                      <a:pt x="86" y="32"/>
                    </a:lnTo>
                    <a:lnTo>
                      <a:pt x="86" y="32"/>
                    </a:lnTo>
                    <a:lnTo>
                      <a:pt x="84" y="35"/>
                    </a:lnTo>
                    <a:lnTo>
                      <a:pt x="82" y="35"/>
                    </a:lnTo>
                    <a:lnTo>
                      <a:pt x="80" y="39"/>
                    </a:lnTo>
                    <a:lnTo>
                      <a:pt x="80" y="41"/>
                    </a:lnTo>
                    <a:lnTo>
                      <a:pt x="78" y="45"/>
                    </a:lnTo>
                    <a:lnTo>
                      <a:pt x="76" y="45"/>
                    </a:lnTo>
                    <a:lnTo>
                      <a:pt x="74" y="49"/>
                    </a:lnTo>
                    <a:lnTo>
                      <a:pt x="74" y="51"/>
                    </a:lnTo>
                    <a:lnTo>
                      <a:pt x="70" y="55"/>
                    </a:lnTo>
                    <a:lnTo>
                      <a:pt x="70" y="55"/>
                    </a:lnTo>
                    <a:lnTo>
                      <a:pt x="68" y="61"/>
                    </a:lnTo>
                    <a:lnTo>
                      <a:pt x="68" y="61"/>
                    </a:lnTo>
                    <a:lnTo>
                      <a:pt x="64" y="65"/>
                    </a:lnTo>
                    <a:lnTo>
                      <a:pt x="64" y="67"/>
                    </a:lnTo>
                    <a:lnTo>
                      <a:pt x="62" y="71"/>
                    </a:lnTo>
                    <a:lnTo>
                      <a:pt x="62" y="73"/>
                    </a:lnTo>
                    <a:lnTo>
                      <a:pt x="60" y="77"/>
                    </a:lnTo>
                    <a:lnTo>
                      <a:pt x="58" y="79"/>
                    </a:lnTo>
                    <a:lnTo>
                      <a:pt x="56" y="83"/>
                    </a:lnTo>
                    <a:lnTo>
                      <a:pt x="56" y="84"/>
                    </a:lnTo>
                    <a:lnTo>
                      <a:pt x="54" y="88"/>
                    </a:lnTo>
                    <a:lnTo>
                      <a:pt x="52" y="90"/>
                    </a:lnTo>
                    <a:lnTo>
                      <a:pt x="50" y="96"/>
                    </a:lnTo>
                    <a:lnTo>
                      <a:pt x="50" y="96"/>
                    </a:lnTo>
                    <a:lnTo>
                      <a:pt x="49" y="102"/>
                    </a:lnTo>
                    <a:lnTo>
                      <a:pt x="49" y="102"/>
                    </a:lnTo>
                    <a:lnTo>
                      <a:pt x="47" y="108"/>
                    </a:lnTo>
                    <a:lnTo>
                      <a:pt x="45" y="110"/>
                    </a:lnTo>
                    <a:lnTo>
                      <a:pt x="43" y="114"/>
                    </a:lnTo>
                    <a:lnTo>
                      <a:pt x="43" y="116"/>
                    </a:lnTo>
                    <a:lnTo>
                      <a:pt x="41" y="122"/>
                    </a:lnTo>
                    <a:lnTo>
                      <a:pt x="41" y="124"/>
                    </a:lnTo>
                    <a:lnTo>
                      <a:pt x="39" y="128"/>
                    </a:lnTo>
                    <a:lnTo>
                      <a:pt x="39" y="130"/>
                    </a:lnTo>
                    <a:lnTo>
                      <a:pt x="37" y="135"/>
                    </a:lnTo>
                    <a:lnTo>
                      <a:pt x="35" y="137"/>
                    </a:lnTo>
                    <a:lnTo>
                      <a:pt x="33" y="141"/>
                    </a:lnTo>
                    <a:lnTo>
                      <a:pt x="33" y="143"/>
                    </a:lnTo>
                    <a:lnTo>
                      <a:pt x="31" y="149"/>
                    </a:lnTo>
                    <a:lnTo>
                      <a:pt x="31" y="151"/>
                    </a:lnTo>
                    <a:lnTo>
                      <a:pt x="29" y="157"/>
                    </a:lnTo>
                    <a:lnTo>
                      <a:pt x="29" y="157"/>
                    </a:lnTo>
                    <a:lnTo>
                      <a:pt x="27" y="163"/>
                    </a:lnTo>
                    <a:lnTo>
                      <a:pt x="27" y="165"/>
                    </a:lnTo>
                    <a:lnTo>
                      <a:pt x="25" y="171"/>
                    </a:lnTo>
                    <a:lnTo>
                      <a:pt x="25" y="171"/>
                    </a:lnTo>
                    <a:lnTo>
                      <a:pt x="23" y="177"/>
                    </a:lnTo>
                    <a:lnTo>
                      <a:pt x="23" y="179"/>
                    </a:lnTo>
                    <a:lnTo>
                      <a:pt x="21" y="184"/>
                    </a:lnTo>
                    <a:lnTo>
                      <a:pt x="21" y="186"/>
                    </a:lnTo>
                    <a:lnTo>
                      <a:pt x="19" y="192"/>
                    </a:lnTo>
                    <a:lnTo>
                      <a:pt x="19" y="192"/>
                    </a:lnTo>
                    <a:lnTo>
                      <a:pt x="17" y="198"/>
                    </a:lnTo>
                    <a:lnTo>
                      <a:pt x="17" y="200"/>
                    </a:lnTo>
                    <a:lnTo>
                      <a:pt x="15" y="206"/>
                    </a:lnTo>
                    <a:lnTo>
                      <a:pt x="15" y="208"/>
                    </a:lnTo>
                    <a:lnTo>
                      <a:pt x="13" y="214"/>
                    </a:lnTo>
                    <a:lnTo>
                      <a:pt x="13" y="214"/>
                    </a:lnTo>
                    <a:lnTo>
                      <a:pt x="13" y="220"/>
                    </a:lnTo>
                    <a:lnTo>
                      <a:pt x="11" y="222"/>
                    </a:lnTo>
                    <a:lnTo>
                      <a:pt x="11" y="228"/>
                    </a:lnTo>
                    <a:lnTo>
                      <a:pt x="11" y="228"/>
                    </a:lnTo>
                    <a:lnTo>
                      <a:pt x="9" y="233"/>
                    </a:lnTo>
                    <a:lnTo>
                      <a:pt x="9" y="235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7" y="247"/>
                    </a:lnTo>
                    <a:lnTo>
                      <a:pt x="7" y="249"/>
                    </a:lnTo>
                    <a:lnTo>
                      <a:pt x="5" y="255"/>
                    </a:lnTo>
                    <a:lnTo>
                      <a:pt x="5" y="255"/>
                    </a:lnTo>
                    <a:lnTo>
                      <a:pt x="5" y="261"/>
                    </a:lnTo>
                    <a:lnTo>
                      <a:pt x="5" y="263"/>
                    </a:lnTo>
                    <a:lnTo>
                      <a:pt x="3" y="267"/>
                    </a:lnTo>
                    <a:lnTo>
                      <a:pt x="3" y="269"/>
                    </a:lnTo>
                    <a:lnTo>
                      <a:pt x="3" y="275"/>
                    </a:lnTo>
                    <a:lnTo>
                      <a:pt x="3" y="275"/>
                    </a:lnTo>
                    <a:lnTo>
                      <a:pt x="2" y="280"/>
                    </a:lnTo>
                    <a:lnTo>
                      <a:pt x="2" y="282"/>
                    </a:lnTo>
                    <a:lnTo>
                      <a:pt x="2" y="286"/>
                    </a:lnTo>
                    <a:lnTo>
                      <a:pt x="2" y="288"/>
                    </a:lnTo>
                    <a:lnTo>
                      <a:pt x="2" y="292"/>
                    </a:lnTo>
                    <a:lnTo>
                      <a:pt x="2" y="294"/>
                    </a:lnTo>
                    <a:lnTo>
                      <a:pt x="2" y="298"/>
                    </a:lnTo>
                    <a:lnTo>
                      <a:pt x="2" y="300"/>
                    </a:lnTo>
                    <a:lnTo>
                      <a:pt x="2" y="304"/>
                    </a:lnTo>
                    <a:lnTo>
                      <a:pt x="0" y="306"/>
                    </a:lnTo>
                    <a:lnTo>
                      <a:pt x="0" y="310"/>
                    </a:lnTo>
                    <a:lnTo>
                      <a:pt x="0" y="312"/>
                    </a:lnTo>
                    <a:lnTo>
                      <a:pt x="0" y="316"/>
                    </a:lnTo>
                    <a:lnTo>
                      <a:pt x="0" y="316"/>
                    </a:lnTo>
                    <a:lnTo>
                      <a:pt x="0" y="320"/>
                    </a:lnTo>
                    <a:lnTo>
                      <a:pt x="0" y="322"/>
                    </a:lnTo>
                    <a:lnTo>
                      <a:pt x="0" y="326"/>
                    </a:lnTo>
                    <a:lnTo>
                      <a:pt x="0" y="328"/>
                    </a:lnTo>
                    <a:lnTo>
                      <a:pt x="2" y="331"/>
                    </a:lnTo>
                    <a:lnTo>
                      <a:pt x="2" y="331"/>
                    </a:lnTo>
                    <a:lnTo>
                      <a:pt x="2" y="335"/>
                    </a:lnTo>
                    <a:lnTo>
                      <a:pt x="2" y="335"/>
                    </a:lnTo>
                    <a:lnTo>
                      <a:pt x="2" y="339"/>
                    </a:lnTo>
                    <a:lnTo>
                      <a:pt x="2" y="339"/>
                    </a:lnTo>
                    <a:lnTo>
                      <a:pt x="2" y="343"/>
                    </a:lnTo>
                    <a:lnTo>
                      <a:pt x="2" y="345"/>
                    </a:lnTo>
                    <a:lnTo>
                      <a:pt x="3" y="347"/>
                    </a:lnTo>
                    <a:lnTo>
                      <a:pt x="3" y="349"/>
                    </a:lnTo>
                    <a:lnTo>
                      <a:pt x="5" y="351"/>
                    </a:lnTo>
                    <a:lnTo>
                      <a:pt x="5" y="353"/>
                    </a:lnTo>
                    <a:lnTo>
                      <a:pt x="5" y="355"/>
                    </a:lnTo>
                    <a:lnTo>
                      <a:pt x="7" y="357"/>
                    </a:lnTo>
                    <a:lnTo>
                      <a:pt x="7" y="359"/>
                    </a:lnTo>
                    <a:lnTo>
                      <a:pt x="9" y="361"/>
                    </a:lnTo>
                    <a:lnTo>
                      <a:pt x="9" y="363"/>
                    </a:lnTo>
                    <a:lnTo>
                      <a:pt x="11" y="363"/>
                    </a:lnTo>
                    <a:lnTo>
                      <a:pt x="13" y="367"/>
                    </a:lnTo>
                    <a:lnTo>
                      <a:pt x="13" y="367"/>
                    </a:lnTo>
                    <a:lnTo>
                      <a:pt x="15" y="371"/>
                    </a:lnTo>
                    <a:lnTo>
                      <a:pt x="15" y="371"/>
                    </a:lnTo>
                    <a:lnTo>
                      <a:pt x="19" y="373"/>
                    </a:lnTo>
                    <a:lnTo>
                      <a:pt x="19" y="373"/>
                    </a:lnTo>
                    <a:lnTo>
                      <a:pt x="21" y="377"/>
                    </a:lnTo>
                    <a:lnTo>
                      <a:pt x="23" y="377"/>
                    </a:lnTo>
                    <a:lnTo>
                      <a:pt x="25" y="378"/>
                    </a:lnTo>
                    <a:lnTo>
                      <a:pt x="25" y="378"/>
                    </a:lnTo>
                    <a:lnTo>
                      <a:pt x="29" y="382"/>
                    </a:lnTo>
                    <a:lnTo>
                      <a:pt x="29" y="382"/>
                    </a:lnTo>
                    <a:lnTo>
                      <a:pt x="33" y="384"/>
                    </a:lnTo>
                    <a:lnTo>
                      <a:pt x="33" y="384"/>
                    </a:lnTo>
                    <a:lnTo>
                      <a:pt x="37" y="386"/>
                    </a:lnTo>
                    <a:lnTo>
                      <a:pt x="37" y="386"/>
                    </a:lnTo>
                    <a:lnTo>
                      <a:pt x="41" y="388"/>
                    </a:lnTo>
                    <a:lnTo>
                      <a:pt x="41" y="390"/>
                    </a:lnTo>
                    <a:lnTo>
                      <a:pt x="45" y="390"/>
                    </a:lnTo>
                    <a:lnTo>
                      <a:pt x="47" y="392"/>
                    </a:lnTo>
                    <a:lnTo>
                      <a:pt x="50" y="394"/>
                    </a:lnTo>
                    <a:lnTo>
                      <a:pt x="50" y="394"/>
                    </a:lnTo>
                    <a:lnTo>
                      <a:pt x="54" y="396"/>
                    </a:lnTo>
                    <a:lnTo>
                      <a:pt x="54" y="396"/>
                    </a:lnTo>
                    <a:lnTo>
                      <a:pt x="58" y="396"/>
                    </a:lnTo>
                    <a:lnTo>
                      <a:pt x="60" y="398"/>
                    </a:lnTo>
                    <a:lnTo>
                      <a:pt x="64" y="398"/>
                    </a:lnTo>
                    <a:lnTo>
                      <a:pt x="64" y="400"/>
                    </a:lnTo>
                    <a:lnTo>
                      <a:pt x="68" y="400"/>
                    </a:lnTo>
                    <a:lnTo>
                      <a:pt x="70" y="400"/>
                    </a:lnTo>
                    <a:lnTo>
                      <a:pt x="74" y="402"/>
                    </a:lnTo>
                    <a:lnTo>
                      <a:pt x="76" y="402"/>
                    </a:lnTo>
                    <a:lnTo>
                      <a:pt x="80" y="404"/>
                    </a:lnTo>
                    <a:lnTo>
                      <a:pt x="80" y="404"/>
                    </a:lnTo>
                    <a:lnTo>
                      <a:pt x="86" y="404"/>
                    </a:lnTo>
                    <a:lnTo>
                      <a:pt x="86" y="404"/>
                    </a:lnTo>
                    <a:lnTo>
                      <a:pt x="90" y="406"/>
                    </a:lnTo>
                    <a:lnTo>
                      <a:pt x="92" y="406"/>
                    </a:lnTo>
                    <a:lnTo>
                      <a:pt x="96" y="406"/>
                    </a:lnTo>
                    <a:lnTo>
                      <a:pt x="98" y="406"/>
                    </a:lnTo>
                    <a:lnTo>
                      <a:pt x="101" y="406"/>
                    </a:lnTo>
                    <a:lnTo>
                      <a:pt x="103" y="408"/>
                    </a:lnTo>
                    <a:lnTo>
                      <a:pt x="107" y="408"/>
                    </a:lnTo>
                    <a:lnTo>
                      <a:pt x="109" y="408"/>
                    </a:lnTo>
                    <a:lnTo>
                      <a:pt x="113" y="408"/>
                    </a:lnTo>
                    <a:lnTo>
                      <a:pt x="113" y="408"/>
                    </a:lnTo>
                    <a:lnTo>
                      <a:pt x="119" y="408"/>
                    </a:lnTo>
                    <a:lnTo>
                      <a:pt x="119" y="408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31" y="408"/>
                    </a:lnTo>
                    <a:lnTo>
                      <a:pt x="131" y="408"/>
                    </a:lnTo>
                    <a:lnTo>
                      <a:pt x="137" y="408"/>
                    </a:lnTo>
                    <a:lnTo>
                      <a:pt x="137" y="408"/>
                    </a:lnTo>
                    <a:lnTo>
                      <a:pt x="143" y="408"/>
                    </a:lnTo>
                    <a:lnTo>
                      <a:pt x="143" y="408"/>
                    </a:lnTo>
                    <a:lnTo>
                      <a:pt x="148" y="408"/>
                    </a:lnTo>
                    <a:lnTo>
                      <a:pt x="148" y="408"/>
                    </a:lnTo>
                    <a:lnTo>
                      <a:pt x="152" y="408"/>
                    </a:lnTo>
                    <a:lnTo>
                      <a:pt x="154" y="408"/>
                    </a:lnTo>
                    <a:lnTo>
                      <a:pt x="158" y="408"/>
                    </a:lnTo>
                    <a:lnTo>
                      <a:pt x="160" y="406"/>
                    </a:lnTo>
                    <a:lnTo>
                      <a:pt x="164" y="406"/>
                    </a:lnTo>
                    <a:lnTo>
                      <a:pt x="166" y="406"/>
                    </a:lnTo>
                    <a:lnTo>
                      <a:pt x="170" y="406"/>
                    </a:lnTo>
                    <a:lnTo>
                      <a:pt x="172" y="406"/>
                    </a:lnTo>
                    <a:lnTo>
                      <a:pt x="176" y="404"/>
                    </a:lnTo>
                    <a:lnTo>
                      <a:pt x="176" y="404"/>
                    </a:lnTo>
                    <a:lnTo>
                      <a:pt x="182" y="404"/>
                    </a:lnTo>
                    <a:lnTo>
                      <a:pt x="182" y="404"/>
                    </a:lnTo>
                    <a:lnTo>
                      <a:pt x="186" y="402"/>
                    </a:lnTo>
                    <a:lnTo>
                      <a:pt x="188" y="402"/>
                    </a:lnTo>
                    <a:lnTo>
                      <a:pt x="192" y="400"/>
                    </a:lnTo>
                    <a:lnTo>
                      <a:pt x="194" y="400"/>
                    </a:lnTo>
                    <a:lnTo>
                      <a:pt x="197" y="400"/>
                    </a:lnTo>
                    <a:lnTo>
                      <a:pt x="197" y="398"/>
                    </a:lnTo>
                    <a:lnTo>
                      <a:pt x="201" y="398"/>
                    </a:lnTo>
                    <a:lnTo>
                      <a:pt x="203" y="396"/>
                    </a:lnTo>
                    <a:lnTo>
                      <a:pt x="207" y="396"/>
                    </a:lnTo>
                    <a:lnTo>
                      <a:pt x="207" y="396"/>
                    </a:lnTo>
                    <a:lnTo>
                      <a:pt x="211" y="394"/>
                    </a:lnTo>
                    <a:lnTo>
                      <a:pt x="211" y="394"/>
                    </a:lnTo>
                    <a:lnTo>
                      <a:pt x="215" y="392"/>
                    </a:lnTo>
                    <a:lnTo>
                      <a:pt x="217" y="390"/>
                    </a:lnTo>
                    <a:lnTo>
                      <a:pt x="221" y="390"/>
                    </a:lnTo>
                    <a:lnTo>
                      <a:pt x="221" y="388"/>
                    </a:lnTo>
                    <a:lnTo>
                      <a:pt x="225" y="386"/>
                    </a:lnTo>
                    <a:lnTo>
                      <a:pt x="225" y="386"/>
                    </a:lnTo>
                    <a:lnTo>
                      <a:pt x="229" y="384"/>
                    </a:lnTo>
                    <a:lnTo>
                      <a:pt x="229" y="384"/>
                    </a:lnTo>
                    <a:lnTo>
                      <a:pt x="233" y="382"/>
                    </a:lnTo>
                    <a:lnTo>
                      <a:pt x="233" y="382"/>
                    </a:lnTo>
                    <a:lnTo>
                      <a:pt x="237" y="378"/>
                    </a:lnTo>
                    <a:lnTo>
                      <a:pt x="237" y="378"/>
                    </a:lnTo>
                    <a:lnTo>
                      <a:pt x="239" y="377"/>
                    </a:lnTo>
                    <a:lnTo>
                      <a:pt x="241" y="377"/>
                    </a:lnTo>
                    <a:lnTo>
                      <a:pt x="242" y="373"/>
                    </a:lnTo>
                    <a:lnTo>
                      <a:pt x="242" y="373"/>
                    </a:lnTo>
                    <a:lnTo>
                      <a:pt x="246" y="371"/>
                    </a:lnTo>
                    <a:lnTo>
                      <a:pt x="246" y="371"/>
                    </a:lnTo>
                    <a:lnTo>
                      <a:pt x="248" y="367"/>
                    </a:lnTo>
                    <a:lnTo>
                      <a:pt x="248" y="367"/>
                    </a:lnTo>
                    <a:lnTo>
                      <a:pt x="250" y="363"/>
                    </a:lnTo>
                    <a:lnTo>
                      <a:pt x="250" y="363"/>
                    </a:lnTo>
                    <a:lnTo>
                      <a:pt x="252" y="361"/>
                    </a:lnTo>
                    <a:lnTo>
                      <a:pt x="254" y="359"/>
                    </a:lnTo>
                    <a:lnTo>
                      <a:pt x="254" y="357"/>
                    </a:lnTo>
                    <a:lnTo>
                      <a:pt x="256" y="355"/>
                    </a:lnTo>
                    <a:lnTo>
                      <a:pt x="256" y="353"/>
                    </a:lnTo>
                    <a:lnTo>
                      <a:pt x="256" y="351"/>
                    </a:lnTo>
                    <a:lnTo>
                      <a:pt x="258" y="349"/>
                    </a:lnTo>
                    <a:lnTo>
                      <a:pt x="258" y="347"/>
                    </a:lnTo>
                    <a:lnTo>
                      <a:pt x="260" y="345"/>
                    </a:lnTo>
                    <a:lnTo>
                      <a:pt x="260" y="343"/>
                    </a:lnTo>
                    <a:lnTo>
                      <a:pt x="260" y="341"/>
                    </a:lnTo>
                    <a:lnTo>
                      <a:pt x="260" y="339"/>
                    </a:lnTo>
                    <a:lnTo>
                      <a:pt x="260" y="335"/>
                    </a:lnTo>
                    <a:lnTo>
                      <a:pt x="260" y="335"/>
                    </a:lnTo>
                    <a:lnTo>
                      <a:pt x="260" y="331"/>
                    </a:lnTo>
                    <a:lnTo>
                      <a:pt x="260" y="331"/>
                    </a:lnTo>
                    <a:lnTo>
                      <a:pt x="262" y="328"/>
                    </a:lnTo>
                    <a:lnTo>
                      <a:pt x="262" y="326"/>
                    </a:lnTo>
                    <a:lnTo>
                      <a:pt x="262" y="322"/>
                    </a:lnTo>
                    <a:lnTo>
                      <a:pt x="262" y="320"/>
                    </a:lnTo>
                    <a:lnTo>
                      <a:pt x="262" y="316"/>
                    </a:lnTo>
                    <a:lnTo>
                      <a:pt x="262" y="316"/>
                    </a:lnTo>
                    <a:lnTo>
                      <a:pt x="262" y="312"/>
                    </a:lnTo>
                    <a:lnTo>
                      <a:pt x="262" y="310"/>
                    </a:lnTo>
                    <a:lnTo>
                      <a:pt x="262" y="306"/>
                    </a:lnTo>
                    <a:lnTo>
                      <a:pt x="260" y="304"/>
                    </a:lnTo>
                    <a:lnTo>
                      <a:pt x="260" y="300"/>
                    </a:lnTo>
                    <a:lnTo>
                      <a:pt x="260" y="298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88"/>
                    </a:lnTo>
                    <a:lnTo>
                      <a:pt x="260" y="286"/>
                    </a:lnTo>
                    <a:lnTo>
                      <a:pt x="260" y="282"/>
                    </a:lnTo>
                    <a:lnTo>
                      <a:pt x="260" y="280"/>
                    </a:lnTo>
                    <a:lnTo>
                      <a:pt x="258" y="275"/>
                    </a:lnTo>
                    <a:lnTo>
                      <a:pt x="258" y="275"/>
                    </a:lnTo>
                    <a:lnTo>
                      <a:pt x="258" y="269"/>
                    </a:lnTo>
                    <a:lnTo>
                      <a:pt x="258" y="267"/>
                    </a:lnTo>
                    <a:lnTo>
                      <a:pt x="256" y="263"/>
                    </a:lnTo>
                    <a:lnTo>
                      <a:pt x="256" y="261"/>
                    </a:lnTo>
                    <a:lnTo>
                      <a:pt x="256" y="255"/>
                    </a:lnTo>
                    <a:lnTo>
                      <a:pt x="256" y="255"/>
                    </a:lnTo>
                    <a:lnTo>
                      <a:pt x="254" y="249"/>
                    </a:lnTo>
                    <a:lnTo>
                      <a:pt x="254" y="247"/>
                    </a:lnTo>
                    <a:lnTo>
                      <a:pt x="254" y="241"/>
                    </a:lnTo>
                    <a:lnTo>
                      <a:pt x="254" y="241"/>
                    </a:lnTo>
                    <a:lnTo>
                      <a:pt x="252" y="235"/>
                    </a:lnTo>
                    <a:lnTo>
                      <a:pt x="252" y="233"/>
                    </a:lnTo>
                    <a:lnTo>
                      <a:pt x="250" y="228"/>
                    </a:lnTo>
                    <a:lnTo>
                      <a:pt x="250" y="228"/>
                    </a:lnTo>
                    <a:lnTo>
                      <a:pt x="250" y="222"/>
                    </a:lnTo>
                    <a:lnTo>
                      <a:pt x="248" y="220"/>
                    </a:lnTo>
                    <a:lnTo>
                      <a:pt x="248" y="214"/>
                    </a:lnTo>
                    <a:lnTo>
                      <a:pt x="248" y="214"/>
                    </a:lnTo>
                    <a:lnTo>
                      <a:pt x="246" y="208"/>
                    </a:lnTo>
                    <a:lnTo>
                      <a:pt x="246" y="206"/>
                    </a:lnTo>
                    <a:lnTo>
                      <a:pt x="244" y="200"/>
                    </a:lnTo>
                    <a:lnTo>
                      <a:pt x="244" y="198"/>
                    </a:lnTo>
                    <a:lnTo>
                      <a:pt x="242" y="192"/>
                    </a:lnTo>
                    <a:lnTo>
                      <a:pt x="242" y="192"/>
                    </a:lnTo>
                    <a:lnTo>
                      <a:pt x="241" y="186"/>
                    </a:lnTo>
                    <a:lnTo>
                      <a:pt x="241" y="184"/>
                    </a:lnTo>
                    <a:lnTo>
                      <a:pt x="239" y="179"/>
                    </a:lnTo>
                    <a:lnTo>
                      <a:pt x="239" y="177"/>
                    </a:lnTo>
                    <a:lnTo>
                      <a:pt x="237" y="171"/>
                    </a:lnTo>
                    <a:lnTo>
                      <a:pt x="237" y="171"/>
                    </a:lnTo>
                    <a:lnTo>
                      <a:pt x="235" y="165"/>
                    </a:lnTo>
                    <a:lnTo>
                      <a:pt x="235" y="163"/>
                    </a:lnTo>
                    <a:lnTo>
                      <a:pt x="233" y="157"/>
                    </a:lnTo>
                    <a:lnTo>
                      <a:pt x="233" y="157"/>
                    </a:lnTo>
                    <a:lnTo>
                      <a:pt x="231" y="151"/>
                    </a:lnTo>
                    <a:lnTo>
                      <a:pt x="231" y="149"/>
                    </a:lnTo>
                    <a:lnTo>
                      <a:pt x="229" y="143"/>
                    </a:lnTo>
                    <a:lnTo>
                      <a:pt x="229" y="141"/>
                    </a:lnTo>
                    <a:lnTo>
                      <a:pt x="227" y="137"/>
                    </a:lnTo>
                    <a:lnTo>
                      <a:pt x="225" y="135"/>
                    </a:lnTo>
                    <a:lnTo>
                      <a:pt x="223" y="130"/>
                    </a:lnTo>
                    <a:lnTo>
                      <a:pt x="223" y="128"/>
                    </a:lnTo>
                    <a:lnTo>
                      <a:pt x="221" y="124"/>
                    </a:lnTo>
                    <a:lnTo>
                      <a:pt x="221" y="122"/>
                    </a:lnTo>
                    <a:lnTo>
                      <a:pt x="219" y="116"/>
                    </a:lnTo>
                    <a:lnTo>
                      <a:pt x="219" y="114"/>
                    </a:lnTo>
                    <a:lnTo>
                      <a:pt x="217" y="110"/>
                    </a:lnTo>
                    <a:lnTo>
                      <a:pt x="215" y="108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1" y="96"/>
                    </a:lnTo>
                    <a:lnTo>
                      <a:pt x="211" y="96"/>
                    </a:lnTo>
                    <a:lnTo>
                      <a:pt x="209" y="90"/>
                    </a:lnTo>
                    <a:lnTo>
                      <a:pt x="207" y="88"/>
                    </a:lnTo>
                    <a:lnTo>
                      <a:pt x="205" y="84"/>
                    </a:lnTo>
                    <a:lnTo>
                      <a:pt x="205" y="83"/>
                    </a:lnTo>
                    <a:lnTo>
                      <a:pt x="203" y="79"/>
                    </a:lnTo>
                    <a:lnTo>
                      <a:pt x="201" y="77"/>
                    </a:lnTo>
                    <a:lnTo>
                      <a:pt x="199" y="73"/>
                    </a:lnTo>
                    <a:lnTo>
                      <a:pt x="199" y="71"/>
                    </a:lnTo>
                    <a:lnTo>
                      <a:pt x="197" y="67"/>
                    </a:lnTo>
                    <a:lnTo>
                      <a:pt x="197" y="65"/>
                    </a:lnTo>
                    <a:lnTo>
                      <a:pt x="194" y="61"/>
                    </a:lnTo>
                    <a:lnTo>
                      <a:pt x="194" y="61"/>
                    </a:lnTo>
                    <a:lnTo>
                      <a:pt x="192" y="55"/>
                    </a:lnTo>
                    <a:lnTo>
                      <a:pt x="192" y="55"/>
                    </a:lnTo>
                    <a:lnTo>
                      <a:pt x="188" y="51"/>
                    </a:lnTo>
                    <a:lnTo>
                      <a:pt x="188" y="49"/>
                    </a:lnTo>
                    <a:lnTo>
                      <a:pt x="186" y="45"/>
                    </a:lnTo>
                    <a:lnTo>
                      <a:pt x="184" y="45"/>
                    </a:lnTo>
                    <a:lnTo>
                      <a:pt x="182" y="41"/>
                    </a:lnTo>
                    <a:lnTo>
                      <a:pt x="182" y="39"/>
                    </a:lnTo>
                    <a:lnTo>
                      <a:pt x="180" y="35"/>
                    </a:lnTo>
                    <a:lnTo>
                      <a:pt x="178" y="35"/>
                    </a:lnTo>
                    <a:lnTo>
                      <a:pt x="176" y="32"/>
                    </a:lnTo>
                    <a:lnTo>
                      <a:pt x="176" y="32"/>
                    </a:lnTo>
                    <a:lnTo>
                      <a:pt x="172" y="28"/>
                    </a:lnTo>
                    <a:lnTo>
                      <a:pt x="172" y="28"/>
                    </a:lnTo>
                    <a:lnTo>
                      <a:pt x="170" y="24"/>
                    </a:lnTo>
                    <a:lnTo>
                      <a:pt x="170" y="24"/>
                    </a:lnTo>
                    <a:lnTo>
                      <a:pt x="166" y="20"/>
                    </a:lnTo>
                    <a:lnTo>
                      <a:pt x="166" y="20"/>
                    </a:lnTo>
                    <a:lnTo>
                      <a:pt x="164" y="18"/>
                    </a:lnTo>
                    <a:lnTo>
                      <a:pt x="162" y="16"/>
                    </a:lnTo>
                    <a:lnTo>
                      <a:pt x="160" y="14"/>
                    </a:lnTo>
                    <a:lnTo>
                      <a:pt x="160" y="14"/>
                    </a:lnTo>
                    <a:lnTo>
                      <a:pt x="156" y="12"/>
                    </a:lnTo>
                    <a:lnTo>
                      <a:pt x="156" y="10"/>
                    </a:lnTo>
                    <a:lnTo>
                      <a:pt x="154" y="8"/>
                    </a:lnTo>
                    <a:lnTo>
                      <a:pt x="152" y="8"/>
                    </a:lnTo>
                    <a:lnTo>
                      <a:pt x="150" y="6"/>
                    </a:lnTo>
                    <a:lnTo>
                      <a:pt x="150" y="6"/>
                    </a:lnTo>
                    <a:lnTo>
                      <a:pt x="146" y="4"/>
                    </a:lnTo>
                    <a:lnTo>
                      <a:pt x="146" y="4"/>
                    </a:lnTo>
                    <a:lnTo>
                      <a:pt x="145" y="4"/>
                    </a:lnTo>
                    <a:lnTo>
                      <a:pt x="143" y="2"/>
                    </a:lnTo>
                    <a:lnTo>
                      <a:pt x="141" y="2"/>
                    </a:lnTo>
                    <a:lnTo>
                      <a:pt x="141" y="2"/>
                    </a:lnTo>
                    <a:lnTo>
                      <a:pt x="137" y="0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1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5" name="Freeform 99">
                <a:extLst>
                  <a:ext uri="{FF2B5EF4-FFF2-40B4-BE49-F238E27FC236}">
                    <a16:creationId xmlns:a16="http://schemas.microsoft.com/office/drawing/2014/main" id="{3F911F21-24C5-9F49-85CE-CF41340883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2200"/>
                <a:ext cx="189" cy="408"/>
              </a:xfrm>
              <a:custGeom>
                <a:avLst/>
                <a:gdLst>
                  <a:gd name="T0" fmla="*/ 121 w 262"/>
                  <a:gd name="T1" fmla="*/ 406 h 408"/>
                  <a:gd name="T2" fmla="*/ 111 w 262"/>
                  <a:gd name="T3" fmla="*/ 402 h 408"/>
                  <a:gd name="T4" fmla="*/ 99 w 262"/>
                  <a:gd name="T5" fmla="*/ 392 h 408"/>
                  <a:gd name="T6" fmla="*/ 90 w 262"/>
                  <a:gd name="T7" fmla="*/ 380 h 408"/>
                  <a:gd name="T8" fmla="*/ 78 w 262"/>
                  <a:gd name="T9" fmla="*/ 363 h 408"/>
                  <a:gd name="T10" fmla="*/ 68 w 262"/>
                  <a:gd name="T11" fmla="*/ 347 h 408"/>
                  <a:gd name="T12" fmla="*/ 56 w 262"/>
                  <a:gd name="T13" fmla="*/ 325 h 408"/>
                  <a:gd name="T14" fmla="*/ 49 w 262"/>
                  <a:gd name="T15" fmla="*/ 306 h 408"/>
                  <a:gd name="T16" fmla="*/ 39 w 262"/>
                  <a:gd name="T17" fmla="*/ 280 h 408"/>
                  <a:gd name="T18" fmla="*/ 31 w 262"/>
                  <a:gd name="T19" fmla="*/ 257 h 408"/>
                  <a:gd name="T20" fmla="*/ 23 w 262"/>
                  <a:gd name="T21" fmla="*/ 231 h 408"/>
                  <a:gd name="T22" fmla="*/ 17 w 262"/>
                  <a:gd name="T23" fmla="*/ 208 h 408"/>
                  <a:gd name="T24" fmla="*/ 11 w 262"/>
                  <a:gd name="T25" fmla="*/ 180 h 408"/>
                  <a:gd name="T26" fmla="*/ 7 w 262"/>
                  <a:gd name="T27" fmla="*/ 159 h 408"/>
                  <a:gd name="T28" fmla="*/ 3 w 262"/>
                  <a:gd name="T29" fmla="*/ 133 h 408"/>
                  <a:gd name="T30" fmla="*/ 2 w 262"/>
                  <a:gd name="T31" fmla="*/ 114 h 408"/>
                  <a:gd name="T32" fmla="*/ 0 w 262"/>
                  <a:gd name="T33" fmla="*/ 92 h 408"/>
                  <a:gd name="T34" fmla="*/ 2 w 262"/>
                  <a:gd name="T35" fmla="*/ 76 h 408"/>
                  <a:gd name="T36" fmla="*/ 3 w 262"/>
                  <a:gd name="T37" fmla="*/ 61 h 408"/>
                  <a:gd name="T38" fmla="*/ 9 w 262"/>
                  <a:gd name="T39" fmla="*/ 47 h 408"/>
                  <a:gd name="T40" fmla="*/ 19 w 262"/>
                  <a:gd name="T41" fmla="*/ 35 h 408"/>
                  <a:gd name="T42" fmla="*/ 29 w 262"/>
                  <a:gd name="T43" fmla="*/ 25 h 408"/>
                  <a:gd name="T44" fmla="*/ 45 w 262"/>
                  <a:gd name="T45" fmla="*/ 18 h 408"/>
                  <a:gd name="T46" fmla="*/ 60 w 262"/>
                  <a:gd name="T47" fmla="*/ 10 h 408"/>
                  <a:gd name="T48" fmla="*/ 80 w 262"/>
                  <a:gd name="T49" fmla="*/ 4 h 408"/>
                  <a:gd name="T50" fmla="*/ 98 w 262"/>
                  <a:gd name="T51" fmla="*/ 2 h 408"/>
                  <a:gd name="T52" fmla="*/ 119 w 262"/>
                  <a:gd name="T53" fmla="*/ 0 h 408"/>
                  <a:gd name="T54" fmla="*/ 137 w 262"/>
                  <a:gd name="T55" fmla="*/ 0 h 408"/>
                  <a:gd name="T56" fmla="*/ 158 w 262"/>
                  <a:gd name="T57" fmla="*/ 0 h 408"/>
                  <a:gd name="T58" fmla="*/ 176 w 262"/>
                  <a:gd name="T59" fmla="*/ 4 h 408"/>
                  <a:gd name="T60" fmla="*/ 197 w 262"/>
                  <a:gd name="T61" fmla="*/ 8 h 408"/>
                  <a:gd name="T62" fmla="*/ 211 w 262"/>
                  <a:gd name="T63" fmla="*/ 14 h 408"/>
                  <a:gd name="T64" fmla="*/ 229 w 262"/>
                  <a:gd name="T65" fmla="*/ 23 h 408"/>
                  <a:gd name="T66" fmla="*/ 241 w 262"/>
                  <a:gd name="T67" fmla="*/ 31 h 408"/>
                  <a:gd name="T68" fmla="*/ 250 w 262"/>
                  <a:gd name="T69" fmla="*/ 45 h 408"/>
                  <a:gd name="T70" fmla="*/ 256 w 262"/>
                  <a:gd name="T71" fmla="*/ 57 h 408"/>
                  <a:gd name="T72" fmla="*/ 260 w 262"/>
                  <a:gd name="T73" fmla="*/ 72 h 408"/>
                  <a:gd name="T74" fmla="*/ 262 w 262"/>
                  <a:gd name="T75" fmla="*/ 88 h 408"/>
                  <a:gd name="T76" fmla="*/ 260 w 262"/>
                  <a:gd name="T77" fmla="*/ 108 h 408"/>
                  <a:gd name="T78" fmla="*/ 260 w 262"/>
                  <a:gd name="T79" fmla="*/ 127 h 408"/>
                  <a:gd name="T80" fmla="*/ 256 w 262"/>
                  <a:gd name="T81" fmla="*/ 153 h 408"/>
                  <a:gd name="T82" fmla="*/ 252 w 262"/>
                  <a:gd name="T83" fmla="*/ 174 h 408"/>
                  <a:gd name="T84" fmla="*/ 246 w 262"/>
                  <a:gd name="T85" fmla="*/ 200 h 408"/>
                  <a:gd name="T86" fmla="*/ 241 w 262"/>
                  <a:gd name="T87" fmla="*/ 223 h 408"/>
                  <a:gd name="T88" fmla="*/ 233 w 262"/>
                  <a:gd name="T89" fmla="*/ 251 h 408"/>
                  <a:gd name="T90" fmla="*/ 225 w 262"/>
                  <a:gd name="T91" fmla="*/ 272 h 408"/>
                  <a:gd name="T92" fmla="*/ 217 w 262"/>
                  <a:gd name="T93" fmla="*/ 298 h 408"/>
                  <a:gd name="T94" fmla="*/ 207 w 262"/>
                  <a:gd name="T95" fmla="*/ 319 h 408"/>
                  <a:gd name="T96" fmla="*/ 197 w 262"/>
                  <a:gd name="T97" fmla="*/ 341 h 408"/>
                  <a:gd name="T98" fmla="*/ 188 w 262"/>
                  <a:gd name="T99" fmla="*/ 359 h 408"/>
                  <a:gd name="T100" fmla="*/ 176 w 262"/>
                  <a:gd name="T101" fmla="*/ 376 h 408"/>
                  <a:gd name="T102" fmla="*/ 166 w 262"/>
                  <a:gd name="T103" fmla="*/ 388 h 408"/>
                  <a:gd name="T104" fmla="*/ 154 w 262"/>
                  <a:gd name="T105" fmla="*/ 400 h 408"/>
                  <a:gd name="T106" fmla="*/ 143 w 262"/>
                  <a:gd name="T107" fmla="*/ 406 h 408"/>
                  <a:gd name="T108" fmla="*/ 131 w 262"/>
                  <a:gd name="T109" fmla="*/ 408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2" h="408">
                    <a:moveTo>
                      <a:pt x="131" y="408"/>
                    </a:moveTo>
                    <a:lnTo>
                      <a:pt x="131" y="408"/>
                    </a:lnTo>
                    <a:lnTo>
                      <a:pt x="129" y="408"/>
                    </a:lnTo>
                    <a:lnTo>
                      <a:pt x="127" y="408"/>
                    </a:lnTo>
                    <a:lnTo>
                      <a:pt x="125" y="408"/>
                    </a:lnTo>
                    <a:lnTo>
                      <a:pt x="125" y="408"/>
                    </a:lnTo>
                    <a:lnTo>
                      <a:pt x="121" y="406"/>
                    </a:lnTo>
                    <a:lnTo>
                      <a:pt x="121" y="406"/>
                    </a:lnTo>
                    <a:lnTo>
                      <a:pt x="119" y="406"/>
                    </a:lnTo>
                    <a:lnTo>
                      <a:pt x="117" y="404"/>
                    </a:lnTo>
                    <a:lnTo>
                      <a:pt x="115" y="404"/>
                    </a:lnTo>
                    <a:lnTo>
                      <a:pt x="115" y="404"/>
                    </a:lnTo>
                    <a:lnTo>
                      <a:pt x="111" y="402"/>
                    </a:lnTo>
                    <a:lnTo>
                      <a:pt x="111" y="402"/>
                    </a:lnTo>
                    <a:lnTo>
                      <a:pt x="109" y="400"/>
                    </a:lnTo>
                    <a:lnTo>
                      <a:pt x="107" y="400"/>
                    </a:lnTo>
                    <a:lnTo>
                      <a:pt x="105" y="398"/>
                    </a:lnTo>
                    <a:lnTo>
                      <a:pt x="105" y="396"/>
                    </a:lnTo>
                    <a:lnTo>
                      <a:pt x="101" y="394"/>
                    </a:lnTo>
                    <a:lnTo>
                      <a:pt x="101" y="394"/>
                    </a:lnTo>
                    <a:lnTo>
                      <a:pt x="99" y="392"/>
                    </a:lnTo>
                    <a:lnTo>
                      <a:pt x="98" y="390"/>
                    </a:lnTo>
                    <a:lnTo>
                      <a:pt x="96" y="388"/>
                    </a:lnTo>
                    <a:lnTo>
                      <a:pt x="96" y="388"/>
                    </a:lnTo>
                    <a:lnTo>
                      <a:pt x="92" y="384"/>
                    </a:lnTo>
                    <a:lnTo>
                      <a:pt x="92" y="384"/>
                    </a:lnTo>
                    <a:lnTo>
                      <a:pt x="90" y="380"/>
                    </a:lnTo>
                    <a:lnTo>
                      <a:pt x="90" y="380"/>
                    </a:lnTo>
                    <a:lnTo>
                      <a:pt x="86" y="376"/>
                    </a:lnTo>
                    <a:lnTo>
                      <a:pt x="86" y="376"/>
                    </a:lnTo>
                    <a:lnTo>
                      <a:pt x="84" y="372"/>
                    </a:lnTo>
                    <a:lnTo>
                      <a:pt x="82" y="372"/>
                    </a:lnTo>
                    <a:lnTo>
                      <a:pt x="80" y="368"/>
                    </a:lnTo>
                    <a:lnTo>
                      <a:pt x="80" y="366"/>
                    </a:lnTo>
                    <a:lnTo>
                      <a:pt x="78" y="363"/>
                    </a:lnTo>
                    <a:lnTo>
                      <a:pt x="76" y="363"/>
                    </a:lnTo>
                    <a:lnTo>
                      <a:pt x="74" y="359"/>
                    </a:lnTo>
                    <a:lnTo>
                      <a:pt x="74" y="357"/>
                    </a:lnTo>
                    <a:lnTo>
                      <a:pt x="70" y="353"/>
                    </a:lnTo>
                    <a:lnTo>
                      <a:pt x="70" y="353"/>
                    </a:lnTo>
                    <a:lnTo>
                      <a:pt x="68" y="347"/>
                    </a:lnTo>
                    <a:lnTo>
                      <a:pt x="68" y="347"/>
                    </a:lnTo>
                    <a:lnTo>
                      <a:pt x="64" y="343"/>
                    </a:lnTo>
                    <a:lnTo>
                      <a:pt x="64" y="341"/>
                    </a:lnTo>
                    <a:lnTo>
                      <a:pt x="62" y="337"/>
                    </a:lnTo>
                    <a:lnTo>
                      <a:pt x="62" y="335"/>
                    </a:lnTo>
                    <a:lnTo>
                      <a:pt x="60" y="331"/>
                    </a:lnTo>
                    <a:lnTo>
                      <a:pt x="58" y="329"/>
                    </a:lnTo>
                    <a:lnTo>
                      <a:pt x="56" y="325"/>
                    </a:lnTo>
                    <a:lnTo>
                      <a:pt x="56" y="323"/>
                    </a:lnTo>
                    <a:lnTo>
                      <a:pt x="54" y="319"/>
                    </a:lnTo>
                    <a:lnTo>
                      <a:pt x="52" y="317"/>
                    </a:lnTo>
                    <a:lnTo>
                      <a:pt x="51" y="312"/>
                    </a:lnTo>
                    <a:lnTo>
                      <a:pt x="51" y="312"/>
                    </a:lnTo>
                    <a:lnTo>
                      <a:pt x="49" y="306"/>
                    </a:lnTo>
                    <a:lnTo>
                      <a:pt x="49" y="306"/>
                    </a:lnTo>
                    <a:lnTo>
                      <a:pt x="47" y="300"/>
                    </a:lnTo>
                    <a:lnTo>
                      <a:pt x="45" y="298"/>
                    </a:lnTo>
                    <a:lnTo>
                      <a:pt x="43" y="294"/>
                    </a:lnTo>
                    <a:lnTo>
                      <a:pt x="43" y="292"/>
                    </a:lnTo>
                    <a:lnTo>
                      <a:pt x="41" y="286"/>
                    </a:lnTo>
                    <a:lnTo>
                      <a:pt x="41" y="284"/>
                    </a:lnTo>
                    <a:lnTo>
                      <a:pt x="39" y="280"/>
                    </a:lnTo>
                    <a:lnTo>
                      <a:pt x="39" y="278"/>
                    </a:lnTo>
                    <a:lnTo>
                      <a:pt x="37" y="272"/>
                    </a:lnTo>
                    <a:lnTo>
                      <a:pt x="35" y="270"/>
                    </a:lnTo>
                    <a:lnTo>
                      <a:pt x="33" y="266"/>
                    </a:lnTo>
                    <a:lnTo>
                      <a:pt x="33" y="265"/>
                    </a:lnTo>
                    <a:lnTo>
                      <a:pt x="31" y="259"/>
                    </a:lnTo>
                    <a:lnTo>
                      <a:pt x="31" y="257"/>
                    </a:lnTo>
                    <a:lnTo>
                      <a:pt x="29" y="251"/>
                    </a:lnTo>
                    <a:lnTo>
                      <a:pt x="29" y="251"/>
                    </a:lnTo>
                    <a:lnTo>
                      <a:pt x="27" y="245"/>
                    </a:lnTo>
                    <a:lnTo>
                      <a:pt x="27" y="243"/>
                    </a:lnTo>
                    <a:lnTo>
                      <a:pt x="25" y="237"/>
                    </a:lnTo>
                    <a:lnTo>
                      <a:pt x="25" y="237"/>
                    </a:lnTo>
                    <a:lnTo>
                      <a:pt x="23" y="231"/>
                    </a:lnTo>
                    <a:lnTo>
                      <a:pt x="23" y="229"/>
                    </a:lnTo>
                    <a:lnTo>
                      <a:pt x="21" y="223"/>
                    </a:lnTo>
                    <a:lnTo>
                      <a:pt x="21" y="221"/>
                    </a:lnTo>
                    <a:lnTo>
                      <a:pt x="19" y="216"/>
                    </a:lnTo>
                    <a:lnTo>
                      <a:pt x="19" y="216"/>
                    </a:lnTo>
                    <a:lnTo>
                      <a:pt x="17" y="210"/>
                    </a:lnTo>
                    <a:lnTo>
                      <a:pt x="17" y="208"/>
                    </a:lnTo>
                    <a:lnTo>
                      <a:pt x="15" y="202"/>
                    </a:lnTo>
                    <a:lnTo>
                      <a:pt x="15" y="200"/>
                    </a:lnTo>
                    <a:lnTo>
                      <a:pt x="13" y="194"/>
                    </a:lnTo>
                    <a:lnTo>
                      <a:pt x="13" y="194"/>
                    </a:lnTo>
                    <a:lnTo>
                      <a:pt x="13" y="188"/>
                    </a:lnTo>
                    <a:lnTo>
                      <a:pt x="11" y="186"/>
                    </a:lnTo>
                    <a:lnTo>
                      <a:pt x="11" y="180"/>
                    </a:lnTo>
                    <a:lnTo>
                      <a:pt x="11" y="180"/>
                    </a:lnTo>
                    <a:lnTo>
                      <a:pt x="9" y="174"/>
                    </a:lnTo>
                    <a:lnTo>
                      <a:pt x="9" y="172"/>
                    </a:lnTo>
                    <a:lnTo>
                      <a:pt x="7" y="167"/>
                    </a:lnTo>
                    <a:lnTo>
                      <a:pt x="7" y="167"/>
                    </a:lnTo>
                    <a:lnTo>
                      <a:pt x="7" y="161"/>
                    </a:lnTo>
                    <a:lnTo>
                      <a:pt x="7" y="159"/>
                    </a:lnTo>
                    <a:lnTo>
                      <a:pt x="5" y="153"/>
                    </a:lnTo>
                    <a:lnTo>
                      <a:pt x="5" y="153"/>
                    </a:lnTo>
                    <a:lnTo>
                      <a:pt x="5" y="147"/>
                    </a:lnTo>
                    <a:lnTo>
                      <a:pt x="5" y="145"/>
                    </a:lnTo>
                    <a:lnTo>
                      <a:pt x="3" y="141"/>
                    </a:lnTo>
                    <a:lnTo>
                      <a:pt x="3" y="139"/>
                    </a:lnTo>
                    <a:lnTo>
                      <a:pt x="3" y="133"/>
                    </a:lnTo>
                    <a:lnTo>
                      <a:pt x="3" y="133"/>
                    </a:lnTo>
                    <a:lnTo>
                      <a:pt x="2" y="127"/>
                    </a:lnTo>
                    <a:lnTo>
                      <a:pt x="2" y="125"/>
                    </a:lnTo>
                    <a:lnTo>
                      <a:pt x="2" y="121"/>
                    </a:lnTo>
                    <a:lnTo>
                      <a:pt x="2" y="119"/>
                    </a:lnTo>
                    <a:lnTo>
                      <a:pt x="2" y="116"/>
                    </a:lnTo>
                    <a:lnTo>
                      <a:pt x="2" y="114"/>
                    </a:lnTo>
                    <a:lnTo>
                      <a:pt x="2" y="110"/>
                    </a:lnTo>
                    <a:lnTo>
                      <a:pt x="2" y="108"/>
                    </a:lnTo>
                    <a:lnTo>
                      <a:pt x="2" y="104"/>
                    </a:lnTo>
                    <a:lnTo>
                      <a:pt x="0" y="102"/>
                    </a:lnTo>
                    <a:lnTo>
                      <a:pt x="0" y="98"/>
                    </a:lnTo>
                    <a:lnTo>
                      <a:pt x="0" y="96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88"/>
                    </a:lnTo>
                    <a:lnTo>
                      <a:pt x="0" y="86"/>
                    </a:lnTo>
                    <a:lnTo>
                      <a:pt x="0" y="82"/>
                    </a:lnTo>
                    <a:lnTo>
                      <a:pt x="0" y="80"/>
                    </a:lnTo>
                    <a:lnTo>
                      <a:pt x="2" y="76"/>
                    </a:lnTo>
                    <a:lnTo>
                      <a:pt x="2" y="76"/>
                    </a:lnTo>
                    <a:lnTo>
                      <a:pt x="2" y="72"/>
                    </a:lnTo>
                    <a:lnTo>
                      <a:pt x="2" y="72"/>
                    </a:lnTo>
                    <a:lnTo>
                      <a:pt x="2" y="69"/>
                    </a:lnTo>
                    <a:lnTo>
                      <a:pt x="2" y="69"/>
                    </a:lnTo>
                    <a:lnTo>
                      <a:pt x="2" y="65"/>
                    </a:lnTo>
                    <a:lnTo>
                      <a:pt x="2" y="63"/>
                    </a:lnTo>
                    <a:lnTo>
                      <a:pt x="3" y="61"/>
                    </a:lnTo>
                    <a:lnTo>
                      <a:pt x="3" y="59"/>
                    </a:lnTo>
                    <a:lnTo>
                      <a:pt x="5" y="57"/>
                    </a:lnTo>
                    <a:lnTo>
                      <a:pt x="5" y="55"/>
                    </a:lnTo>
                    <a:lnTo>
                      <a:pt x="5" y="53"/>
                    </a:lnTo>
                    <a:lnTo>
                      <a:pt x="7" y="51"/>
                    </a:lnTo>
                    <a:lnTo>
                      <a:pt x="7" y="49"/>
                    </a:lnTo>
                    <a:lnTo>
                      <a:pt x="9" y="47"/>
                    </a:lnTo>
                    <a:lnTo>
                      <a:pt x="9" y="45"/>
                    </a:lnTo>
                    <a:lnTo>
                      <a:pt x="11" y="45"/>
                    </a:lnTo>
                    <a:lnTo>
                      <a:pt x="13" y="41"/>
                    </a:lnTo>
                    <a:lnTo>
                      <a:pt x="13" y="41"/>
                    </a:lnTo>
                    <a:lnTo>
                      <a:pt x="15" y="37"/>
                    </a:lnTo>
                    <a:lnTo>
                      <a:pt x="15" y="37"/>
                    </a:lnTo>
                    <a:lnTo>
                      <a:pt x="19" y="35"/>
                    </a:lnTo>
                    <a:lnTo>
                      <a:pt x="19" y="35"/>
                    </a:lnTo>
                    <a:lnTo>
                      <a:pt x="21" y="31"/>
                    </a:lnTo>
                    <a:lnTo>
                      <a:pt x="23" y="31"/>
                    </a:lnTo>
                    <a:lnTo>
                      <a:pt x="25" y="29"/>
                    </a:lnTo>
                    <a:lnTo>
                      <a:pt x="25" y="29"/>
                    </a:lnTo>
                    <a:lnTo>
                      <a:pt x="29" y="25"/>
                    </a:lnTo>
                    <a:lnTo>
                      <a:pt x="29" y="25"/>
                    </a:lnTo>
                    <a:lnTo>
                      <a:pt x="33" y="23"/>
                    </a:lnTo>
                    <a:lnTo>
                      <a:pt x="33" y="23"/>
                    </a:lnTo>
                    <a:lnTo>
                      <a:pt x="37" y="21"/>
                    </a:lnTo>
                    <a:lnTo>
                      <a:pt x="37" y="21"/>
                    </a:lnTo>
                    <a:lnTo>
                      <a:pt x="41" y="20"/>
                    </a:lnTo>
                    <a:lnTo>
                      <a:pt x="41" y="18"/>
                    </a:lnTo>
                    <a:lnTo>
                      <a:pt x="45" y="18"/>
                    </a:lnTo>
                    <a:lnTo>
                      <a:pt x="47" y="16"/>
                    </a:lnTo>
                    <a:lnTo>
                      <a:pt x="51" y="14"/>
                    </a:lnTo>
                    <a:lnTo>
                      <a:pt x="51" y="14"/>
                    </a:lnTo>
                    <a:lnTo>
                      <a:pt x="54" y="12"/>
                    </a:lnTo>
                    <a:lnTo>
                      <a:pt x="54" y="12"/>
                    </a:lnTo>
                    <a:lnTo>
                      <a:pt x="58" y="12"/>
                    </a:lnTo>
                    <a:lnTo>
                      <a:pt x="60" y="10"/>
                    </a:lnTo>
                    <a:lnTo>
                      <a:pt x="64" y="10"/>
                    </a:lnTo>
                    <a:lnTo>
                      <a:pt x="64" y="8"/>
                    </a:lnTo>
                    <a:lnTo>
                      <a:pt x="68" y="8"/>
                    </a:lnTo>
                    <a:lnTo>
                      <a:pt x="70" y="8"/>
                    </a:lnTo>
                    <a:lnTo>
                      <a:pt x="74" y="6"/>
                    </a:lnTo>
                    <a:lnTo>
                      <a:pt x="76" y="6"/>
                    </a:lnTo>
                    <a:lnTo>
                      <a:pt x="80" y="4"/>
                    </a:lnTo>
                    <a:lnTo>
                      <a:pt x="80" y="4"/>
                    </a:lnTo>
                    <a:lnTo>
                      <a:pt x="86" y="4"/>
                    </a:lnTo>
                    <a:lnTo>
                      <a:pt x="86" y="4"/>
                    </a:lnTo>
                    <a:lnTo>
                      <a:pt x="90" y="2"/>
                    </a:lnTo>
                    <a:lnTo>
                      <a:pt x="92" y="2"/>
                    </a:lnTo>
                    <a:lnTo>
                      <a:pt x="96" y="2"/>
                    </a:lnTo>
                    <a:lnTo>
                      <a:pt x="98" y="2"/>
                    </a:lnTo>
                    <a:lnTo>
                      <a:pt x="101" y="2"/>
                    </a:lnTo>
                    <a:lnTo>
                      <a:pt x="103" y="0"/>
                    </a:lnTo>
                    <a:lnTo>
                      <a:pt x="107" y="0"/>
                    </a:lnTo>
                    <a:lnTo>
                      <a:pt x="109" y="0"/>
                    </a:lnTo>
                    <a:lnTo>
                      <a:pt x="113" y="0"/>
                    </a:lnTo>
                    <a:lnTo>
                      <a:pt x="113" y="0"/>
                    </a:lnTo>
                    <a:lnTo>
                      <a:pt x="119" y="0"/>
                    </a:lnTo>
                    <a:lnTo>
                      <a:pt x="119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31" y="0"/>
                    </a:lnTo>
                    <a:lnTo>
                      <a:pt x="131" y="0"/>
                    </a:lnTo>
                    <a:lnTo>
                      <a:pt x="137" y="0"/>
                    </a:lnTo>
                    <a:lnTo>
                      <a:pt x="137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148" y="0"/>
                    </a:lnTo>
                    <a:lnTo>
                      <a:pt x="148" y="0"/>
                    </a:lnTo>
                    <a:lnTo>
                      <a:pt x="152" y="0"/>
                    </a:lnTo>
                    <a:lnTo>
                      <a:pt x="154" y="0"/>
                    </a:lnTo>
                    <a:lnTo>
                      <a:pt x="158" y="0"/>
                    </a:lnTo>
                    <a:lnTo>
                      <a:pt x="160" y="2"/>
                    </a:lnTo>
                    <a:lnTo>
                      <a:pt x="164" y="2"/>
                    </a:lnTo>
                    <a:lnTo>
                      <a:pt x="166" y="2"/>
                    </a:lnTo>
                    <a:lnTo>
                      <a:pt x="170" y="2"/>
                    </a:lnTo>
                    <a:lnTo>
                      <a:pt x="172" y="2"/>
                    </a:lnTo>
                    <a:lnTo>
                      <a:pt x="176" y="4"/>
                    </a:lnTo>
                    <a:lnTo>
                      <a:pt x="176" y="4"/>
                    </a:lnTo>
                    <a:lnTo>
                      <a:pt x="182" y="4"/>
                    </a:lnTo>
                    <a:lnTo>
                      <a:pt x="182" y="4"/>
                    </a:lnTo>
                    <a:lnTo>
                      <a:pt x="186" y="6"/>
                    </a:lnTo>
                    <a:lnTo>
                      <a:pt x="188" y="6"/>
                    </a:lnTo>
                    <a:lnTo>
                      <a:pt x="192" y="8"/>
                    </a:lnTo>
                    <a:lnTo>
                      <a:pt x="194" y="8"/>
                    </a:lnTo>
                    <a:lnTo>
                      <a:pt x="197" y="8"/>
                    </a:lnTo>
                    <a:lnTo>
                      <a:pt x="197" y="10"/>
                    </a:lnTo>
                    <a:lnTo>
                      <a:pt x="201" y="10"/>
                    </a:lnTo>
                    <a:lnTo>
                      <a:pt x="203" y="12"/>
                    </a:lnTo>
                    <a:lnTo>
                      <a:pt x="207" y="12"/>
                    </a:lnTo>
                    <a:lnTo>
                      <a:pt x="207" y="12"/>
                    </a:lnTo>
                    <a:lnTo>
                      <a:pt x="211" y="14"/>
                    </a:lnTo>
                    <a:lnTo>
                      <a:pt x="211" y="14"/>
                    </a:lnTo>
                    <a:lnTo>
                      <a:pt x="215" y="16"/>
                    </a:lnTo>
                    <a:lnTo>
                      <a:pt x="217" y="18"/>
                    </a:lnTo>
                    <a:lnTo>
                      <a:pt x="221" y="18"/>
                    </a:lnTo>
                    <a:lnTo>
                      <a:pt x="221" y="20"/>
                    </a:lnTo>
                    <a:lnTo>
                      <a:pt x="225" y="21"/>
                    </a:lnTo>
                    <a:lnTo>
                      <a:pt x="225" y="21"/>
                    </a:lnTo>
                    <a:lnTo>
                      <a:pt x="229" y="23"/>
                    </a:lnTo>
                    <a:lnTo>
                      <a:pt x="229" y="23"/>
                    </a:lnTo>
                    <a:lnTo>
                      <a:pt x="233" y="25"/>
                    </a:lnTo>
                    <a:lnTo>
                      <a:pt x="233" y="25"/>
                    </a:lnTo>
                    <a:lnTo>
                      <a:pt x="237" y="29"/>
                    </a:lnTo>
                    <a:lnTo>
                      <a:pt x="237" y="29"/>
                    </a:lnTo>
                    <a:lnTo>
                      <a:pt x="239" y="31"/>
                    </a:lnTo>
                    <a:lnTo>
                      <a:pt x="241" y="31"/>
                    </a:lnTo>
                    <a:lnTo>
                      <a:pt x="243" y="35"/>
                    </a:lnTo>
                    <a:lnTo>
                      <a:pt x="243" y="35"/>
                    </a:lnTo>
                    <a:lnTo>
                      <a:pt x="246" y="37"/>
                    </a:lnTo>
                    <a:lnTo>
                      <a:pt x="246" y="37"/>
                    </a:lnTo>
                    <a:lnTo>
                      <a:pt x="248" y="41"/>
                    </a:lnTo>
                    <a:lnTo>
                      <a:pt x="248" y="41"/>
                    </a:lnTo>
                    <a:lnTo>
                      <a:pt x="250" y="45"/>
                    </a:lnTo>
                    <a:lnTo>
                      <a:pt x="250" y="45"/>
                    </a:lnTo>
                    <a:lnTo>
                      <a:pt x="252" y="47"/>
                    </a:lnTo>
                    <a:lnTo>
                      <a:pt x="254" y="49"/>
                    </a:lnTo>
                    <a:lnTo>
                      <a:pt x="254" y="51"/>
                    </a:lnTo>
                    <a:lnTo>
                      <a:pt x="256" y="53"/>
                    </a:lnTo>
                    <a:lnTo>
                      <a:pt x="256" y="55"/>
                    </a:lnTo>
                    <a:lnTo>
                      <a:pt x="256" y="57"/>
                    </a:lnTo>
                    <a:lnTo>
                      <a:pt x="258" y="59"/>
                    </a:lnTo>
                    <a:lnTo>
                      <a:pt x="258" y="61"/>
                    </a:lnTo>
                    <a:lnTo>
                      <a:pt x="260" y="63"/>
                    </a:lnTo>
                    <a:lnTo>
                      <a:pt x="260" y="65"/>
                    </a:lnTo>
                    <a:lnTo>
                      <a:pt x="260" y="67"/>
                    </a:lnTo>
                    <a:lnTo>
                      <a:pt x="260" y="69"/>
                    </a:lnTo>
                    <a:lnTo>
                      <a:pt x="260" y="72"/>
                    </a:lnTo>
                    <a:lnTo>
                      <a:pt x="260" y="72"/>
                    </a:lnTo>
                    <a:lnTo>
                      <a:pt x="260" y="76"/>
                    </a:lnTo>
                    <a:lnTo>
                      <a:pt x="260" y="76"/>
                    </a:lnTo>
                    <a:lnTo>
                      <a:pt x="262" y="80"/>
                    </a:lnTo>
                    <a:lnTo>
                      <a:pt x="262" y="82"/>
                    </a:lnTo>
                    <a:lnTo>
                      <a:pt x="262" y="86"/>
                    </a:lnTo>
                    <a:lnTo>
                      <a:pt x="262" y="88"/>
                    </a:lnTo>
                    <a:lnTo>
                      <a:pt x="262" y="92"/>
                    </a:lnTo>
                    <a:lnTo>
                      <a:pt x="262" y="92"/>
                    </a:lnTo>
                    <a:lnTo>
                      <a:pt x="262" y="96"/>
                    </a:lnTo>
                    <a:lnTo>
                      <a:pt x="262" y="98"/>
                    </a:lnTo>
                    <a:lnTo>
                      <a:pt x="262" y="102"/>
                    </a:lnTo>
                    <a:lnTo>
                      <a:pt x="260" y="104"/>
                    </a:lnTo>
                    <a:lnTo>
                      <a:pt x="260" y="108"/>
                    </a:lnTo>
                    <a:lnTo>
                      <a:pt x="260" y="110"/>
                    </a:lnTo>
                    <a:lnTo>
                      <a:pt x="260" y="114"/>
                    </a:lnTo>
                    <a:lnTo>
                      <a:pt x="260" y="116"/>
                    </a:lnTo>
                    <a:lnTo>
                      <a:pt x="260" y="119"/>
                    </a:lnTo>
                    <a:lnTo>
                      <a:pt x="260" y="121"/>
                    </a:lnTo>
                    <a:lnTo>
                      <a:pt x="260" y="125"/>
                    </a:lnTo>
                    <a:lnTo>
                      <a:pt x="260" y="127"/>
                    </a:lnTo>
                    <a:lnTo>
                      <a:pt x="258" y="133"/>
                    </a:lnTo>
                    <a:lnTo>
                      <a:pt x="258" y="133"/>
                    </a:lnTo>
                    <a:lnTo>
                      <a:pt x="258" y="139"/>
                    </a:lnTo>
                    <a:lnTo>
                      <a:pt x="258" y="141"/>
                    </a:lnTo>
                    <a:lnTo>
                      <a:pt x="256" y="145"/>
                    </a:lnTo>
                    <a:lnTo>
                      <a:pt x="256" y="147"/>
                    </a:lnTo>
                    <a:lnTo>
                      <a:pt x="256" y="153"/>
                    </a:lnTo>
                    <a:lnTo>
                      <a:pt x="256" y="153"/>
                    </a:lnTo>
                    <a:lnTo>
                      <a:pt x="254" y="159"/>
                    </a:lnTo>
                    <a:lnTo>
                      <a:pt x="254" y="161"/>
                    </a:lnTo>
                    <a:lnTo>
                      <a:pt x="254" y="167"/>
                    </a:lnTo>
                    <a:lnTo>
                      <a:pt x="254" y="167"/>
                    </a:lnTo>
                    <a:lnTo>
                      <a:pt x="252" y="172"/>
                    </a:lnTo>
                    <a:lnTo>
                      <a:pt x="252" y="174"/>
                    </a:lnTo>
                    <a:lnTo>
                      <a:pt x="250" y="180"/>
                    </a:lnTo>
                    <a:lnTo>
                      <a:pt x="250" y="180"/>
                    </a:lnTo>
                    <a:lnTo>
                      <a:pt x="250" y="186"/>
                    </a:lnTo>
                    <a:lnTo>
                      <a:pt x="248" y="188"/>
                    </a:lnTo>
                    <a:lnTo>
                      <a:pt x="248" y="194"/>
                    </a:lnTo>
                    <a:lnTo>
                      <a:pt x="248" y="194"/>
                    </a:lnTo>
                    <a:lnTo>
                      <a:pt x="246" y="200"/>
                    </a:lnTo>
                    <a:lnTo>
                      <a:pt x="246" y="202"/>
                    </a:lnTo>
                    <a:lnTo>
                      <a:pt x="244" y="208"/>
                    </a:lnTo>
                    <a:lnTo>
                      <a:pt x="244" y="210"/>
                    </a:lnTo>
                    <a:lnTo>
                      <a:pt x="243" y="216"/>
                    </a:lnTo>
                    <a:lnTo>
                      <a:pt x="243" y="216"/>
                    </a:lnTo>
                    <a:lnTo>
                      <a:pt x="241" y="221"/>
                    </a:lnTo>
                    <a:lnTo>
                      <a:pt x="241" y="223"/>
                    </a:lnTo>
                    <a:lnTo>
                      <a:pt x="239" y="229"/>
                    </a:lnTo>
                    <a:lnTo>
                      <a:pt x="239" y="231"/>
                    </a:lnTo>
                    <a:lnTo>
                      <a:pt x="237" y="237"/>
                    </a:lnTo>
                    <a:lnTo>
                      <a:pt x="237" y="237"/>
                    </a:lnTo>
                    <a:lnTo>
                      <a:pt x="235" y="243"/>
                    </a:lnTo>
                    <a:lnTo>
                      <a:pt x="235" y="245"/>
                    </a:lnTo>
                    <a:lnTo>
                      <a:pt x="233" y="251"/>
                    </a:lnTo>
                    <a:lnTo>
                      <a:pt x="233" y="251"/>
                    </a:lnTo>
                    <a:lnTo>
                      <a:pt x="231" y="257"/>
                    </a:lnTo>
                    <a:lnTo>
                      <a:pt x="231" y="259"/>
                    </a:lnTo>
                    <a:lnTo>
                      <a:pt x="229" y="265"/>
                    </a:lnTo>
                    <a:lnTo>
                      <a:pt x="229" y="266"/>
                    </a:lnTo>
                    <a:lnTo>
                      <a:pt x="227" y="270"/>
                    </a:lnTo>
                    <a:lnTo>
                      <a:pt x="225" y="272"/>
                    </a:lnTo>
                    <a:lnTo>
                      <a:pt x="223" y="278"/>
                    </a:lnTo>
                    <a:lnTo>
                      <a:pt x="223" y="280"/>
                    </a:lnTo>
                    <a:lnTo>
                      <a:pt x="221" y="284"/>
                    </a:lnTo>
                    <a:lnTo>
                      <a:pt x="221" y="286"/>
                    </a:lnTo>
                    <a:lnTo>
                      <a:pt x="219" y="292"/>
                    </a:lnTo>
                    <a:lnTo>
                      <a:pt x="219" y="294"/>
                    </a:lnTo>
                    <a:lnTo>
                      <a:pt x="217" y="298"/>
                    </a:lnTo>
                    <a:lnTo>
                      <a:pt x="215" y="300"/>
                    </a:lnTo>
                    <a:lnTo>
                      <a:pt x="213" y="306"/>
                    </a:lnTo>
                    <a:lnTo>
                      <a:pt x="213" y="306"/>
                    </a:lnTo>
                    <a:lnTo>
                      <a:pt x="211" y="312"/>
                    </a:lnTo>
                    <a:lnTo>
                      <a:pt x="211" y="312"/>
                    </a:lnTo>
                    <a:lnTo>
                      <a:pt x="209" y="317"/>
                    </a:lnTo>
                    <a:lnTo>
                      <a:pt x="207" y="319"/>
                    </a:lnTo>
                    <a:lnTo>
                      <a:pt x="205" y="323"/>
                    </a:lnTo>
                    <a:lnTo>
                      <a:pt x="205" y="325"/>
                    </a:lnTo>
                    <a:lnTo>
                      <a:pt x="203" y="329"/>
                    </a:lnTo>
                    <a:lnTo>
                      <a:pt x="201" y="331"/>
                    </a:lnTo>
                    <a:lnTo>
                      <a:pt x="199" y="335"/>
                    </a:lnTo>
                    <a:lnTo>
                      <a:pt x="199" y="337"/>
                    </a:lnTo>
                    <a:lnTo>
                      <a:pt x="197" y="341"/>
                    </a:lnTo>
                    <a:lnTo>
                      <a:pt x="197" y="343"/>
                    </a:lnTo>
                    <a:lnTo>
                      <a:pt x="194" y="347"/>
                    </a:lnTo>
                    <a:lnTo>
                      <a:pt x="194" y="347"/>
                    </a:lnTo>
                    <a:lnTo>
                      <a:pt x="192" y="353"/>
                    </a:lnTo>
                    <a:lnTo>
                      <a:pt x="192" y="353"/>
                    </a:lnTo>
                    <a:lnTo>
                      <a:pt x="188" y="357"/>
                    </a:lnTo>
                    <a:lnTo>
                      <a:pt x="188" y="359"/>
                    </a:lnTo>
                    <a:lnTo>
                      <a:pt x="186" y="363"/>
                    </a:lnTo>
                    <a:lnTo>
                      <a:pt x="184" y="363"/>
                    </a:lnTo>
                    <a:lnTo>
                      <a:pt x="182" y="366"/>
                    </a:lnTo>
                    <a:lnTo>
                      <a:pt x="182" y="368"/>
                    </a:lnTo>
                    <a:lnTo>
                      <a:pt x="180" y="372"/>
                    </a:lnTo>
                    <a:lnTo>
                      <a:pt x="178" y="372"/>
                    </a:lnTo>
                    <a:lnTo>
                      <a:pt x="176" y="376"/>
                    </a:lnTo>
                    <a:lnTo>
                      <a:pt x="176" y="376"/>
                    </a:lnTo>
                    <a:lnTo>
                      <a:pt x="172" y="380"/>
                    </a:lnTo>
                    <a:lnTo>
                      <a:pt x="172" y="380"/>
                    </a:lnTo>
                    <a:lnTo>
                      <a:pt x="170" y="384"/>
                    </a:lnTo>
                    <a:lnTo>
                      <a:pt x="170" y="384"/>
                    </a:lnTo>
                    <a:lnTo>
                      <a:pt x="166" y="388"/>
                    </a:lnTo>
                    <a:lnTo>
                      <a:pt x="166" y="388"/>
                    </a:lnTo>
                    <a:lnTo>
                      <a:pt x="164" y="390"/>
                    </a:lnTo>
                    <a:lnTo>
                      <a:pt x="162" y="392"/>
                    </a:lnTo>
                    <a:lnTo>
                      <a:pt x="160" y="394"/>
                    </a:lnTo>
                    <a:lnTo>
                      <a:pt x="160" y="394"/>
                    </a:lnTo>
                    <a:lnTo>
                      <a:pt x="156" y="396"/>
                    </a:lnTo>
                    <a:lnTo>
                      <a:pt x="156" y="398"/>
                    </a:lnTo>
                    <a:lnTo>
                      <a:pt x="154" y="400"/>
                    </a:lnTo>
                    <a:lnTo>
                      <a:pt x="152" y="400"/>
                    </a:lnTo>
                    <a:lnTo>
                      <a:pt x="150" y="402"/>
                    </a:lnTo>
                    <a:lnTo>
                      <a:pt x="150" y="402"/>
                    </a:lnTo>
                    <a:lnTo>
                      <a:pt x="147" y="404"/>
                    </a:lnTo>
                    <a:lnTo>
                      <a:pt x="147" y="404"/>
                    </a:lnTo>
                    <a:lnTo>
                      <a:pt x="145" y="404"/>
                    </a:lnTo>
                    <a:lnTo>
                      <a:pt x="143" y="406"/>
                    </a:lnTo>
                    <a:lnTo>
                      <a:pt x="141" y="406"/>
                    </a:lnTo>
                    <a:lnTo>
                      <a:pt x="141" y="406"/>
                    </a:lnTo>
                    <a:lnTo>
                      <a:pt x="137" y="408"/>
                    </a:lnTo>
                    <a:lnTo>
                      <a:pt x="137" y="408"/>
                    </a:lnTo>
                    <a:lnTo>
                      <a:pt x="135" y="408"/>
                    </a:lnTo>
                    <a:lnTo>
                      <a:pt x="133" y="408"/>
                    </a:lnTo>
                    <a:lnTo>
                      <a:pt x="131" y="408"/>
                    </a:lnTo>
                    <a:close/>
                  </a:path>
                </a:pathLst>
              </a:custGeom>
              <a:blipFill dpi="0" rotWithShape="0">
                <a:blip r:embed="rId4"/>
                <a:srcRect/>
                <a:tile tx="0" ty="0" sx="100000" sy="100000" flip="none" algn="tl"/>
              </a:blipFill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6" name="Freeform 100">
                <a:extLst>
                  <a:ext uri="{FF2B5EF4-FFF2-40B4-BE49-F238E27FC236}">
                    <a16:creationId xmlns:a16="http://schemas.microsoft.com/office/drawing/2014/main" id="{99FD8705-EC48-A54B-95E2-AA5BECB85E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76" y="2608"/>
                <a:ext cx="189" cy="407"/>
              </a:xfrm>
              <a:custGeom>
                <a:avLst/>
                <a:gdLst>
                  <a:gd name="T0" fmla="*/ 121 w 262"/>
                  <a:gd name="T1" fmla="*/ 2 h 407"/>
                  <a:gd name="T2" fmla="*/ 111 w 262"/>
                  <a:gd name="T3" fmla="*/ 5 h 407"/>
                  <a:gd name="T4" fmla="*/ 99 w 262"/>
                  <a:gd name="T5" fmla="*/ 15 h 407"/>
                  <a:gd name="T6" fmla="*/ 90 w 262"/>
                  <a:gd name="T7" fmla="*/ 27 h 407"/>
                  <a:gd name="T8" fmla="*/ 78 w 262"/>
                  <a:gd name="T9" fmla="*/ 45 h 407"/>
                  <a:gd name="T10" fmla="*/ 68 w 262"/>
                  <a:gd name="T11" fmla="*/ 60 h 407"/>
                  <a:gd name="T12" fmla="*/ 56 w 262"/>
                  <a:gd name="T13" fmla="*/ 82 h 407"/>
                  <a:gd name="T14" fmla="*/ 49 w 262"/>
                  <a:gd name="T15" fmla="*/ 102 h 407"/>
                  <a:gd name="T16" fmla="*/ 39 w 262"/>
                  <a:gd name="T17" fmla="*/ 127 h 407"/>
                  <a:gd name="T18" fmla="*/ 31 w 262"/>
                  <a:gd name="T19" fmla="*/ 151 h 407"/>
                  <a:gd name="T20" fmla="*/ 23 w 262"/>
                  <a:gd name="T21" fmla="*/ 176 h 407"/>
                  <a:gd name="T22" fmla="*/ 17 w 262"/>
                  <a:gd name="T23" fmla="*/ 200 h 407"/>
                  <a:gd name="T24" fmla="*/ 11 w 262"/>
                  <a:gd name="T25" fmla="*/ 227 h 407"/>
                  <a:gd name="T26" fmla="*/ 7 w 262"/>
                  <a:gd name="T27" fmla="*/ 249 h 407"/>
                  <a:gd name="T28" fmla="*/ 3 w 262"/>
                  <a:gd name="T29" fmla="*/ 274 h 407"/>
                  <a:gd name="T30" fmla="*/ 2 w 262"/>
                  <a:gd name="T31" fmla="*/ 294 h 407"/>
                  <a:gd name="T32" fmla="*/ 0 w 262"/>
                  <a:gd name="T33" fmla="*/ 315 h 407"/>
                  <a:gd name="T34" fmla="*/ 2 w 262"/>
                  <a:gd name="T35" fmla="*/ 331 h 407"/>
                  <a:gd name="T36" fmla="*/ 3 w 262"/>
                  <a:gd name="T37" fmla="*/ 347 h 407"/>
                  <a:gd name="T38" fmla="*/ 9 w 262"/>
                  <a:gd name="T39" fmla="*/ 360 h 407"/>
                  <a:gd name="T40" fmla="*/ 19 w 262"/>
                  <a:gd name="T41" fmla="*/ 372 h 407"/>
                  <a:gd name="T42" fmla="*/ 29 w 262"/>
                  <a:gd name="T43" fmla="*/ 382 h 407"/>
                  <a:gd name="T44" fmla="*/ 45 w 262"/>
                  <a:gd name="T45" fmla="*/ 390 h 407"/>
                  <a:gd name="T46" fmla="*/ 60 w 262"/>
                  <a:gd name="T47" fmla="*/ 397 h 407"/>
                  <a:gd name="T48" fmla="*/ 80 w 262"/>
                  <a:gd name="T49" fmla="*/ 403 h 407"/>
                  <a:gd name="T50" fmla="*/ 98 w 262"/>
                  <a:gd name="T51" fmla="*/ 405 h 407"/>
                  <a:gd name="T52" fmla="*/ 119 w 262"/>
                  <a:gd name="T53" fmla="*/ 407 h 407"/>
                  <a:gd name="T54" fmla="*/ 137 w 262"/>
                  <a:gd name="T55" fmla="*/ 407 h 407"/>
                  <a:gd name="T56" fmla="*/ 158 w 262"/>
                  <a:gd name="T57" fmla="*/ 407 h 407"/>
                  <a:gd name="T58" fmla="*/ 176 w 262"/>
                  <a:gd name="T59" fmla="*/ 403 h 407"/>
                  <a:gd name="T60" fmla="*/ 197 w 262"/>
                  <a:gd name="T61" fmla="*/ 399 h 407"/>
                  <a:gd name="T62" fmla="*/ 211 w 262"/>
                  <a:gd name="T63" fmla="*/ 394 h 407"/>
                  <a:gd name="T64" fmla="*/ 229 w 262"/>
                  <a:gd name="T65" fmla="*/ 384 h 407"/>
                  <a:gd name="T66" fmla="*/ 241 w 262"/>
                  <a:gd name="T67" fmla="*/ 376 h 407"/>
                  <a:gd name="T68" fmla="*/ 250 w 262"/>
                  <a:gd name="T69" fmla="*/ 362 h 407"/>
                  <a:gd name="T70" fmla="*/ 256 w 262"/>
                  <a:gd name="T71" fmla="*/ 350 h 407"/>
                  <a:gd name="T72" fmla="*/ 260 w 262"/>
                  <a:gd name="T73" fmla="*/ 335 h 407"/>
                  <a:gd name="T74" fmla="*/ 262 w 262"/>
                  <a:gd name="T75" fmla="*/ 319 h 407"/>
                  <a:gd name="T76" fmla="*/ 260 w 262"/>
                  <a:gd name="T77" fmla="*/ 299 h 407"/>
                  <a:gd name="T78" fmla="*/ 260 w 262"/>
                  <a:gd name="T79" fmla="*/ 280 h 407"/>
                  <a:gd name="T80" fmla="*/ 256 w 262"/>
                  <a:gd name="T81" fmla="*/ 254 h 407"/>
                  <a:gd name="T82" fmla="*/ 252 w 262"/>
                  <a:gd name="T83" fmla="*/ 233 h 407"/>
                  <a:gd name="T84" fmla="*/ 246 w 262"/>
                  <a:gd name="T85" fmla="*/ 207 h 407"/>
                  <a:gd name="T86" fmla="*/ 241 w 262"/>
                  <a:gd name="T87" fmla="*/ 184 h 407"/>
                  <a:gd name="T88" fmla="*/ 233 w 262"/>
                  <a:gd name="T89" fmla="*/ 156 h 407"/>
                  <a:gd name="T90" fmla="*/ 225 w 262"/>
                  <a:gd name="T91" fmla="*/ 135 h 407"/>
                  <a:gd name="T92" fmla="*/ 217 w 262"/>
                  <a:gd name="T93" fmla="*/ 109 h 407"/>
                  <a:gd name="T94" fmla="*/ 207 w 262"/>
                  <a:gd name="T95" fmla="*/ 88 h 407"/>
                  <a:gd name="T96" fmla="*/ 197 w 262"/>
                  <a:gd name="T97" fmla="*/ 66 h 407"/>
                  <a:gd name="T98" fmla="*/ 188 w 262"/>
                  <a:gd name="T99" fmla="*/ 49 h 407"/>
                  <a:gd name="T100" fmla="*/ 176 w 262"/>
                  <a:gd name="T101" fmla="*/ 31 h 407"/>
                  <a:gd name="T102" fmla="*/ 166 w 262"/>
                  <a:gd name="T103" fmla="*/ 19 h 407"/>
                  <a:gd name="T104" fmla="*/ 154 w 262"/>
                  <a:gd name="T105" fmla="*/ 7 h 407"/>
                  <a:gd name="T106" fmla="*/ 143 w 262"/>
                  <a:gd name="T107" fmla="*/ 2 h 407"/>
                  <a:gd name="T108" fmla="*/ 131 w 262"/>
                  <a:gd name="T109" fmla="*/ 0 h 4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62" h="407">
                    <a:moveTo>
                      <a:pt x="131" y="0"/>
                    </a:moveTo>
                    <a:lnTo>
                      <a:pt x="131" y="0"/>
                    </a:lnTo>
                    <a:lnTo>
                      <a:pt x="129" y="0"/>
                    </a:lnTo>
                    <a:lnTo>
                      <a:pt x="127" y="0"/>
                    </a:lnTo>
                    <a:lnTo>
                      <a:pt x="125" y="0"/>
                    </a:lnTo>
                    <a:lnTo>
                      <a:pt x="125" y="0"/>
                    </a:lnTo>
                    <a:lnTo>
                      <a:pt x="121" y="2"/>
                    </a:lnTo>
                    <a:lnTo>
                      <a:pt x="121" y="2"/>
                    </a:lnTo>
                    <a:lnTo>
                      <a:pt x="119" y="2"/>
                    </a:lnTo>
                    <a:lnTo>
                      <a:pt x="117" y="4"/>
                    </a:lnTo>
                    <a:lnTo>
                      <a:pt x="115" y="4"/>
                    </a:lnTo>
                    <a:lnTo>
                      <a:pt x="115" y="4"/>
                    </a:lnTo>
                    <a:lnTo>
                      <a:pt x="111" y="5"/>
                    </a:lnTo>
                    <a:lnTo>
                      <a:pt x="111" y="5"/>
                    </a:lnTo>
                    <a:lnTo>
                      <a:pt x="109" y="7"/>
                    </a:lnTo>
                    <a:lnTo>
                      <a:pt x="107" y="7"/>
                    </a:lnTo>
                    <a:lnTo>
                      <a:pt x="105" y="9"/>
                    </a:lnTo>
                    <a:lnTo>
                      <a:pt x="105" y="11"/>
                    </a:lnTo>
                    <a:lnTo>
                      <a:pt x="101" y="13"/>
                    </a:lnTo>
                    <a:lnTo>
                      <a:pt x="101" y="13"/>
                    </a:lnTo>
                    <a:lnTo>
                      <a:pt x="99" y="15"/>
                    </a:lnTo>
                    <a:lnTo>
                      <a:pt x="98" y="17"/>
                    </a:lnTo>
                    <a:lnTo>
                      <a:pt x="96" y="19"/>
                    </a:lnTo>
                    <a:lnTo>
                      <a:pt x="96" y="19"/>
                    </a:lnTo>
                    <a:lnTo>
                      <a:pt x="92" y="23"/>
                    </a:lnTo>
                    <a:lnTo>
                      <a:pt x="92" y="23"/>
                    </a:lnTo>
                    <a:lnTo>
                      <a:pt x="90" y="27"/>
                    </a:lnTo>
                    <a:lnTo>
                      <a:pt x="90" y="27"/>
                    </a:lnTo>
                    <a:lnTo>
                      <a:pt x="86" y="31"/>
                    </a:lnTo>
                    <a:lnTo>
                      <a:pt x="86" y="31"/>
                    </a:lnTo>
                    <a:lnTo>
                      <a:pt x="84" y="35"/>
                    </a:lnTo>
                    <a:lnTo>
                      <a:pt x="82" y="35"/>
                    </a:lnTo>
                    <a:lnTo>
                      <a:pt x="80" y="39"/>
                    </a:lnTo>
                    <a:lnTo>
                      <a:pt x="80" y="41"/>
                    </a:lnTo>
                    <a:lnTo>
                      <a:pt x="78" y="45"/>
                    </a:lnTo>
                    <a:lnTo>
                      <a:pt x="76" y="45"/>
                    </a:lnTo>
                    <a:lnTo>
                      <a:pt x="74" y="49"/>
                    </a:lnTo>
                    <a:lnTo>
                      <a:pt x="74" y="51"/>
                    </a:lnTo>
                    <a:lnTo>
                      <a:pt x="70" y="54"/>
                    </a:lnTo>
                    <a:lnTo>
                      <a:pt x="70" y="54"/>
                    </a:lnTo>
                    <a:lnTo>
                      <a:pt x="68" y="60"/>
                    </a:lnTo>
                    <a:lnTo>
                      <a:pt x="68" y="60"/>
                    </a:lnTo>
                    <a:lnTo>
                      <a:pt x="64" y="64"/>
                    </a:lnTo>
                    <a:lnTo>
                      <a:pt x="64" y="66"/>
                    </a:lnTo>
                    <a:lnTo>
                      <a:pt x="62" y="70"/>
                    </a:lnTo>
                    <a:lnTo>
                      <a:pt x="62" y="72"/>
                    </a:lnTo>
                    <a:lnTo>
                      <a:pt x="60" y="76"/>
                    </a:lnTo>
                    <a:lnTo>
                      <a:pt x="58" y="78"/>
                    </a:lnTo>
                    <a:lnTo>
                      <a:pt x="56" y="82"/>
                    </a:lnTo>
                    <a:lnTo>
                      <a:pt x="56" y="84"/>
                    </a:lnTo>
                    <a:lnTo>
                      <a:pt x="54" y="88"/>
                    </a:lnTo>
                    <a:lnTo>
                      <a:pt x="52" y="90"/>
                    </a:lnTo>
                    <a:lnTo>
                      <a:pt x="51" y="96"/>
                    </a:lnTo>
                    <a:lnTo>
                      <a:pt x="51" y="96"/>
                    </a:lnTo>
                    <a:lnTo>
                      <a:pt x="49" y="102"/>
                    </a:lnTo>
                    <a:lnTo>
                      <a:pt x="49" y="102"/>
                    </a:lnTo>
                    <a:lnTo>
                      <a:pt x="47" y="107"/>
                    </a:lnTo>
                    <a:lnTo>
                      <a:pt x="45" y="109"/>
                    </a:lnTo>
                    <a:lnTo>
                      <a:pt x="43" y="113"/>
                    </a:lnTo>
                    <a:lnTo>
                      <a:pt x="43" y="115"/>
                    </a:lnTo>
                    <a:lnTo>
                      <a:pt x="41" y="121"/>
                    </a:lnTo>
                    <a:lnTo>
                      <a:pt x="41" y="123"/>
                    </a:lnTo>
                    <a:lnTo>
                      <a:pt x="39" y="127"/>
                    </a:lnTo>
                    <a:lnTo>
                      <a:pt x="39" y="129"/>
                    </a:lnTo>
                    <a:lnTo>
                      <a:pt x="37" y="135"/>
                    </a:lnTo>
                    <a:lnTo>
                      <a:pt x="35" y="137"/>
                    </a:lnTo>
                    <a:lnTo>
                      <a:pt x="33" y="141"/>
                    </a:lnTo>
                    <a:lnTo>
                      <a:pt x="33" y="143"/>
                    </a:lnTo>
                    <a:lnTo>
                      <a:pt x="31" y="149"/>
                    </a:lnTo>
                    <a:lnTo>
                      <a:pt x="31" y="151"/>
                    </a:lnTo>
                    <a:lnTo>
                      <a:pt x="29" y="156"/>
                    </a:lnTo>
                    <a:lnTo>
                      <a:pt x="29" y="156"/>
                    </a:lnTo>
                    <a:lnTo>
                      <a:pt x="27" y="162"/>
                    </a:lnTo>
                    <a:lnTo>
                      <a:pt x="27" y="164"/>
                    </a:lnTo>
                    <a:lnTo>
                      <a:pt x="25" y="170"/>
                    </a:lnTo>
                    <a:lnTo>
                      <a:pt x="25" y="170"/>
                    </a:lnTo>
                    <a:lnTo>
                      <a:pt x="23" y="176"/>
                    </a:lnTo>
                    <a:lnTo>
                      <a:pt x="23" y="178"/>
                    </a:lnTo>
                    <a:lnTo>
                      <a:pt x="21" y="184"/>
                    </a:lnTo>
                    <a:lnTo>
                      <a:pt x="21" y="186"/>
                    </a:lnTo>
                    <a:lnTo>
                      <a:pt x="19" y="192"/>
                    </a:lnTo>
                    <a:lnTo>
                      <a:pt x="19" y="192"/>
                    </a:lnTo>
                    <a:lnTo>
                      <a:pt x="17" y="198"/>
                    </a:lnTo>
                    <a:lnTo>
                      <a:pt x="17" y="200"/>
                    </a:lnTo>
                    <a:lnTo>
                      <a:pt x="15" y="205"/>
                    </a:lnTo>
                    <a:lnTo>
                      <a:pt x="15" y="207"/>
                    </a:lnTo>
                    <a:lnTo>
                      <a:pt x="13" y="213"/>
                    </a:lnTo>
                    <a:lnTo>
                      <a:pt x="13" y="213"/>
                    </a:lnTo>
                    <a:lnTo>
                      <a:pt x="13" y="219"/>
                    </a:lnTo>
                    <a:lnTo>
                      <a:pt x="11" y="221"/>
                    </a:lnTo>
                    <a:lnTo>
                      <a:pt x="11" y="227"/>
                    </a:lnTo>
                    <a:lnTo>
                      <a:pt x="11" y="227"/>
                    </a:lnTo>
                    <a:lnTo>
                      <a:pt x="9" y="233"/>
                    </a:lnTo>
                    <a:lnTo>
                      <a:pt x="9" y="235"/>
                    </a:lnTo>
                    <a:lnTo>
                      <a:pt x="7" y="241"/>
                    </a:lnTo>
                    <a:lnTo>
                      <a:pt x="7" y="241"/>
                    </a:lnTo>
                    <a:lnTo>
                      <a:pt x="7" y="247"/>
                    </a:lnTo>
                    <a:lnTo>
                      <a:pt x="7" y="249"/>
                    </a:lnTo>
                    <a:lnTo>
                      <a:pt x="5" y="254"/>
                    </a:lnTo>
                    <a:lnTo>
                      <a:pt x="5" y="254"/>
                    </a:lnTo>
                    <a:lnTo>
                      <a:pt x="5" y="260"/>
                    </a:lnTo>
                    <a:lnTo>
                      <a:pt x="5" y="262"/>
                    </a:lnTo>
                    <a:lnTo>
                      <a:pt x="3" y="266"/>
                    </a:lnTo>
                    <a:lnTo>
                      <a:pt x="3" y="268"/>
                    </a:lnTo>
                    <a:lnTo>
                      <a:pt x="3" y="274"/>
                    </a:lnTo>
                    <a:lnTo>
                      <a:pt x="3" y="274"/>
                    </a:lnTo>
                    <a:lnTo>
                      <a:pt x="2" y="280"/>
                    </a:lnTo>
                    <a:lnTo>
                      <a:pt x="2" y="282"/>
                    </a:lnTo>
                    <a:lnTo>
                      <a:pt x="2" y="286"/>
                    </a:lnTo>
                    <a:lnTo>
                      <a:pt x="2" y="288"/>
                    </a:lnTo>
                    <a:lnTo>
                      <a:pt x="2" y="292"/>
                    </a:lnTo>
                    <a:lnTo>
                      <a:pt x="2" y="294"/>
                    </a:lnTo>
                    <a:lnTo>
                      <a:pt x="2" y="298"/>
                    </a:lnTo>
                    <a:lnTo>
                      <a:pt x="2" y="299"/>
                    </a:lnTo>
                    <a:lnTo>
                      <a:pt x="2" y="303"/>
                    </a:lnTo>
                    <a:lnTo>
                      <a:pt x="0" y="305"/>
                    </a:lnTo>
                    <a:lnTo>
                      <a:pt x="0" y="309"/>
                    </a:lnTo>
                    <a:lnTo>
                      <a:pt x="0" y="311"/>
                    </a:lnTo>
                    <a:lnTo>
                      <a:pt x="0" y="315"/>
                    </a:lnTo>
                    <a:lnTo>
                      <a:pt x="0" y="315"/>
                    </a:lnTo>
                    <a:lnTo>
                      <a:pt x="0" y="319"/>
                    </a:lnTo>
                    <a:lnTo>
                      <a:pt x="0" y="321"/>
                    </a:lnTo>
                    <a:lnTo>
                      <a:pt x="0" y="325"/>
                    </a:lnTo>
                    <a:lnTo>
                      <a:pt x="0" y="327"/>
                    </a:lnTo>
                    <a:lnTo>
                      <a:pt x="2" y="331"/>
                    </a:lnTo>
                    <a:lnTo>
                      <a:pt x="2" y="331"/>
                    </a:lnTo>
                    <a:lnTo>
                      <a:pt x="2" y="335"/>
                    </a:lnTo>
                    <a:lnTo>
                      <a:pt x="2" y="335"/>
                    </a:lnTo>
                    <a:lnTo>
                      <a:pt x="2" y="339"/>
                    </a:lnTo>
                    <a:lnTo>
                      <a:pt x="2" y="339"/>
                    </a:lnTo>
                    <a:lnTo>
                      <a:pt x="2" y="343"/>
                    </a:lnTo>
                    <a:lnTo>
                      <a:pt x="2" y="345"/>
                    </a:lnTo>
                    <a:lnTo>
                      <a:pt x="3" y="347"/>
                    </a:lnTo>
                    <a:lnTo>
                      <a:pt x="3" y="348"/>
                    </a:lnTo>
                    <a:lnTo>
                      <a:pt x="5" y="350"/>
                    </a:lnTo>
                    <a:lnTo>
                      <a:pt x="5" y="352"/>
                    </a:lnTo>
                    <a:lnTo>
                      <a:pt x="5" y="354"/>
                    </a:lnTo>
                    <a:lnTo>
                      <a:pt x="7" y="356"/>
                    </a:lnTo>
                    <a:lnTo>
                      <a:pt x="7" y="358"/>
                    </a:lnTo>
                    <a:lnTo>
                      <a:pt x="9" y="360"/>
                    </a:lnTo>
                    <a:lnTo>
                      <a:pt x="9" y="362"/>
                    </a:lnTo>
                    <a:lnTo>
                      <a:pt x="11" y="362"/>
                    </a:lnTo>
                    <a:lnTo>
                      <a:pt x="13" y="366"/>
                    </a:lnTo>
                    <a:lnTo>
                      <a:pt x="13" y="366"/>
                    </a:lnTo>
                    <a:lnTo>
                      <a:pt x="15" y="370"/>
                    </a:lnTo>
                    <a:lnTo>
                      <a:pt x="15" y="370"/>
                    </a:lnTo>
                    <a:lnTo>
                      <a:pt x="19" y="372"/>
                    </a:lnTo>
                    <a:lnTo>
                      <a:pt x="19" y="372"/>
                    </a:lnTo>
                    <a:lnTo>
                      <a:pt x="21" y="376"/>
                    </a:lnTo>
                    <a:lnTo>
                      <a:pt x="23" y="376"/>
                    </a:lnTo>
                    <a:lnTo>
                      <a:pt x="25" y="378"/>
                    </a:lnTo>
                    <a:lnTo>
                      <a:pt x="25" y="378"/>
                    </a:lnTo>
                    <a:lnTo>
                      <a:pt x="29" y="382"/>
                    </a:lnTo>
                    <a:lnTo>
                      <a:pt x="29" y="382"/>
                    </a:lnTo>
                    <a:lnTo>
                      <a:pt x="33" y="384"/>
                    </a:lnTo>
                    <a:lnTo>
                      <a:pt x="33" y="384"/>
                    </a:lnTo>
                    <a:lnTo>
                      <a:pt x="37" y="386"/>
                    </a:lnTo>
                    <a:lnTo>
                      <a:pt x="37" y="386"/>
                    </a:lnTo>
                    <a:lnTo>
                      <a:pt x="41" y="388"/>
                    </a:lnTo>
                    <a:lnTo>
                      <a:pt x="41" y="390"/>
                    </a:lnTo>
                    <a:lnTo>
                      <a:pt x="45" y="390"/>
                    </a:lnTo>
                    <a:lnTo>
                      <a:pt x="47" y="392"/>
                    </a:lnTo>
                    <a:lnTo>
                      <a:pt x="51" y="394"/>
                    </a:lnTo>
                    <a:lnTo>
                      <a:pt x="51" y="394"/>
                    </a:lnTo>
                    <a:lnTo>
                      <a:pt x="54" y="396"/>
                    </a:lnTo>
                    <a:lnTo>
                      <a:pt x="54" y="396"/>
                    </a:lnTo>
                    <a:lnTo>
                      <a:pt x="58" y="396"/>
                    </a:lnTo>
                    <a:lnTo>
                      <a:pt x="60" y="397"/>
                    </a:lnTo>
                    <a:lnTo>
                      <a:pt x="64" y="397"/>
                    </a:lnTo>
                    <a:lnTo>
                      <a:pt x="64" y="399"/>
                    </a:lnTo>
                    <a:lnTo>
                      <a:pt x="68" y="399"/>
                    </a:lnTo>
                    <a:lnTo>
                      <a:pt x="70" y="399"/>
                    </a:lnTo>
                    <a:lnTo>
                      <a:pt x="74" y="401"/>
                    </a:lnTo>
                    <a:lnTo>
                      <a:pt x="76" y="401"/>
                    </a:lnTo>
                    <a:lnTo>
                      <a:pt x="80" y="403"/>
                    </a:lnTo>
                    <a:lnTo>
                      <a:pt x="80" y="403"/>
                    </a:lnTo>
                    <a:lnTo>
                      <a:pt x="86" y="403"/>
                    </a:lnTo>
                    <a:lnTo>
                      <a:pt x="86" y="403"/>
                    </a:lnTo>
                    <a:lnTo>
                      <a:pt x="90" y="405"/>
                    </a:lnTo>
                    <a:lnTo>
                      <a:pt x="92" y="405"/>
                    </a:lnTo>
                    <a:lnTo>
                      <a:pt x="96" y="405"/>
                    </a:lnTo>
                    <a:lnTo>
                      <a:pt x="98" y="405"/>
                    </a:lnTo>
                    <a:lnTo>
                      <a:pt x="101" y="405"/>
                    </a:lnTo>
                    <a:lnTo>
                      <a:pt x="103" y="407"/>
                    </a:lnTo>
                    <a:lnTo>
                      <a:pt x="107" y="407"/>
                    </a:lnTo>
                    <a:lnTo>
                      <a:pt x="109" y="407"/>
                    </a:lnTo>
                    <a:lnTo>
                      <a:pt x="113" y="407"/>
                    </a:lnTo>
                    <a:lnTo>
                      <a:pt x="113" y="407"/>
                    </a:lnTo>
                    <a:lnTo>
                      <a:pt x="119" y="407"/>
                    </a:lnTo>
                    <a:lnTo>
                      <a:pt x="119" y="407"/>
                    </a:lnTo>
                    <a:lnTo>
                      <a:pt x="125" y="407"/>
                    </a:lnTo>
                    <a:lnTo>
                      <a:pt x="125" y="407"/>
                    </a:lnTo>
                    <a:lnTo>
                      <a:pt x="131" y="407"/>
                    </a:lnTo>
                    <a:lnTo>
                      <a:pt x="131" y="407"/>
                    </a:lnTo>
                    <a:lnTo>
                      <a:pt x="137" y="407"/>
                    </a:lnTo>
                    <a:lnTo>
                      <a:pt x="137" y="407"/>
                    </a:lnTo>
                    <a:lnTo>
                      <a:pt x="143" y="407"/>
                    </a:lnTo>
                    <a:lnTo>
                      <a:pt x="143" y="407"/>
                    </a:lnTo>
                    <a:lnTo>
                      <a:pt x="148" y="407"/>
                    </a:lnTo>
                    <a:lnTo>
                      <a:pt x="148" y="407"/>
                    </a:lnTo>
                    <a:lnTo>
                      <a:pt x="152" y="407"/>
                    </a:lnTo>
                    <a:lnTo>
                      <a:pt x="154" y="407"/>
                    </a:lnTo>
                    <a:lnTo>
                      <a:pt x="158" y="407"/>
                    </a:lnTo>
                    <a:lnTo>
                      <a:pt x="160" y="405"/>
                    </a:lnTo>
                    <a:lnTo>
                      <a:pt x="164" y="405"/>
                    </a:lnTo>
                    <a:lnTo>
                      <a:pt x="166" y="405"/>
                    </a:lnTo>
                    <a:lnTo>
                      <a:pt x="170" y="405"/>
                    </a:lnTo>
                    <a:lnTo>
                      <a:pt x="172" y="405"/>
                    </a:lnTo>
                    <a:lnTo>
                      <a:pt x="176" y="403"/>
                    </a:lnTo>
                    <a:lnTo>
                      <a:pt x="176" y="403"/>
                    </a:lnTo>
                    <a:lnTo>
                      <a:pt x="182" y="403"/>
                    </a:lnTo>
                    <a:lnTo>
                      <a:pt x="182" y="403"/>
                    </a:lnTo>
                    <a:lnTo>
                      <a:pt x="186" y="401"/>
                    </a:lnTo>
                    <a:lnTo>
                      <a:pt x="188" y="401"/>
                    </a:lnTo>
                    <a:lnTo>
                      <a:pt x="192" y="399"/>
                    </a:lnTo>
                    <a:lnTo>
                      <a:pt x="194" y="399"/>
                    </a:lnTo>
                    <a:lnTo>
                      <a:pt x="197" y="399"/>
                    </a:lnTo>
                    <a:lnTo>
                      <a:pt x="197" y="397"/>
                    </a:lnTo>
                    <a:lnTo>
                      <a:pt x="201" y="397"/>
                    </a:lnTo>
                    <a:lnTo>
                      <a:pt x="203" y="396"/>
                    </a:lnTo>
                    <a:lnTo>
                      <a:pt x="207" y="396"/>
                    </a:lnTo>
                    <a:lnTo>
                      <a:pt x="207" y="396"/>
                    </a:lnTo>
                    <a:lnTo>
                      <a:pt x="211" y="394"/>
                    </a:lnTo>
                    <a:lnTo>
                      <a:pt x="211" y="394"/>
                    </a:lnTo>
                    <a:lnTo>
                      <a:pt x="215" y="392"/>
                    </a:lnTo>
                    <a:lnTo>
                      <a:pt x="217" y="390"/>
                    </a:lnTo>
                    <a:lnTo>
                      <a:pt x="221" y="390"/>
                    </a:lnTo>
                    <a:lnTo>
                      <a:pt x="221" y="388"/>
                    </a:lnTo>
                    <a:lnTo>
                      <a:pt x="225" y="386"/>
                    </a:lnTo>
                    <a:lnTo>
                      <a:pt x="225" y="386"/>
                    </a:lnTo>
                    <a:lnTo>
                      <a:pt x="229" y="384"/>
                    </a:lnTo>
                    <a:lnTo>
                      <a:pt x="229" y="384"/>
                    </a:lnTo>
                    <a:lnTo>
                      <a:pt x="233" y="382"/>
                    </a:lnTo>
                    <a:lnTo>
                      <a:pt x="233" y="382"/>
                    </a:lnTo>
                    <a:lnTo>
                      <a:pt x="237" y="378"/>
                    </a:lnTo>
                    <a:lnTo>
                      <a:pt x="237" y="378"/>
                    </a:lnTo>
                    <a:lnTo>
                      <a:pt x="239" y="376"/>
                    </a:lnTo>
                    <a:lnTo>
                      <a:pt x="241" y="376"/>
                    </a:lnTo>
                    <a:lnTo>
                      <a:pt x="243" y="372"/>
                    </a:lnTo>
                    <a:lnTo>
                      <a:pt x="243" y="372"/>
                    </a:lnTo>
                    <a:lnTo>
                      <a:pt x="246" y="370"/>
                    </a:lnTo>
                    <a:lnTo>
                      <a:pt x="246" y="370"/>
                    </a:lnTo>
                    <a:lnTo>
                      <a:pt x="248" y="366"/>
                    </a:lnTo>
                    <a:lnTo>
                      <a:pt x="248" y="366"/>
                    </a:lnTo>
                    <a:lnTo>
                      <a:pt x="250" y="362"/>
                    </a:lnTo>
                    <a:lnTo>
                      <a:pt x="250" y="362"/>
                    </a:lnTo>
                    <a:lnTo>
                      <a:pt x="252" y="360"/>
                    </a:lnTo>
                    <a:lnTo>
                      <a:pt x="254" y="358"/>
                    </a:lnTo>
                    <a:lnTo>
                      <a:pt x="254" y="356"/>
                    </a:lnTo>
                    <a:lnTo>
                      <a:pt x="256" y="354"/>
                    </a:lnTo>
                    <a:lnTo>
                      <a:pt x="256" y="352"/>
                    </a:lnTo>
                    <a:lnTo>
                      <a:pt x="256" y="350"/>
                    </a:lnTo>
                    <a:lnTo>
                      <a:pt x="258" y="348"/>
                    </a:lnTo>
                    <a:lnTo>
                      <a:pt x="258" y="347"/>
                    </a:lnTo>
                    <a:lnTo>
                      <a:pt x="260" y="345"/>
                    </a:lnTo>
                    <a:lnTo>
                      <a:pt x="260" y="343"/>
                    </a:lnTo>
                    <a:lnTo>
                      <a:pt x="260" y="341"/>
                    </a:lnTo>
                    <a:lnTo>
                      <a:pt x="260" y="339"/>
                    </a:lnTo>
                    <a:lnTo>
                      <a:pt x="260" y="335"/>
                    </a:lnTo>
                    <a:lnTo>
                      <a:pt x="260" y="335"/>
                    </a:lnTo>
                    <a:lnTo>
                      <a:pt x="260" y="331"/>
                    </a:lnTo>
                    <a:lnTo>
                      <a:pt x="260" y="331"/>
                    </a:lnTo>
                    <a:lnTo>
                      <a:pt x="262" y="327"/>
                    </a:lnTo>
                    <a:lnTo>
                      <a:pt x="262" y="325"/>
                    </a:lnTo>
                    <a:lnTo>
                      <a:pt x="262" y="321"/>
                    </a:lnTo>
                    <a:lnTo>
                      <a:pt x="262" y="319"/>
                    </a:lnTo>
                    <a:lnTo>
                      <a:pt x="262" y="315"/>
                    </a:lnTo>
                    <a:lnTo>
                      <a:pt x="262" y="315"/>
                    </a:lnTo>
                    <a:lnTo>
                      <a:pt x="262" y="311"/>
                    </a:lnTo>
                    <a:lnTo>
                      <a:pt x="262" y="309"/>
                    </a:lnTo>
                    <a:lnTo>
                      <a:pt x="262" y="305"/>
                    </a:lnTo>
                    <a:lnTo>
                      <a:pt x="260" y="303"/>
                    </a:lnTo>
                    <a:lnTo>
                      <a:pt x="260" y="299"/>
                    </a:lnTo>
                    <a:lnTo>
                      <a:pt x="260" y="298"/>
                    </a:lnTo>
                    <a:lnTo>
                      <a:pt x="260" y="294"/>
                    </a:lnTo>
                    <a:lnTo>
                      <a:pt x="260" y="292"/>
                    </a:lnTo>
                    <a:lnTo>
                      <a:pt x="260" y="288"/>
                    </a:lnTo>
                    <a:lnTo>
                      <a:pt x="260" y="286"/>
                    </a:lnTo>
                    <a:lnTo>
                      <a:pt x="260" y="282"/>
                    </a:lnTo>
                    <a:lnTo>
                      <a:pt x="260" y="280"/>
                    </a:lnTo>
                    <a:lnTo>
                      <a:pt x="258" y="274"/>
                    </a:lnTo>
                    <a:lnTo>
                      <a:pt x="258" y="274"/>
                    </a:lnTo>
                    <a:lnTo>
                      <a:pt x="258" y="268"/>
                    </a:lnTo>
                    <a:lnTo>
                      <a:pt x="258" y="266"/>
                    </a:lnTo>
                    <a:lnTo>
                      <a:pt x="256" y="262"/>
                    </a:lnTo>
                    <a:lnTo>
                      <a:pt x="256" y="260"/>
                    </a:lnTo>
                    <a:lnTo>
                      <a:pt x="256" y="254"/>
                    </a:lnTo>
                    <a:lnTo>
                      <a:pt x="256" y="254"/>
                    </a:lnTo>
                    <a:lnTo>
                      <a:pt x="254" y="249"/>
                    </a:lnTo>
                    <a:lnTo>
                      <a:pt x="254" y="247"/>
                    </a:lnTo>
                    <a:lnTo>
                      <a:pt x="254" y="241"/>
                    </a:lnTo>
                    <a:lnTo>
                      <a:pt x="254" y="241"/>
                    </a:lnTo>
                    <a:lnTo>
                      <a:pt x="252" y="235"/>
                    </a:lnTo>
                    <a:lnTo>
                      <a:pt x="252" y="233"/>
                    </a:lnTo>
                    <a:lnTo>
                      <a:pt x="250" y="227"/>
                    </a:lnTo>
                    <a:lnTo>
                      <a:pt x="250" y="227"/>
                    </a:lnTo>
                    <a:lnTo>
                      <a:pt x="250" y="221"/>
                    </a:lnTo>
                    <a:lnTo>
                      <a:pt x="248" y="219"/>
                    </a:lnTo>
                    <a:lnTo>
                      <a:pt x="248" y="213"/>
                    </a:lnTo>
                    <a:lnTo>
                      <a:pt x="248" y="213"/>
                    </a:lnTo>
                    <a:lnTo>
                      <a:pt x="246" y="207"/>
                    </a:lnTo>
                    <a:lnTo>
                      <a:pt x="246" y="205"/>
                    </a:lnTo>
                    <a:lnTo>
                      <a:pt x="244" y="200"/>
                    </a:lnTo>
                    <a:lnTo>
                      <a:pt x="244" y="198"/>
                    </a:lnTo>
                    <a:lnTo>
                      <a:pt x="243" y="192"/>
                    </a:lnTo>
                    <a:lnTo>
                      <a:pt x="243" y="192"/>
                    </a:lnTo>
                    <a:lnTo>
                      <a:pt x="241" y="186"/>
                    </a:lnTo>
                    <a:lnTo>
                      <a:pt x="241" y="184"/>
                    </a:lnTo>
                    <a:lnTo>
                      <a:pt x="239" y="178"/>
                    </a:lnTo>
                    <a:lnTo>
                      <a:pt x="239" y="176"/>
                    </a:lnTo>
                    <a:lnTo>
                      <a:pt x="237" y="170"/>
                    </a:lnTo>
                    <a:lnTo>
                      <a:pt x="237" y="170"/>
                    </a:lnTo>
                    <a:lnTo>
                      <a:pt x="235" y="164"/>
                    </a:lnTo>
                    <a:lnTo>
                      <a:pt x="235" y="162"/>
                    </a:lnTo>
                    <a:lnTo>
                      <a:pt x="233" y="156"/>
                    </a:lnTo>
                    <a:lnTo>
                      <a:pt x="233" y="156"/>
                    </a:lnTo>
                    <a:lnTo>
                      <a:pt x="231" y="151"/>
                    </a:lnTo>
                    <a:lnTo>
                      <a:pt x="231" y="149"/>
                    </a:lnTo>
                    <a:lnTo>
                      <a:pt x="229" y="143"/>
                    </a:lnTo>
                    <a:lnTo>
                      <a:pt x="229" y="141"/>
                    </a:lnTo>
                    <a:lnTo>
                      <a:pt x="227" y="137"/>
                    </a:lnTo>
                    <a:lnTo>
                      <a:pt x="225" y="135"/>
                    </a:lnTo>
                    <a:lnTo>
                      <a:pt x="223" y="129"/>
                    </a:lnTo>
                    <a:lnTo>
                      <a:pt x="223" y="127"/>
                    </a:lnTo>
                    <a:lnTo>
                      <a:pt x="221" y="123"/>
                    </a:lnTo>
                    <a:lnTo>
                      <a:pt x="221" y="121"/>
                    </a:lnTo>
                    <a:lnTo>
                      <a:pt x="219" y="115"/>
                    </a:lnTo>
                    <a:lnTo>
                      <a:pt x="219" y="113"/>
                    </a:lnTo>
                    <a:lnTo>
                      <a:pt x="217" y="109"/>
                    </a:lnTo>
                    <a:lnTo>
                      <a:pt x="215" y="107"/>
                    </a:lnTo>
                    <a:lnTo>
                      <a:pt x="213" y="102"/>
                    </a:lnTo>
                    <a:lnTo>
                      <a:pt x="213" y="102"/>
                    </a:lnTo>
                    <a:lnTo>
                      <a:pt x="211" y="96"/>
                    </a:lnTo>
                    <a:lnTo>
                      <a:pt x="211" y="96"/>
                    </a:lnTo>
                    <a:lnTo>
                      <a:pt x="209" y="90"/>
                    </a:lnTo>
                    <a:lnTo>
                      <a:pt x="207" y="88"/>
                    </a:lnTo>
                    <a:lnTo>
                      <a:pt x="205" y="84"/>
                    </a:lnTo>
                    <a:lnTo>
                      <a:pt x="205" y="82"/>
                    </a:lnTo>
                    <a:lnTo>
                      <a:pt x="203" y="78"/>
                    </a:lnTo>
                    <a:lnTo>
                      <a:pt x="201" y="76"/>
                    </a:lnTo>
                    <a:lnTo>
                      <a:pt x="199" y="72"/>
                    </a:lnTo>
                    <a:lnTo>
                      <a:pt x="199" y="70"/>
                    </a:lnTo>
                    <a:lnTo>
                      <a:pt x="197" y="66"/>
                    </a:lnTo>
                    <a:lnTo>
                      <a:pt x="197" y="64"/>
                    </a:lnTo>
                    <a:lnTo>
                      <a:pt x="194" y="60"/>
                    </a:lnTo>
                    <a:lnTo>
                      <a:pt x="194" y="60"/>
                    </a:lnTo>
                    <a:lnTo>
                      <a:pt x="192" y="54"/>
                    </a:lnTo>
                    <a:lnTo>
                      <a:pt x="192" y="54"/>
                    </a:lnTo>
                    <a:lnTo>
                      <a:pt x="188" y="51"/>
                    </a:lnTo>
                    <a:lnTo>
                      <a:pt x="188" y="49"/>
                    </a:lnTo>
                    <a:lnTo>
                      <a:pt x="186" y="45"/>
                    </a:lnTo>
                    <a:lnTo>
                      <a:pt x="184" y="45"/>
                    </a:lnTo>
                    <a:lnTo>
                      <a:pt x="182" y="41"/>
                    </a:lnTo>
                    <a:lnTo>
                      <a:pt x="182" y="39"/>
                    </a:lnTo>
                    <a:lnTo>
                      <a:pt x="180" y="35"/>
                    </a:lnTo>
                    <a:lnTo>
                      <a:pt x="178" y="35"/>
                    </a:lnTo>
                    <a:lnTo>
                      <a:pt x="176" y="31"/>
                    </a:lnTo>
                    <a:lnTo>
                      <a:pt x="176" y="31"/>
                    </a:lnTo>
                    <a:lnTo>
                      <a:pt x="172" y="27"/>
                    </a:lnTo>
                    <a:lnTo>
                      <a:pt x="172" y="27"/>
                    </a:lnTo>
                    <a:lnTo>
                      <a:pt x="170" y="23"/>
                    </a:lnTo>
                    <a:lnTo>
                      <a:pt x="170" y="23"/>
                    </a:lnTo>
                    <a:lnTo>
                      <a:pt x="166" y="19"/>
                    </a:lnTo>
                    <a:lnTo>
                      <a:pt x="166" y="19"/>
                    </a:lnTo>
                    <a:lnTo>
                      <a:pt x="164" y="17"/>
                    </a:lnTo>
                    <a:lnTo>
                      <a:pt x="162" y="15"/>
                    </a:lnTo>
                    <a:lnTo>
                      <a:pt x="160" y="13"/>
                    </a:lnTo>
                    <a:lnTo>
                      <a:pt x="160" y="13"/>
                    </a:lnTo>
                    <a:lnTo>
                      <a:pt x="156" y="11"/>
                    </a:lnTo>
                    <a:lnTo>
                      <a:pt x="156" y="9"/>
                    </a:lnTo>
                    <a:lnTo>
                      <a:pt x="154" y="7"/>
                    </a:lnTo>
                    <a:lnTo>
                      <a:pt x="152" y="7"/>
                    </a:lnTo>
                    <a:lnTo>
                      <a:pt x="150" y="5"/>
                    </a:lnTo>
                    <a:lnTo>
                      <a:pt x="150" y="5"/>
                    </a:lnTo>
                    <a:lnTo>
                      <a:pt x="147" y="4"/>
                    </a:lnTo>
                    <a:lnTo>
                      <a:pt x="147" y="4"/>
                    </a:lnTo>
                    <a:lnTo>
                      <a:pt x="145" y="4"/>
                    </a:lnTo>
                    <a:lnTo>
                      <a:pt x="143" y="2"/>
                    </a:lnTo>
                    <a:lnTo>
                      <a:pt x="141" y="2"/>
                    </a:lnTo>
                    <a:lnTo>
                      <a:pt x="141" y="2"/>
                    </a:lnTo>
                    <a:lnTo>
                      <a:pt x="137" y="0"/>
                    </a:lnTo>
                    <a:lnTo>
                      <a:pt x="137" y="0"/>
                    </a:lnTo>
                    <a:lnTo>
                      <a:pt x="135" y="0"/>
                    </a:lnTo>
                    <a:lnTo>
                      <a:pt x="133" y="0"/>
                    </a:lnTo>
                    <a:lnTo>
                      <a:pt x="131" y="0"/>
                    </a:lnTo>
                    <a:close/>
                  </a:path>
                </a:pathLst>
              </a:custGeom>
              <a:blipFill dpi="0" rotWithShape="0">
                <a:blip r:embed="rId5"/>
                <a:srcRect/>
                <a:tile tx="0" ty="0" sx="100000" sy="100000" flip="none" algn="tl"/>
              </a:blipFill>
              <a:ln w="31750">
                <a:solidFill>
                  <a:srgbClr val="0000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7" name="Line 101">
                <a:extLst>
                  <a:ext uri="{FF2B5EF4-FFF2-40B4-BE49-F238E27FC236}">
                    <a16:creationId xmlns:a16="http://schemas.microsoft.com/office/drawing/2014/main" id="{201B7256-F0BA-6840-A1C3-687FB567AC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270" y="2439"/>
                <a:ext cx="401" cy="149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158" name="Line 102">
                <a:extLst>
                  <a:ext uri="{FF2B5EF4-FFF2-40B4-BE49-F238E27FC236}">
                    <a16:creationId xmlns:a16="http://schemas.microsoft.com/office/drawing/2014/main" id="{B0BC6F6F-38BC-A04C-B2B8-D98B6E1B2F6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71" y="2439"/>
                <a:ext cx="402" cy="149"/>
              </a:xfrm>
              <a:prstGeom prst="line">
                <a:avLst/>
              </a:prstGeom>
              <a:noFill/>
              <a:ln w="3175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159" name="Rectangle 103">
              <a:extLst>
                <a:ext uri="{FF2B5EF4-FFF2-40B4-BE49-F238E27FC236}">
                  <a16:creationId xmlns:a16="http://schemas.microsoft.com/office/drawing/2014/main" id="{DE15D048-AA78-C944-B7B1-DCAE1443C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4" y="1752"/>
              <a:ext cx="236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6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·</a:t>
              </a:r>
              <a:endParaRPr kumimoji="1" lang="en-US" altLang="zh-CN" sz="6000">
                <a:solidFill>
                  <a:srgbClr val="CC0000"/>
                </a:solidFill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45160" name="Rectangle 104">
              <a:extLst>
                <a:ext uri="{FF2B5EF4-FFF2-40B4-BE49-F238E27FC236}">
                  <a16:creationId xmlns:a16="http://schemas.microsoft.com/office/drawing/2014/main" id="{3D10A77C-8D61-1745-8B30-FA98041467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741"/>
              <a:ext cx="236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6000" dirty="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·</a:t>
              </a:r>
              <a:endParaRPr kumimoji="1" lang="en-US" altLang="zh-CN" sz="6000" dirty="0">
                <a:solidFill>
                  <a:srgbClr val="CC0000"/>
                </a:solidFill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45161" name="Rectangle 105">
              <a:extLst>
                <a:ext uri="{FF2B5EF4-FFF2-40B4-BE49-F238E27FC236}">
                  <a16:creationId xmlns:a16="http://schemas.microsoft.com/office/drawing/2014/main" id="{E40F4BF5-BF0A-3944-9F94-EC11825AC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2" y="1570"/>
              <a:ext cx="236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6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·</a:t>
              </a:r>
              <a:endParaRPr kumimoji="1" lang="en-US" altLang="zh-CN" sz="6000">
                <a:solidFill>
                  <a:srgbClr val="CC0000"/>
                </a:solidFill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  <p:sp>
          <p:nvSpPr>
            <p:cNvPr id="45162" name="Rectangle 106">
              <a:extLst>
                <a:ext uri="{FF2B5EF4-FFF2-40B4-BE49-F238E27FC236}">
                  <a16:creationId xmlns:a16="http://schemas.microsoft.com/office/drawing/2014/main" id="{68121014-0E4D-2F4F-B2C6-DD256FCF2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" y="1570"/>
              <a:ext cx="236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kumimoji="1" lang="en-US" altLang="zh-CN" sz="6000">
                  <a:solidFill>
                    <a:srgbClr val="CC0000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·</a:t>
              </a:r>
              <a:endParaRPr kumimoji="1" lang="en-US" altLang="zh-CN" sz="6000">
                <a:solidFill>
                  <a:srgbClr val="CC0000"/>
                </a:solidFill>
                <a:latin typeface="Tahoma" panose="020B0604030504040204" pitchFamily="34" charset="0"/>
                <a:ea typeface="黑体" panose="02010609060101010101" pitchFamily="49" charset="-122"/>
              </a:endParaRPr>
            </a:p>
          </p:txBody>
        </p:sp>
      </p:grpSp>
      <p:sp>
        <p:nvSpPr>
          <p:cNvPr id="45168" name="Rectangle 112">
            <a:extLst>
              <a:ext uri="{FF2B5EF4-FFF2-40B4-BE49-F238E27FC236}">
                <a16:creationId xmlns:a16="http://schemas.microsoft.com/office/drawing/2014/main" id="{E5B1BA37-377A-9E42-820E-9A5EFBB8B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5754" y="4492905"/>
            <a:ext cx="3587842" cy="46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en-US" altLang="zh-CN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aseline="-30000" dirty="0">
                <a:solidFill>
                  <a:schemeClr val="hlink"/>
                </a:solidFill>
                <a:latin typeface="Times New Roman" panose="02020603050405020304" pitchFamily="18" charset="0"/>
              </a:rPr>
              <a:t>3</a:t>
            </a:r>
            <a:r>
              <a:rPr kumimoji="1" lang="zh-CN" altLang="en-US" sz="2400" dirty="0">
                <a:solidFill>
                  <a:schemeClr val="hlink"/>
                </a:solidFill>
                <a:latin typeface="Times New Roman" panose="02020603050405020304" pitchFamily="18" charset="0"/>
              </a:rPr>
              <a:t>是唯一的极性单质分子</a:t>
            </a:r>
            <a:endParaRPr kumimoji="1" lang="zh-CN" alt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103AFAF0-E5FA-5A46-8A97-E15D3FB68955}"/>
              </a:ext>
            </a:extLst>
          </p:cNvPr>
          <p:cNvSpPr/>
          <p:nvPr/>
        </p:nvSpPr>
        <p:spPr>
          <a:xfrm>
            <a:off x="5364088" y="1302825"/>
            <a:ext cx="3533813" cy="4142399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3" name="矩形 112">
            <a:extLst>
              <a:ext uri="{FF2B5EF4-FFF2-40B4-BE49-F238E27FC236}">
                <a16:creationId xmlns:a16="http://schemas.microsoft.com/office/drawing/2014/main" id="{7DF85395-A977-6948-AC6F-5E632BCFFAFC}"/>
              </a:ext>
            </a:extLst>
          </p:cNvPr>
          <p:cNvSpPr/>
          <p:nvPr/>
        </p:nvSpPr>
        <p:spPr>
          <a:xfrm>
            <a:off x="259981" y="1059019"/>
            <a:ext cx="4888083" cy="4386205"/>
          </a:xfrm>
          <a:prstGeom prst="rect">
            <a:avLst/>
          </a:prstGeom>
          <a:noFill/>
          <a:ln w="1905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4" name="Picture 20" descr="F:\高胜利\课件\12章\p-o3-2.jpg">
            <a:extLst>
              <a:ext uri="{FF2B5EF4-FFF2-40B4-BE49-F238E27FC236}">
                <a16:creationId xmlns:a16="http://schemas.microsoft.com/office/drawing/2014/main" id="{9DAAE230-C56E-ED42-82CE-1145E0E3C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14307" y="1504554"/>
            <a:ext cx="2569941" cy="29139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2749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F5310780-4E88-3045-A2BB-1D25790F2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44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0A6203-EEC5-8645-9381-F6F8CFEFF3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894" y="2919422"/>
            <a:ext cx="8305800" cy="36779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 eaLnBrk="1" hangingPunct="1">
              <a:lnSpc>
                <a:spcPct val="85000"/>
              </a:lnSpc>
              <a:spcBef>
                <a:spcPct val="50000"/>
              </a:spcBef>
              <a:buFont typeface="Wingdings" pitchFamily="2" charset="2"/>
              <a:buChar char="u"/>
            </a:pPr>
            <a:r>
              <a:rPr kumimoji="1" lang="zh-CN" altLang="en-US" sz="2000" b="1" dirty="0"/>
              <a:t>臭氧可将某些难以氧化的单质和化合物氧化：</a:t>
            </a: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2000" b="1" dirty="0"/>
              <a:t>     2 </a:t>
            </a:r>
            <a:r>
              <a:rPr kumimoji="1" lang="en-US" altLang="zh-CN" sz="2000" b="1" dirty="0"/>
              <a:t>Ag + 2 O</a:t>
            </a:r>
            <a:r>
              <a:rPr kumimoji="1" lang="en-US" altLang="zh-CN" sz="2000" b="1" baseline="-25000" dirty="0"/>
              <a:t>3</a:t>
            </a:r>
            <a:r>
              <a:rPr kumimoji="1" lang="en-US" altLang="zh-CN" sz="2000" b="1" dirty="0"/>
              <a:t>      Ag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+ 2 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，   O</a:t>
            </a:r>
            <a:r>
              <a:rPr kumimoji="1" lang="en-US" altLang="zh-CN" sz="2000" b="1" baseline="-25000" dirty="0"/>
              <a:t>3</a:t>
            </a:r>
            <a:r>
              <a:rPr kumimoji="1" lang="en-US" altLang="zh-CN" sz="2000" b="1" dirty="0"/>
              <a:t> + XeO</a:t>
            </a:r>
            <a:r>
              <a:rPr kumimoji="1" lang="en-US" altLang="zh-CN" sz="2000" b="1" baseline="-25000" dirty="0"/>
              <a:t>3</a:t>
            </a:r>
            <a:r>
              <a:rPr kumimoji="1" lang="en-US" altLang="zh-CN" sz="2000" b="1" dirty="0"/>
              <a:t> + 2 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        H</a:t>
            </a:r>
            <a:r>
              <a:rPr kumimoji="1" lang="en-US" altLang="zh-CN" sz="2000" b="1" baseline="-25000" dirty="0"/>
              <a:t>4</a:t>
            </a:r>
            <a:r>
              <a:rPr kumimoji="1" lang="en-US" altLang="zh-CN" sz="2000" b="1" dirty="0"/>
              <a:t>XeO</a:t>
            </a:r>
            <a:r>
              <a:rPr kumimoji="1" lang="en-US" altLang="zh-CN" sz="2000" b="1" baseline="-25000" dirty="0"/>
              <a:t>6</a:t>
            </a:r>
            <a:r>
              <a:rPr kumimoji="1" lang="en-US" altLang="zh-CN" sz="2000" b="1" dirty="0"/>
              <a:t> + O</a:t>
            </a:r>
            <a:r>
              <a:rPr kumimoji="1" lang="en-US" altLang="zh-CN" sz="2000" b="1" baseline="-25000" dirty="0"/>
              <a:t>2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50000"/>
              </a:spcBef>
              <a:buFont typeface="Wingdings" pitchFamily="2" charset="2"/>
              <a:buChar char="u"/>
            </a:pPr>
            <a:r>
              <a:rPr kumimoji="1" lang="zh-CN" altLang="en-US" sz="2000" b="1" dirty="0"/>
              <a:t>臭氧能将 </a:t>
            </a:r>
            <a:r>
              <a:rPr kumimoji="1" lang="en-US" altLang="zh-CN" sz="2000" b="1" dirty="0"/>
              <a:t>I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 </a:t>
            </a:r>
            <a:r>
              <a:rPr kumimoji="1" lang="zh-CN" altLang="en-US" sz="2000" b="1" dirty="0"/>
              <a:t>迅速而定量地氧化至 </a:t>
            </a:r>
            <a:r>
              <a:rPr kumimoji="1" lang="en-US" altLang="zh-CN" sz="2000" b="1" dirty="0"/>
              <a:t>I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，</a:t>
            </a:r>
            <a:r>
              <a:rPr kumimoji="1" lang="zh-CN" altLang="en-US" sz="2000" b="1" dirty="0"/>
              <a:t>该反应被用来测定 </a:t>
            </a:r>
            <a:r>
              <a:rPr kumimoji="1" lang="en-US" altLang="zh-CN" sz="2000" b="1" dirty="0"/>
              <a:t>O</a:t>
            </a:r>
            <a:r>
              <a:rPr kumimoji="1" lang="en-US" altLang="zh-CN" sz="2000" b="1" baseline="-25000" dirty="0"/>
              <a:t>3 </a:t>
            </a:r>
            <a:r>
              <a:rPr kumimoji="1" lang="zh-CN" altLang="en-US" sz="2000" b="1" dirty="0"/>
              <a:t>的含量：</a:t>
            </a: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2000" b="1" dirty="0"/>
              <a:t>     </a:t>
            </a:r>
            <a:r>
              <a:rPr kumimoji="1" lang="en-US" altLang="zh-CN" sz="2000" b="1" dirty="0"/>
              <a:t>O</a:t>
            </a:r>
            <a:r>
              <a:rPr kumimoji="1" lang="en-US" altLang="zh-CN" sz="2000" b="1" baseline="-25000" dirty="0"/>
              <a:t>3 </a:t>
            </a:r>
            <a:r>
              <a:rPr kumimoji="1" lang="en-US" altLang="zh-CN" sz="2000" b="1" dirty="0"/>
              <a:t>+ 2I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 </a:t>
            </a:r>
            <a:r>
              <a:rPr kumimoji="1" lang="en-US" altLang="zh-CN" sz="2000" b="1" dirty="0">
                <a:latin typeface="宋体" panose="02010600030101010101" pitchFamily="2" charset="-122"/>
              </a:rPr>
              <a:t>+ </a:t>
            </a: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</a:t>
            </a:r>
            <a:r>
              <a:rPr kumimoji="1" lang="en-US" altLang="zh-CN" sz="2000" b="1" dirty="0">
                <a:latin typeface="宋体" panose="02010600030101010101" pitchFamily="2" charset="-122"/>
              </a:rPr>
              <a:t>     </a:t>
            </a:r>
            <a:r>
              <a:rPr kumimoji="1" lang="en-US" altLang="zh-CN" sz="2000" b="1" dirty="0"/>
              <a:t>I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+ 2OH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</a:t>
            </a:r>
            <a:r>
              <a:rPr kumimoji="1" lang="en-US" altLang="zh-CN" sz="2000" b="1" dirty="0"/>
              <a:t> </a:t>
            </a:r>
          </a:p>
          <a:p>
            <a:pPr marL="342900" indent="-342900" eaLnBrk="1" hangingPunct="1">
              <a:lnSpc>
                <a:spcPct val="85000"/>
              </a:lnSpc>
              <a:spcBef>
                <a:spcPct val="50000"/>
              </a:spcBef>
              <a:buFont typeface="Wingdings" pitchFamily="2" charset="2"/>
              <a:buChar char="u"/>
            </a:pPr>
            <a:r>
              <a:rPr kumimoji="1" lang="zh-CN" altLang="en-US" sz="2000" b="1" dirty="0"/>
              <a:t>臭氧的氧化性被用于漂白、除臭、杀菌和处理含酚、苯等的工业废水，</a:t>
            </a: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2000" b="1" dirty="0"/>
              <a:t>     处理电镀工业含 </a:t>
            </a:r>
            <a:r>
              <a:rPr kumimoji="1" lang="en-US" altLang="zh-CN" sz="2000" b="1" dirty="0"/>
              <a:t>CN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 </a:t>
            </a:r>
            <a:r>
              <a:rPr kumimoji="1" lang="zh-CN" altLang="en-US" sz="2000" b="1" dirty="0"/>
              <a:t>废液时基于以下反应：</a:t>
            </a: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en-US" altLang="zh-CN" sz="2000" b="1" dirty="0"/>
              <a:t>       O</a:t>
            </a:r>
            <a:r>
              <a:rPr kumimoji="1" lang="en-US" altLang="zh-CN" sz="2000" b="1" baseline="-25000" dirty="0"/>
              <a:t>3 </a:t>
            </a:r>
            <a:r>
              <a:rPr kumimoji="1" lang="en-US" altLang="zh-CN" sz="2000" b="1" dirty="0"/>
              <a:t>+ CN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        </a:t>
            </a:r>
            <a:r>
              <a:rPr kumimoji="1" lang="en-US" altLang="zh-CN" sz="2000" b="1" dirty="0"/>
              <a:t>OCN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</a:t>
            </a:r>
            <a:r>
              <a:rPr kumimoji="1" lang="en-US" altLang="zh-CN" sz="2000" b="1" dirty="0"/>
              <a:t> + 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        OCN</a:t>
            </a:r>
            <a:r>
              <a:rPr kumimoji="1" lang="en-US" altLang="zh-CN" sz="2000" b="1" baseline="30000" dirty="0">
                <a:latin typeface="宋体" panose="02010600030101010101" pitchFamily="2" charset="-122"/>
              </a:rPr>
              <a:t>-</a:t>
            </a:r>
            <a:r>
              <a:rPr kumimoji="1" lang="en-US" altLang="zh-CN" sz="2000" b="1" dirty="0"/>
              <a:t> + O</a:t>
            </a:r>
            <a:r>
              <a:rPr kumimoji="1" lang="en-US" altLang="zh-CN" sz="2000" b="1" baseline="-25000" dirty="0"/>
              <a:t>3</a:t>
            </a:r>
            <a:r>
              <a:rPr kumimoji="1" lang="en-US" altLang="zh-CN" sz="2000" b="1" dirty="0"/>
              <a:t>          CO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N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O</a:t>
            </a:r>
            <a:r>
              <a:rPr kumimoji="1" lang="en-US" altLang="zh-CN" sz="2000" b="1" baseline="-25000" dirty="0"/>
              <a:t>2</a:t>
            </a:r>
            <a:endParaRPr kumimoji="1" lang="zh-CN" altLang="en-US" sz="2000" b="1" baseline="-25000" dirty="0"/>
          </a:p>
          <a:p>
            <a:pPr marL="342900" indent="-342900" eaLnBrk="1" hangingPunct="1">
              <a:lnSpc>
                <a:spcPct val="85000"/>
              </a:lnSpc>
              <a:spcBef>
                <a:spcPct val="50000"/>
              </a:spcBef>
              <a:buFont typeface="Wingdings" pitchFamily="2" charset="2"/>
              <a:buChar char="u"/>
            </a:pPr>
            <a:r>
              <a:rPr kumimoji="1" lang="zh-CN" altLang="en-US" sz="2000" b="1" dirty="0"/>
              <a:t>金在 </a:t>
            </a:r>
            <a:r>
              <a:rPr kumimoji="1" lang="en-US" altLang="zh-CN" sz="2000" b="1" dirty="0"/>
              <a:t>O</a:t>
            </a:r>
            <a:r>
              <a:rPr kumimoji="1" lang="en-US" altLang="zh-CN" sz="2000" b="1" baseline="-25000" dirty="0"/>
              <a:t>3 </a:t>
            </a:r>
            <a:r>
              <a:rPr kumimoji="1" lang="zh-CN" altLang="en-US" sz="2000" b="1" dirty="0"/>
              <a:t>作用下可以迅速溶解于 </a:t>
            </a:r>
            <a:r>
              <a:rPr kumimoji="1" lang="en-US" altLang="zh-CN" sz="2000" b="1" dirty="0"/>
              <a:t>HCl，O</a:t>
            </a:r>
            <a:r>
              <a:rPr kumimoji="1" lang="en-US" altLang="zh-CN" sz="2000" b="1" baseline="-25000" dirty="0"/>
              <a:t>3  </a:t>
            </a:r>
            <a:r>
              <a:rPr kumimoji="1" lang="zh-CN" altLang="en-US" sz="2000" b="1" dirty="0"/>
              <a:t>还能从 </a:t>
            </a:r>
            <a:r>
              <a:rPr kumimoji="1" lang="en-US" altLang="zh-CN" sz="2000" b="1" dirty="0"/>
              <a:t>SO</a:t>
            </a:r>
            <a:r>
              <a:rPr kumimoji="1" lang="en-US" altLang="zh-CN" sz="2000" b="1" baseline="-25000" dirty="0"/>
              <a:t>2 </a:t>
            </a:r>
            <a:r>
              <a:rPr kumimoji="1" lang="zh-CN" altLang="en-US" sz="2000" b="1" dirty="0"/>
              <a:t>的低浓度废气中</a:t>
            </a:r>
          </a:p>
          <a:p>
            <a:pPr eaLnBrk="1" hangingPunct="1">
              <a:lnSpc>
                <a:spcPct val="85000"/>
              </a:lnSpc>
              <a:spcBef>
                <a:spcPct val="50000"/>
              </a:spcBef>
            </a:pPr>
            <a:r>
              <a:rPr kumimoji="1" lang="zh-CN" altLang="en-US" sz="2000" b="1" dirty="0"/>
              <a:t>     制  </a:t>
            </a: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SO</a:t>
            </a:r>
            <a:r>
              <a:rPr kumimoji="1" lang="en-US" altLang="zh-CN" sz="2000" b="1" baseline="-25000" dirty="0"/>
              <a:t>4</a:t>
            </a:r>
            <a:r>
              <a:rPr kumimoji="1" lang="en-US" altLang="zh-CN" sz="2000" b="1" dirty="0"/>
              <a:t>.      2 Au + 3 O</a:t>
            </a:r>
            <a:r>
              <a:rPr kumimoji="1" lang="en-US" altLang="zh-CN" sz="2000" b="1" baseline="-25000" dirty="0"/>
              <a:t>3 </a:t>
            </a:r>
            <a:r>
              <a:rPr kumimoji="1" lang="en-US" altLang="zh-CN" sz="2000" b="1" dirty="0"/>
              <a:t>+ 8 </a:t>
            </a:r>
            <a:r>
              <a:rPr kumimoji="1" lang="en-US" altLang="zh-CN" sz="2000" b="1" dirty="0" err="1"/>
              <a:t>HCl</a:t>
            </a:r>
            <a:r>
              <a:rPr kumimoji="1" lang="en-US" altLang="zh-CN" sz="2000" b="1" dirty="0"/>
              <a:t> → 2 H[AuCl</a:t>
            </a:r>
            <a:r>
              <a:rPr kumimoji="1" lang="en-US" altLang="zh-CN" sz="2000" b="1" baseline="-25000" dirty="0"/>
              <a:t>4</a:t>
            </a:r>
            <a:r>
              <a:rPr kumimoji="1" lang="en-US" altLang="zh-CN" sz="2000" b="1" dirty="0"/>
              <a:t>] + 3 O</a:t>
            </a:r>
            <a:r>
              <a:rPr kumimoji="1" lang="en-US" altLang="zh-CN" sz="2000" b="1" baseline="-25000" dirty="0"/>
              <a:t>2 </a:t>
            </a:r>
            <a:r>
              <a:rPr kumimoji="1" lang="en-US" altLang="zh-CN" sz="2000" b="1" dirty="0"/>
              <a:t>+ 3 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8B9DED7-F564-FE44-BF05-9F177815B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966" y="980728"/>
            <a:ext cx="7924800" cy="178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ea typeface="黑体" panose="02010609060101010101" pitchFamily="49" charset="-122"/>
                <a:sym typeface="Symbol" pitchFamily="2" charset="2"/>
              </a:rPr>
              <a:t>性质</a:t>
            </a:r>
            <a:r>
              <a:rPr lang="zh-CN" altLang="en-US" sz="2000" b="1" dirty="0">
                <a:sym typeface="Wingdings" pitchFamily="2" charset="2"/>
              </a:rPr>
              <a:t>：⑴ </a:t>
            </a:r>
            <a:r>
              <a:rPr lang="zh-CN" altLang="en-US" sz="2000" b="1" dirty="0">
                <a:ea typeface="黑体" panose="02010609060101010101" pitchFamily="49" charset="-122"/>
                <a:sym typeface="Wingdings" pitchFamily="2" charset="2"/>
              </a:rPr>
              <a:t>不稳定</a:t>
            </a:r>
            <a:r>
              <a:rPr lang="zh-CN" altLang="en-US" sz="2000" b="1" dirty="0">
                <a:sym typeface="Wingdings" pitchFamily="2" charset="2"/>
              </a:rPr>
              <a:t>:    2 </a:t>
            </a:r>
            <a:r>
              <a:rPr lang="en-US" altLang="zh-CN" sz="2000" b="1" dirty="0">
                <a:sym typeface="Wingdings" pitchFamily="2" charset="2"/>
              </a:rPr>
              <a:t>O</a:t>
            </a:r>
            <a:r>
              <a:rPr lang="en-US" altLang="zh-CN" sz="2000" b="1" baseline="-25000" dirty="0">
                <a:sym typeface="Wingdings" pitchFamily="2" charset="2"/>
              </a:rPr>
              <a:t>3                </a:t>
            </a:r>
            <a:r>
              <a:rPr lang="en-US" altLang="zh-CN" sz="2000" b="1" dirty="0">
                <a:sym typeface="Wingdings" pitchFamily="2" charset="2"/>
              </a:rPr>
              <a:t>3 O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 ,    △</a:t>
            </a:r>
            <a:r>
              <a:rPr lang="en-US" altLang="zh-CN" sz="2000" b="1" baseline="-25000" dirty="0" err="1">
                <a:sym typeface="Wingdings" pitchFamily="2" charset="2"/>
              </a:rPr>
              <a:t>r</a:t>
            </a:r>
            <a:r>
              <a:rPr lang="en-US" altLang="zh-CN" sz="2000" b="1" i="1" dirty="0" err="1">
                <a:sym typeface="Wingdings" pitchFamily="2" charset="2"/>
              </a:rPr>
              <a:t>H</a:t>
            </a:r>
            <a:r>
              <a:rPr lang="en-US" altLang="zh-CN" sz="2000" b="1" baseline="-25000" dirty="0" err="1">
                <a:sym typeface="Wingdings" pitchFamily="2" charset="2"/>
              </a:rPr>
              <a:t>m</a:t>
            </a:r>
            <a:r>
              <a:rPr lang="en-US" altLang="zh-CN" sz="2000" b="1" dirty="0">
                <a:sym typeface="Wingdings" pitchFamily="2" charset="2"/>
              </a:rPr>
              <a:t>= -286 kJ</a:t>
            </a:r>
            <a:r>
              <a:rPr lang="en-US" altLang="zh-CN" sz="2000" b="1" dirty="0">
                <a:cs typeface="Times New Roman" panose="02020603050405020304" pitchFamily="18" charset="0"/>
                <a:sym typeface="Wingdings" pitchFamily="2" charset="2"/>
              </a:rPr>
              <a:t>•mol</a:t>
            </a:r>
            <a:r>
              <a:rPr lang="en-US" altLang="zh-CN" sz="2000" b="1" baseline="30000" dirty="0">
                <a:cs typeface="Times New Roman" panose="02020603050405020304" pitchFamily="18" charset="0"/>
                <a:sym typeface="Wingdings" pitchFamily="2" charset="2"/>
              </a:rPr>
              <a:t>-1</a:t>
            </a:r>
          </a:p>
          <a:p>
            <a:pPr>
              <a:spcBef>
                <a:spcPct val="50000"/>
              </a:spcBef>
            </a:pPr>
            <a:r>
              <a:rPr lang="en-US" altLang="zh-CN" sz="2000" b="1" dirty="0">
                <a:cs typeface="Times New Roman" panose="02020603050405020304" pitchFamily="18" charset="0"/>
                <a:sym typeface="Wingdings" pitchFamily="2" charset="2"/>
              </a:rPr>
              <a:t>             ⑵ </a:t>
            </a:r>
            <a:r>
              <a:rPr lang="zh-CN" altLang="en-US" sz="2000" b="1" dirty="0">
                <a:ea typeface="黑体" panose="02010609060101010101" pitchFamily="49" charset="-122"/>
                <a:sym typeface="Wingdings" pitchFamily="2" charset="2"/>
              </a:rPr>
              <a:t>氧化性</a:t>
            </a:r>
            <a:r>
              <a:rPr lang="zh-CN" altLang="en-US" sz="2000" b="1" dirty="0">
                <a:sym typeface="Wingdings" pitchFamily="2" charset="2"/>
              </a:rPr>
              <a:t>：</a:t>
            </a:r>
            <a:r>
              <a:rPr lang="en-US" altLang="zh-CN" sz="2000" b="1" dirty="0">
                <a:sym typeface="Wingdings" pitchFamily="2" charset="2"/>
              </a:rPr>
              <a:t>O</a:t>
            </a:r>
            <a:r>
              <a:rPr lang="en-US" altLang="zh-CN" sz="2000" b="1" baseline="-25000" dirty="0">
                <a:sym typeface="Wingdings" pitchFamily="2" charset="2"/>
              </a:rPr>
              <a:t>3</a:t>
            </a:r>
            <a:r>
              <a:rPr lang="en-US" altLang="zh-CN" sz="2000" b="1" dirty="0">
                <a:sym typeface="Wingdings" pitchFamily="2" charset="2"/>
              </a:rPr>
              <a:t> + 2 I</a:t>
            </a:r>
            <a:r>
              <a:rPr lang="en-US" altLang="zh-CN" sz="2000" b="1" baseline="30000" dirty="0">
                <a:sym typeface="Wingdings" pitchFamily="2" charset="2"/>
              </a:rPr>
              <a:t>- </a:t>
            </a:r>
            <a:r>
              <a:rPr lang="en-US" altLang="zh-CN" sz="2000" b="1" dirty="0">
                <a:sym typeface="Wingdings" pitchFamily="2" charset="2"/>
              </a:rPr>
              <a:t>+ 2 H</a:t>
            </a:r>
            <a:r>
              <a:rPr lang="en-US" altLang="zh-CN" sz="2000" b="1" baseline="30000" dirty="0">
                <a:sym typeface="Wingdings" pitchFamily="2" charset="2"/>
              </a:rPr>
              <a:t>+</a:t>
            </a:r>
            <a:r>
              <a:rPr lang="en-US" altLang="zh-CN" sz="2000" b="1" dirty="0">
                <a:sym typeface="Wingdings" pitchFamily="2" charset="2"/>
              </a:rPr>
              <a:t>             I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 + O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 + H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O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ym typeface="Wingdings" pitchFamily="2" charset="2"/>
              </a:rPr>
              <a:t>                      酸性：</a:t>
            </a:r>
            <a:r>
              <a:rPr lang="en-US" altLang="zh-CN" sz="2000" b="1" dirty="0">
                <a:sym typeface="Wingdings" pitchFamily="2" charset="2"/>
              </a:rPr>
              <a:t>O</a:t>
            </a:r>
            <a:r>
              <a:rPr lang="en-US" altLang="zh-CN" sz="2000" b="1" baseline="-25000" dirty="0">
                <a:sym typeface="Wingdings" pitchFamily="2" charset="2"/>
              </a:rPr>
              <a:t>3</a:t>
            </a:r>
            <a:r>
              <a:rPr lang="en-US" altLang="zh-CN" sz="2000" b="1" dirty="0">
                <a:sym typeface="Wingdings" pitchFamily="2" charset="2"/>
              </a:rPr>
              <a:t> + 2 I</a:t>
            </a:r>
            <a:r>
              <a:rPr lang="en-US" altLang="zh-CN" sz="2000" b="1" baseline="30000" dirty="0">
                <a:sym typeface="Wingdings" pitchFamily="2" charset="2"/>
              </a:rPr>
              <a:t>-</a:t>
            </a:r>
            <a:r>
              <a:rPr lang="en-US" altLang="zh-CN" sz="2000" b="1" dirty="0">
                <a:sym typeface="Wingdings" pitchFamily="2" charset="2"/>
              </a:rPr>
              <a:t> + 2e</a:t>
            </a:r>
            <a:r>
              <a:rPr lang="en-US" altLang="zh-CN" sz="2000" b="1" baseline="30000" dirty="0">
                <a:sym typeface="Wingdings" pitchFamily="2" charset="2"/>
              </a:rPr>
              <a:t>-</a:t>
            </a:r>
            <a:r>
              <a:rPr lang="en-US" altLang="zh-CN" sz="2000" b="1" dirty="0">
                <a:sym typeface="Wingdings" pitchFamily="2" charset="2"/>
              </a:rPr>
              <a:t>            O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 + H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O         </a:t>
            </a:r>
            <a:r>
              <a:rPr lang="en-US" altLang="zh-CN" sz="2000" b="1" i="1" dirty="0"/>
              <a:t>E</a:t>
            </a:r>
            <a:r>
              <a:rPr lang="en-US" altLang="zh-CN" sz="2000" b="1" baseline="30000" dirty="0">
                <a:sym typeface="Symbol" pitchFamily="2" charset="2"/>
              </a:rPr>
              <a:t></a:t>
            </a:r>
            <a:r>
              <a:rPr lang="en-US" altLang="zh-CN" sz="2000" b="1" dirty="0">
                <a:sym typeface="Wingdings" pitchFamily="2" charset="2"/>
              </a:rPr>
              <a:t> = 2.07V</a:t>
            </a:r>
          </a:p>
          <a:p>
            <a:pPr>
              <a:spcBef>
                <a:spcPct val="50000"/>
              </a:spcBef>
            </a:pPr>
            <a:r>
              <a:rPr lang="zh-CN" altLang="en-US" sz="2000" b="1" dirty="0">
                <a:sym typeface="Wingdings" pitchFamily="2" charset="2"/>
              </a:rPr>
              <a:t>                      碱性：</a:t>
            </a:r>
            <a:r>
              <a:rPr lang="en-US" altLang="zh-CN" sz="2000" b="1" dirty="0">
                <a:sym typeface="Wingdings" pitchFamily="2" charset="2"/>
              </a:rPr>
              <a:t>O</a:t>
            </a:r>
            <a:r>
              <a:rPr lang="en-US" altLang="zh-CN" sz="2000" b="1" baseline="-25000" dirty="0">
                <a:sym typeface="Wingdings" pitchFamily="2" charset="2"/>
              </a:rPr>
              <a:t>3</a:t>
            </a:r>
            <a:r>
              <a:rPr lang="en-US" altLang="zh-CN" sz="2000" b="1" dirty="0">
                <a:sym typeface="Wingdings" pitchFamily="2" charset="2"/>
              </a:rPr>
              <a:t> + H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O + 2e</a:t>
            </a:r>
            <a:r>
              <a:rPr lang="en-US" altLang="zh-CN" sz="2000" b="1" baseline="30000" dirty="0">
                <a:sym typeface="Wingdings" pitchFamily="2" charset="2"/>
              </a:rPr>
              <a:t>-</a:t>
            </a:r>
            <a:r>
              <a:rPr lang="en-US" altLang="zh-CN" sz="2000" b="1" dirty="0">
                <a:sym typeface="Wingdings" pitchFamily="2" charset="2"/>
              </a:rPr>
              <a:t>             O</a:t>
            </a:r>
            <a:r>
              <a:rPr lang="en-US" altLang="zh-CN" sz="2000" b="1" baseline="-25000" dirty="0">
                <a:sym typeface="Wingdings" pitchFamily="2" charset="2"/>
              </a:rPr>
              <a:t>2</a:t>
            </a:r>
            <a:r>
              <a:rPr lang="en-US" altLang="zh-CN" sz="2000" b="1" dirty="0">
                <a:sym typeface="Wingdings" pitchFamily="2" charset="2"/>
              </a:rPr>
              <a:t> + 2OH</a:t>
            </a:r>
            <a:r>
              <a:rPr lang="en-US" altLang="zh-CN" sz="2000" b="1" baseline="30000" dirty="0">
                <a:sym typeface="Wingdings" pitchFamily="2" charset="2"/>
              </a:rPr>
              <a:t>-</a:t>
            </a:r>
            <a:r>
              <a:rPr lang="en-US" altLang="zh-CN" sz="2000" b="1" dirty="0">
                <a:sym typeface="Wingdings" pitchFamily="2" charset="2"/>
              </a:rPr>
              <a:t>    </a:t>
            </a:r>
            <a:r>
              <a:rPr lang="en-US" altLang="zh-CN" sz="2000" b="1" i="1" dirty="0"/>
              <a:t>E</a:t>
            </a:r>
            <a:r>
              <a:rPr lang="en-US" altLang="zh-CN" sz="2000" b="1" baseline="30000" dirty="0">
                <a:sym typeface="Symbol" pitchFamily="2" charset="2"/>
              </a:rPr>
              <a:t></a:t>
            </a:r>
            <a:r>
              <a:rPr lang="en-US" altLang="zh-CN" sz="2000" b="1" dirty="0">
                <a:sym typeface="Wingdings" pitchFamily="2" charset="2"/>
              </a:rPr>
              <a:t> = 1.20V</a:t>
            </a:r>
            <a:endParaRPr lang="zh-CN" altLang="en-US" sz="2000" b="1" dirty="0">
              <a:sym typeface="Wingdings" pitchFamily="2" charset="2"/>
            </a:endParaRPr>
          </a:p>
        </p:txBody>
      </p:sp>
      <p:sp>
        <p:nvSpPr>
          <p:cNvPr id="5" name="Line 5">
            <a:extLst>
              <a:ext uri="{FF2B5EF4-FFF2-40B4-BE49-F238E27FC236}">
                <a16:creationId xmlns:a16="http://schemas.microsoft.com/office/drawing/2014/main" id="{757D5212-06F5-0D4A-80C0-FBD9D42C8FD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7566" y="1666528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6" name="Line 6">
            <a:extLst>
              <a:ext uri="{FF2B5EF4-FFF2-40B4-BE49-F238E27FC236}">
                <a16:creationId xmlns:a16="http://schemas.microsoft.com/office/drawing/2014/main" id="{9998CC19-666C-7047-B56F-3F2990D9B0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2741" y="2139752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7" name="Line 7">
            <a:extLst>
              <a:ext uri="{FF2B5EF4-FFF2-40B4-BE49-F238E27FC236}">
                <a16:creationId xmlns:a16="http://schemas.microsoft.com/office/drawing/2014/main" id="{9CA097F5-99A2-0642-A8A3-147CC4CF13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9378" y="2715816"/>
            <a:ext cx="609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8" name="Line 10">
            <a:extLst>
              <a:ext uri="{FF2B5EF4-FFF2-40B4-BE49-F238E27FC236}">
                <a16:creationId xmlns:a16="http://schemas.microsoft.com/office/drawing/2014/main" id="{5132433A-0FE3-9C4E-91AC-8FE9EFAF47A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39478" y="5529111"/>
            <a:ext cx="533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9" name="Line 11">
            <a:extLst>
              <a:ext uri="{FF2B5EF4-FFF2-40B4-BE49-F238E27FC236}">
                <a16:creationId xmlns:a16="http://schemas.microsoft.com/office/drawing/2014/main" id="{853C741E-8DC0-2447-AA8F-77C224BF82C5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2460" y="5529111"/>
            <a:ext cx="533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grpSp>
        <p:nvGrpSpPr>
          <p:cNvPr id="10" name="Group 12">
            <a:extLst>
              <a:ext uri="{FF2B5EF4-FFF2-40B4-BE49-F238E27FC236}">
                <a16:creationId xmlns:a16="http://schemas.microsoft.com/office/drawing/2014/main" id="{3C77FC48-3191-D84F-89BE-1C13A65D637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062270" y="3460501"/>
            <a:ext cx="304800" cy="76200"/>
            <a:chOff x="768" y="192"/>
            <a:chExt cx="288" cy="48"/>
          </a:xfrm>
        </p:grpSpPr>
        <p:sp>
          <p:nvSpPr>
            <p:cNvPr id="11" name="Line 13">
              <a:extLst>
                <a:ext uri="{FF2B5EF4-FFF2-40B4-BE49-F238E27FC236}">
                  <a16:creationId xmlns:a16="http://schemas.microsoft.com/office/drawing/2014/main" id="{FFA7AA8B-7D4F-4447-9055-20F2FB4E37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92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2" name="Line 14">
              <a:extLst>
                <a:ext uri="{FF2B5EF4-FFF2-40B4-BE49-F238E27FC236}">
                  <a16:creationId xmlns:a16="http://schemas.microsoft.com/office/drawing/2014/main" id="{BB5A16A3-FF3E-D641-8E71-4B2235C92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4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13" name="Group 15">
            <a:extLst>
              <a:ext uri="{FF2B5EF4-FFF2-40B4-BE49-F238E27FC236}">
                <a16:creationId xmlns:a16="http://schemas.microsoft.com/office/drawing/2014/main" id="{C3C8D2B4-4785-3A41-9412-CC95FD589C43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6481870" y="3460501"/>
            <a:ext cx="304800" cy="76200"/>
            <a:chOff x="768" y="192"/>
            <a:chExt cx="288" cy="48"/>
          </a:xfrm>
        </p:grpSpPr>
        <p:sp>
          <p:nvSpPr>
            <p:cNvPr id="14" name="Line 16">
              <a:extLst>
                <a:ext uri="{FF2B5EF4-FFF2-40B4-BE49-F238E27FC236}">
                  <a16:creationId xmlns:a16="http://schemas.microsoft.com/office/drawing/2014/main" id="{771FB733-62A7-0043-964D-D240A5665E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92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5" name="Line 17">
              <a:extLst>
                <a:ext uri="{FF2B5EF4-FFF2-40B4-BE49-F238E27FC236}">
                  <a16:creationId xmlns:a16="http://schemas.microsoft.com/office/drawing/2014/main" id="{434F688D-B3D7-374A-B6C9-376546674E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4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16" name="Group 18">
            <a:extLst>
              <a:ext uri="{FF2B5EF4-FFF2-40B4-BE49-F238E27FC236}">
                <a16:creationId xmlns:a16="http://schemas.microsoft.com/office/drawing/2014/main" id="{2AABC70C-409C-D242-9610-B3B6E6F5A462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2615142" y="4255879"/>
            <a:ext cx="304800" cy="76200"/>
            <a:chOff x="768" y="192"/>
            <a:chExt cx="288" cy="48"/>
          </a:xfrm>
        </p:grpSpPr>
        <p:sp>
          <p:nvSpPr>
            <p:cNvPr id="17" name="Line 19">
              <a:extLst>
                <a:ext uri="{FF2B5EF4-FFF2-40B4-BE49-F238E27FC236}">
                  <a16:creationId xmlns:a16="http://schemas.microsoft.com/office/drawing/2014/main" id="{CA8A5B43-2B94-C54C-BF9C-BEC1F3C1B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92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8" name="Line 20">
              <a:extLst>
                <a:ext uri="{FF2B5EF4-FFF2-40B4-BE49-F238E27FC236}">
                  <a16:creationId xmlns:a16="http://schemas.microsoft.com/office/drawing/2014/main" id="{A74883B2-DD34-8B48-A573-17E410F6C4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4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19" name="Group 21">
            <a:extLst>
              <a:ext uri="{FF2B5EF4-FFF2-40B4-BE49-F238E27FC236}">
                <a16:creationId xmlns:a16="http://schemas.microsoft.com/office/drawing/2014/main" id="{CC3B3E46-74C2-0343-A858-55B2735F5845}"/>
              </a:ext>
            </a:extLst>
          </p:cNvPr>
          <p:cNvGrpSpPr>
            <a:grpSpLocks/>
          </p:cNvGrpSpPr>
          <p:nvPr/>
        </p:nvGrpSpPr>
        <p:grpSpPr bwMode="auto">
          <a:xfrm flipV="1">
            <a:off x="3623254" y="1131640"/>
            <a:ext cx="304800" cy="76200"/>
            <a:chOff x="768" y="192"/>
            <a:chExt cx="288" cy="48"/>
          </a:xfrm>
        </p:grpSpPr>
        <p:sp>
          <p:nvSpPr>
            <p:cNvPr id="20" name="Line 22">
              <a:extLst>
                <a:ext uri="{FF2B5EF4-FFF2-40B4-BE49-F238E27FC236}">
                  <a16:creationId xmlns:a16="http://schemas.microsoft.com/office/drawing/2014/main" id="{D4CCDFF7-0EF7-674B-BF45-E04BF20A78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192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21" name="Line 23">
              <a:extLst>
                <a:ext uri="{FF2B5EF4-FFF2-40B4-BE49-F238E27FC236}">
                  <a16:creationId xmlns:a16="http://schemas.microsoft.com/office/drawing/2014/main" id="{9A9E4E8F-2918-4D4B-BB2F-34F1D312AE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68" y="240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284D0312-2601-FA42-BD90-13A56F0B8BC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Text Box 4">
            <a:extLst>
              <a:ext uri="{FF2B5EF4-FFF2-40B4-BE49-F238E27FC236}">
                <a16:creationId xmlns:a16="http://schemas.microsoft.com/office/drawing/2014/main" id="{1B057FC7-A3A8-224F-8338-6C33043AD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525" y="204789"/>
            <a:ext cx="50546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0" lang="zh-CN" altLang="en-US" sz="3200" b="1" dirty="0">
                <a:solidFill>
                  <a:srgbClr val="C00000"/>
                </a:solidFill>
                <a:latin typeface="黑体" charset="0"/>
              </a:rPr>
              <a:t>臭氧分子</a:t>
            </a:r>
            <a:r>
              <a:rPr kumimoji="0" lang="en-US" altLang="zh-CN" sz="3200" b="1" dirty="0">
                <a:solidFill>
                  <a:srgbClr val="C00000"/>
                </a:solidFill>
              </a:rPr>
              <a:t>(O</a:t>
            </a:r>
            <a:r>
              <a:rPr kumimoji="0" lang="en-US" altLang="zh-CN" sz="3200" b="1" baseline="-25000" dirty="0">
                <a:solidFill>
                  <a:srgbClr val="C00000"/>
                </a:solidFill>
              </a:rPr>
              <a:t>3</a:t>
            </a:r>
            <a:r>
              <a:rPr kumimoji="0" lang="en-US" altLang="zh-CN" sz="3200" b="1" dirty="0">
                <a:solidFill>
                  <a:srgbClr val="C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677266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F44D9EC-34E7-854C-99C1-45B09B1E7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45</a:t>
            </a:fld>
            <a:endParaRPr lang="en-US" altLang="zh-CN"/>
          </a:p>
        </p:txBody>
      </p:sp>
      <p:pic>
        <p:nvPicPr>
          <p:cNvPr id="3" name="Picture 19" descr="F:\高胜利\课件\12章\p-o3.jpg">
            <a:extLst>
              <a:ext uri="{FF2B5EF4-FFF2-40B4-BE49-F238E27FC236}">
                <a16:creationId xmlns:a16="http://schemas.microsoft.com/office/drawing/2014/main" id="{318124F4-6B02-E548-A4DD-1ED50440C0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lum bright="-30000"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3528" y="1340768"/>
            <a:ext cx="8235128" cy="286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10">
            <a:extLst>
              <a:ext uri="{FF2B5EF4-FFF2-40B4-BE49-F238E27FC236}">
                <a16:creationId xmlns:a16="http://schemas.microsoft.com/office/drawing/2014/main" id="{2E590D7B-9C9F-2742-ADBB-364314DC6EF2}"/>
              </a:ext>
            </a:extLst>
          </p:cNvPr>
          <p:cNvGrpSpPr>
            <a:grpSpLocks/>
          </p:cNvGrpSpPr>
          <p:nvPr/>
        </p:nvGrpSpPr>
        <p:grpSpPr bwMode="auto">
          <a:xfrm>
            <a:off x="1691494" y="512780"/>
            <a:ext cx="5600700" cy="457200"/>
            <a:chOff x="1204" y="1418"/>
            <a:chExt cx="3528" cy="288"/>
          </a:xfrm>
          <a:solidFill>
            <a:schemeClr val="accent2"/>
          </a:solidFill>
        </p:grpSpPr>
        <p:sp>
          <p:nvSpPr>
            <p:cNvPr id="5" name="Text Box 3">
              <a:extLst>
                <a:ext uri="{FF2B5EF4-FFF2-40B4-BE49-F238E27FC236}">
                  <a16:creationId xmlns:a16="http://schemas.microsoft.com/office/drawing/2014/main" id="{05AEA505-AFF2-3946-A7E0-059C44F5A4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04" y="1418"/>
              <a:ext cx="3528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3O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  2O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charset="2"/>
                </a:rPr>
                <a:t></a:t>
              </a:r>
              <a:r>
                <a:rPr kumimoji="0" lang="en-US" altLang="zh-CN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  <a:sym typeface="Symbol" charset="2"/>
                </a:rPr>
                <a:t>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= 326.8 kJ</a:t>
              </a:r>
            </a:p>
          </p:txBody>
        </p:sp>
        <p:sp>
          <p:nvSpPr>
            <p:cNvPr id="6" name="Line 4">
              <a:extLst>
                <a:ext uri="{FF2B5EF4-FFF2-40B4-BE49-F238E27FC236}">
                  <a16:creationId xmlns:a16="http://schemas.microsoft.com/office/drawing/2014/main" id="{BECE933D-935A-084D-8C46-E7D87CF280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89" y="1580"/>
              <a:ext cx="467" cy="0"/>
            </a:xfrm>
            <a:prstGeom prst="line">
              <a:avLst/>
            </a:prstGeom>
            <a:grp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7" name="Picture 19" descr="F:\高胜利\课件\12章\p-o3.jpg">
            <a:extLst>
              <a:ext uri="{FF2B5EF4-FFF2-40B4-BE49-F238E27FC236}">
                <a16:creationId xmlns:a16="http://schemas.microsoft.com/office/drawing/2014/main" id="{D96B8511-3135-5C45-BC94-1EC58FF4C3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-30000" contrast="5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44176" y="4725144"/>
            <a:ext cx="5895335" cy="932214"/>
          </a:xfrm>
          <a:prstGeom prst="rect">
            <a:avLst/>
          </a:prstGeom>
          <a:noFill/>
          <a:ln w="38100">
            <a:solidFill>
              <a:srgbClr val="FF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DAD108-1FF3-3948-9854-E155A4800B13}"/>
              </a:ext>
            </a:extLst>
          </p:cNvPr>
          <p:cNvSpPr/>
          <p:nvPr/>
        </p:nvSpPr>
        <p:spPr>
          <a:xfrm>
            <a:off x="418307" y="5961152"/>
            <a:ext cx="84855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臭氧层可吸收太阳光中对人体有害的短波（</a:t>
            </a:r>
            <a:r>
              <a:rPr lang="en-US" altLang="zh-CN" sz="2000" dirty="0"/>
              <a:t>240</a:t>
            </a:r>
            <a:r>
              <a:rPr lang="zh-CN" altLang="en-US" sz="2000" dirty="0"/>
              <a:t> nm以下）光线，防止这种短波光线射到地面，使人类免受紫外线的伤害。</a:t>
            </a:r>
          </a:p>
        </p:txBody>
      </p:sp>
    </p:spTree>
    <p:extLst>
      <p:ext uri="{BB962C8B-B14F-4D97-AF65-F5344CB8AC3E}">
        <p14:creationId xmlns:p14="http://schemas.microsoft.com/office/powerpoint/2010/main" val="8641975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31A851-C11E-AD40-8589-7E68DF78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46</a:t>
            </a:fld>
            <a:endParaRPr lang="en-US" altLang="zh-CN"/>
          </a:p>
        </p:txBody>
      </p:sp>
      <p:pic>
        <p:nvPicPr>
          <p:cNvPr id="3" name="Picture 2" descr="H2O1">
            <a:extLst>
              <a:ext uri="{FF2B5EF4-FFF2-40B4-BE49-F238E27FC236}">
                <a16:creationId xmlns:a16="http://schemas.microsoft.com/office/drawing/2014/main" id="{35CB7D04-D71B-1F47-88C8-3AE08BD16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80112" y="954439"/>
            <a:ext cx="2666943" cy="2520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4CEA68BB-B5AC-D940-B9B9-0B263AD45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1453" y="1699910"/>
            <a:ext cx="3744416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 </a:t>
            </a:r>
            <a:r>
              <a:rPr kumimoji="1"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原子</a:t>
            </a:r>
            <a:r>
              <a:rPr kumimoji="1" lang="en-US" altLang="zh-CN" i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sp</a:t>
            </a:r>
            <a:r>
              <a:rPr kumimoji="1" lang="en-US" altLang="zh-CN" baseline="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1"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不等性杂化</a:t>
            </a:r>
            <a:endParaRPr lang="zh-CN" altLang="en-US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键角∠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HOH = 104.5</a:t>
            </a:r>
            <a:r>
              <a:rPr lang="en-US" altLang="zh-CN" baseline="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0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</a:p>
          <a:p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价电子几何构型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: 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变形四面体，分子几何构型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: V</a:t>
            </a:r>
            <a:r>
              <a:rPr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形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A39F9B89-FFE3-484A-9D8A-3657E2961D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9154" y="3620843"/>
            <a:ext cx="8281987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</a:rPr>
              <a:t>水分子间存在氢键，熔点、沸点反常高。</a:t>
            </a:r>
          </a:p>
          <a:p>
            <a:r>
              <a:rPr kumimoji="1" lang="zh-CN" altLang="en-US" dirty="0">
                <a:latin typeface="Times New Roman" panose="02020603050405020304" pitchFamily="18" charset="0"/>
              </a:rPr>
              <a:t>水蒸气的分子量为</a:t>
            </a:r>
            <a:r>
              <a:rPr kumimoji="1" lang="en-US" altLang="zh-CN" dirty="0">
                <a:latin typeface="Times New Roman" panose="02020603050405020304" pitchFamily="18" charset="0"/>
              </a:rPr>
              <a:t>18.64</a:t>
            </a:r>
            <a:r>
              <a:rPr kumimoji="1" lang="zh-CN" altLang="en-US" dirty="0">
                <a:latin typeface="Times New Roman" panose="02020603050405020304" pitchFamily="18" charset="0"/>
              </a:rPr>
              <a:t>，有</a:t>
            </a:r>
            <a:r>
              <a:rPr kumimoji="1" lang="en-US" altLang="zh-CN" dirty="0">
                <a:latin typeface="Times New Roman" panose="02020603050405020304" pitchFamily="18" charset="0"/>
              </a:rPr>
              <a:t>3.5%</a:t>
            </a:r>
            <a:r>
              <a:rPr kumimoji="1" lang="zh-CN" altLang="en-US" dirty="0">
                <a:latin typeface="Times New Roman" panose="02020603050405020304" pitchFamily="18" charset="0"/>
              </a:rPr>
              <a:t>的双分子水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800" b="1" baseline="-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O)</a:t>
            </a:r>
            <a:r>
              <a:rPr kumimoji="1" lang="en-US" altLang="zh-CN" sz="2800" b="1" baseline="-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1" lang="zh-CN" altLang="en-US" sz="2800" b="1" baseline="-30000" dirty="0">
                <a:solidFill>
                  <a:srgbClr val="FF0000"/>
                </a:solidFill>
                <a:latin typeface="Times New Roman" panose="02020603050405020304" pitchFamily="18" charset="0"/>
              </a:rPr>
              <a:t>  </a:t>
            </a:r>
            <a:r>
              <a:rPr kumimoji="1" lang="zh-CN" altLang="en-US" dirty="0">
                <a:latin typeface="Times New Roman" panose="02020603050405020304" pitchFamily="18" charset="0"/>
              </a:rPr>
              <a:t>液态水分子量更大。</a:t>
            </a:r>
          </a:p>
          <a:p>
            <a:endParaRPr kumimoji="1" lang="en-US" altLang="zh-CN" sz="2800" b="1" dirty="0">
              <a:solidFill>
                <a:srgbClr val="FF0000"/>
              </a:solidFill>
              <a:latin typeface="Times New Roman" panose="02020603050405020304" pitchFamily="18" charset="0"/>
            </a:endParaRPr>
          </a:p>
          <a:p>
            <a:r>
              <a:rPr kumimoji="1"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273 K</a:t>
            </a:r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，水结合成冰，形成巨大的缔合分子。每个水分子被</a:t>
            </a:r>
            <a:r>
              <a:rPr kumimoji="1"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4</a:t>
            </a:r>
            <a:r>
              <a:rPr kumimoji="1"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个水分子包围，通过氢键形成庞大的分子晶体。密度下降。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038FEE5-3A83-3F46-94B7-3AE62C0D04F9}"/>
              </a:ext>
            </a:extLst>
          </p:cNvPr>
          <p:cNvSpPr txBox="1">
            <a:spLocks noChangeArrowheads="1"/>
          </p:cNvSpPr>
          <p:nvPr/>
        </p:nvSpPr>
        <p:spPr>
          <a:xfrm>
            <a:off x="2629247" y="261020"/>
            <a:ext cx="4535041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氧的主要化合物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B1E884-2D0F-F849-893E-A56E112FFC10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DA20355-33F1-7240-A561-4817189D6891}"/>
              </a:ext>
            </a:extLst>
          </p:cNvPr>
          <p:cNvSpPr/>
          <p:nvPr/>
        </p:nvSpPr>
        <p:spPr>
          <a:xfrm>
            <a:off x="209154" y="1167135"/>
            <a:ext cx="2002471" cy="461665"/>
          </a:xfrm>
          <a:prstGeom prst="rect">
            <a:avLst/>
          </a:prstGeom>
          <a:gradFill flip="none" rotWithShape="1">
            <a:gsLst>
              <a:gs pos="0">
                <a:srgbClr val="FF00FF">
                  <a:tint val="66000"/>
                  <a:satMod val="160000"/>
                </a:srgbClr>
              </a:gs>
              <a:gs pos="50000">
                <a:srgbClr val="FF00FF">
                  <a:tint val="44500"/>
                  <a:satMod val="160000"/>
                </a:srgbClr>
              </a:gs>
              <a:gs pos="100000">
                <a:srgbClr val="FF00FF">
                  <a:tint val="23500"/>
                  <a:satMod val="160000"/>
                </a:srgbClr>
              </a:gs>
            </a:gsLst>
            <a:lin ang="2700000" scaled="1"/>
            <a:tileRect/>
          </a:gra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H</a:t>
            </a:r>
            <a:r>
              <a:rPr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O</a:t>
            </a:r>
            <a:r>
              <a:rPr lang="zh-CN" altLang="en-US" b="1" dirty="0">
                <a:latin typeface="Times New Roman" panose="02020603050405020304" pitchFamily="18" charset="0"/>
              </a:rPr>
              <a:t>分子结构</a:t>
            </a:r>
          </a:p>
        </p:txBody>
      </p:sp>
    </p:spTree>
    <p:extLst>
      <p:ext uri="{BB962C8B-B14F-4D97-AF65-F5344CB8AC3E}">
        <p14:creationId xmlns:p14="http://schemas.microsoft.com/office/powerpoint/2010/main" val="14992509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624609EC-469A-D84D-A0CC-F94CBB38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47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BD1183F1-CEBC-E049-85F5-CCB026EEC396}"/>
              </a:ext>
            </a:extLst>
          </p:cNvPr>
          <p:cNvSpPr txBox="1">
            <a:spLocks noChangeArrowheads="1"/>
          </p:cNvSpPr>
          <p:nvPr/>
        </p:nvSpPr>
        <p:spPr>
          <a:xfrm>
            <a:off x="2629247" y="261020"/>
            <a:ext cx="4535041" cy="6477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kumimoji="0" lang="zh-CN" altLang="en-US" sz="3200" dirty="0">
                <a:solidFill>
                  <a:srgbClr val="C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氧的主要化合物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86F206B-B79A-3E49-81AC-70D6355B90DE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aphicFrame>
        <p:nvGraphicFramePr>
          <p:cNvPr id="5" name="Object 36">
            <a:extLst>
              <a:ext uri="{FF2B5EF4-FFF2-40B4-BE49-F238E27FC236}">
                <a16:creationId xmlns:a16="http://schemas.microsoft.com/office/drawing/2014/main" id="{BDBC19D5-1087-BA46-A08E-DF26296940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08138" y="2963044"/>
          <a:ext cx="2725737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2" imgW="4184650" imgH="2393950" progId="ChemDraw.Document.5.0">
                  <p:embed/>
                </p:oleObj>
              </mc:Choice>
              <mc:Fallback>
                <p:oleObj name="CS ChemDraw Drawing" r:id="rId2" imgW="4184650" imgH="2393950" progId="ChemDraw.Document.5.0">
                  <p:embed/>
                  <p:pic>
                    <p:nvPicPr>
                      <p:cNvPr id="5" name="Object 36">
                        <a:extLst>
                          <a:ext uri="{FF2B5EF4-FFF2-40B4-BE49-F238E27FC236}">
                            <a16:creationId xmlns:a16="http://schemas.microsoft.com/office/drawing/2014/main" id="{BDBC19D5-1087-BA46-A08E-DF26296940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8138" y="2963044"/>
                        <a:ext cx="2725737" cy="16002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 w="12700" cap="sq">
                        <a:solidFill>
                          <a:srgbClr val="FFFFCC"/>
                        </a:solidFill>
                        <a:miter lim="800000"/>
                        <a:headEnd type="none" w="sm" len="sm"/>
                        <a:tailEnd type="none" w="sm" len="sm"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>
            <a:extLst>
              <a:ext uri="{FF2B5EF4-FFF2-40B4-BE49-F238E27FC236}">
                <a16:creationId xmlns:a16="http://schemas.microsoft.com/office/drawing/2014/main" id="{EC5A453A-AA08-BE4A-A7F9-34C7FCF36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234" y="1211667"/>
            <a:ext cx="4153766" cy="461665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dist="107763" dir="18900000" algn="ctr" rotWithShape="0">
              <a:schemeClr val="bg2"/>
            </a:outerShdw>
          </a:effectLst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400" b="1" dirty="0">
                <a:ea typeface="黑体" panose="02010609060101010101" pitchFamily="49" charset="-122"/>
              </a:rPr>
              <a:t>过氧化氢</a:t>
            </a:r>
            <a:r>
              <a:rPr kumimoji="1" lang="zh-CN" altLang="en-US" sz="2400" b="1" dirty="0"/>
              <a:t>(</a:t>
            </a:r>
            <a:r>
              <a:rPr kumimoji="1" lang="en-US" altLang="zh-CN" sz="2400" b="1" dirty="0"/>
              <a:t>Hydrogen peroxide)</a:t>
            </a: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95B7F20-29AD-8244-B343-8C7973EE3F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616" y="1772573"/>
            <a:ext cx="8676527" cy="9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无色粘稠液体</a:t>
            </a:r>
            <a:r>
              <a:rPr lang="en-US" altLang="zh-CN" dirty="0"/>
              <a:t>, </a:t>
            </a:r>
            <a:r>
              <a:rPr lang="zh-CN" altLang="en-US" dirty="0"/>
              <a:t>极性比水强</a:t>
            </a:r>
            <a:r>
              <a:rPr lang="en-US" altLang="zh-CN" dirty="0"/>
              <a:t>, </a:t>
            </a:r>
            <a:r>
              <a:rPr lang="zh-CN" altLang="en-US" dirty="0"/>
              <a:t>分子易缔合</a:t>
            </a:r>
            <a:r>
              <a:rPr lang="en-US" altLang="zh-CN" dirty="0"/>
              <a:t>(</a:t>
            </a:r>
            <a:r>
              <a:rPr lang="zh-CN" altLang="en-US" dirty="0"/>
              <a:t>氢键</a:t>
            </a:r>
            <a:r>
              <a:rPr lang="en-US" altLang="zh-CN" dirty="0"/>
              <a:t>), </a:t>
            </a:r>
            <a:r>
              <a:rPr lang="zh-CN" altLang="en-US" dirty="0"/>
              <a:t>沸点</a:t>
            </a:r>
            <a:r>
              <a:rPr lang="en-US" altLang="zh-CN" dirty="0"/>
              <a:t>(150℃</a:t>
            </a:r>
            <a:r>
              <a:rPr lang="en-GB" altLang="zh-CN" dirty="0"/>
              <a:t>)</a:t>
            </a:r>
            <a:r>
              <a:rPr lang="zh-CN" altLang="en-US" dirty="0"/>
              <a:t>比水高，</a:t>
            </a:r>
            <a:r>
              <a:rPr kumimoji="1" lang="zh-CN" altLang="en-US" dirty="0"/>
              <a:t>俗称双氧水，用途最广的过氧化物</a:t>
            </a:r>
          </a:p>
        </p:txBody>
      </p:sp>
      <p:pic>
        <p:nvPicPr>
          <p:cNvPr id="8" name="Picture 7" descr="G:\Ic3\O\images\H2O2.jpg">
            <a:hlinkClick r:id="rId4" action="ppaction://hlinkfile"/>
            <a:extLst>
              <a:ext uri="{FF2B5EF4-FFF2-40B4-BE49-F238E27FC236}">
                <a16:creationId xmlns:a16="http://schemas.microsoft.com/office/drawing/2014/main" id="{E624CEB0-9562-FD4A-A4EC-EE4EA8E32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77000" y="2924944"/>
            <a:ext cx="1828800" cy="167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 Box 30">
            <a:extLst>
              <a:ext uri="{FF2B5EF4-FFF2-40B4-BE49-F238E27FC236}">
                <a16:creationId xmlns:a16="http://schemas.microsoft.com/office/drawing/2014/main" id="{24569105-454B-9049-A256-7F7B96DAB9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28" y="3529136"/>
            <a:ext cx="990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结构</a:t>
            </a:r>
          </a:p>
        </p:txBody>
      </p:sp>
      <p:sp>
        <p:nvSpPr>
          <p:cNvPr id="10" name="Text Box 31">
            <a:extLst>
              <a:ext uri="{FF2B5EF4-FFF2-40B4-BE49-F238E27FC236}">
                <a16:creationId xmlns:a16="http://schemas.microsoft.com/office/drawing/2014/main" id="{F1AAE9A2-1A3B-E441-A3C9-ABEC34ABE3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96" y="5641826"/>
            <a:ext cx="1594966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latin typeface="Times New Roman" panose="02020603050405020304" pitchFamily="18" charset="0"/>
              </a:rPr>
              <a:t>(2)</a:t>
            </a:r>
            <a:r>
              <a:rPr lang="zh-CN" altLang="en-US" b="1" dirty="0">
                <a:latin typeface="Times New Roman" panose="02020603050405020304" pitchFamily="18" charset="0"/>
              </a:rPr>
              <a:t> </a:t>
            </a:r>
            <a:r>
              <a:rPr lang="zh-CN" altLang="en-US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弱酸性</a:t>
            </a:r>
          </a:p>
        </p:txBody>
      </p:sp>
      <p:sp>
        <p:nvSpPr>
          <p:cNvPr id="11" name="Text Box 39">
            <a:extLst>
              <a:ext uri="{FF2B5EF4-FFF2-40B4-BE49-F238E27FC236}">
                <a16:creationId xmlns:a16="http://schemas.microsoft.com/office/drawing/2014/main" id="{DB6B7023-FADC-C447-B758-A28BCA3B3E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1680" y="5672907"/>
            <a:ext cx="7368480" cy="1015663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r>
              <a:rPr lang="en-US" altLang="zh-CN" b="1" baseline="-25000" dirty="0"/>
              <a:t>2                       </a:t>
            </a:r>
            <a:r>
              <a:rPr lang="en-US" altLang="zh-CN" b="1" dirty="0"/>
              <a:t>HO</a:t>
            </a:r>
            <a:r>
              <a:rPr lang="en-US" altLang="zh-CN" b="1" baseline="-25000" dirty="0"/>
              <a:t>2</a:t>
            </a:r>
            <a:r>
              <a:rPr lang="en-US" altLang="zh-CN" b="1" baseline="30000" dirty="0">
                <a:cs typeface="Times New Roman" panose="02020603050405020304" pitchFamily="18" charset="0"/>
              </a:rPr>
              <a:t>–</a:t>
            </a:r>
            <a:r>
              <a:rPr lang="en-US" altLang="zh-CN" b="1" baseline="30000" dirty="0"/>
              <a:t> </a:t>
            </a:r>
            <a:r>
              <a:rPr lang="en-US" altLang="zh-CN" b="1" dirty="0"/>
              <a:t>+ H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 ,  </a:t>
            </a:r>
            <a:r>
              <a:rPr lang="en-US" altLang="zh-CN" b="1" i="1" dirty="0"/>
              <a:t>K</a:t>
            </a:r>
            <a:r>
              <a:rPr lang="en-US" altLang="zh-CN" b="1" baseline="-25000" dirty="0"/>
              <a:t>1</a:t>
            </a:r>
            <a:r>
              <a:rPr lang="en-US" altLang="zh-CN" b="1" dirty="0"/>
              <a:t> = 2.2 </a:t>
            </a:r>
            <a:r>
              <a:rPr kumimoji="1" lang="en-US" altLang="zh-CN" b="1" dirty="0"/>
              <a:t>×</a:t>
            </a:r>
            <a:r>
              <a:rPr lang="en-US" altLang="zh-CN" b="1" dirty="0"/>
              <a:t> 10</a:t>
            </a:r>
            <a:r>
              <a:rPr lang="en-US" altLang="zh-CN" b="1" baseline="30000" dirty="0">
                <a:cs typeface="Times New Roman" panose="02020603050405020304" pitchFamily="18" charset="0"/>
              </a:rPr>
              <a:t>–</a:t>
            </a:r>
            <a:r>
              <a:rPr lang="en-US" altLang="zh-CN" b="1" baseline="30000" dirty="0"/>
              <a:t>12</a:t>
            </a:r>
            <a:r>
              <a:rPr lang="en-US" altLang="zh-CN" b="1" dirty="0"/>
              <a:t>, </a:t>
            </a:r>
            <a:r>
              <a:rPr lang="en-US" altLang="zh-CN" b="1" i="1" dirty="0"/>
              <a:t>K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</a:t>
            </a:r>
            <a:r>
              <a:rPr lang="en-US" altLang="zh-CN" b="1" dirty="0">
                <a:latin typeface="宋体" panose="02010600030101010101" pitchFamily="2" charset="-122"/>
              </a:rPr>
              <a:t>≈</a:t>
            </a:r>
            <a:r>
              <a:rPr lang="en-US" altLang="zh-CN" b="1" dirty="0"/>
              <a:t>  10</a:t>
            </a:r>
            <a:r>
              <a:rPr lang="en-US" altLang="zh-CN" b="1" baseline="30000" dirty="0"/>
              <a:t>-25</a:t>
            </a:r>
          </a:p>
          <a:p>
            <a:pPr>
              <a:spcBef>
                <a:spcPct val="50000"/>
              </a:spcBef>
            </a:pPr>
            <a:r>
              <a:rPr lang="en-US" altLang="zh-CN" b="1" dirty="0"/>
              <a:t>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r>
              <a:rPr lang="en-US" altLang="zh-CN" b="1" baseline="-25000" dirty="0"/>
              <a:t>2 </a:t>
            </a:r>
            <a:r>
              <a:rPr lang="en-US" altLang="zh-CN" b="1" dirty="0"/>
              <a:t>+</a:t>
            </a:r>
            <a:r>
              <a:rPr lang="en-US" altLang="zh-CN" b="1" baseline="-25000" dirty="0"/>
              <a:t> </a:t>
            </a:r>
            <a:r>
              <a:rPr lang="en-US" altLang="zh-CN" b="1" dirty="0"/>
              <a:t>Ba(OH)</a:t>
            </a:r>
            <a:r>
              <a:rPr lang="en-US" altLang="zh-CN" b="1" baseline="-25000" dirty="0"/>
              <a:t>2 </a:t>
            </a:r>
            <a:r>
              <a:rPr lang="en-US" altLang="zh-CN" b="1" dirty="0"/>
              <a:t>                 BaO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+ 2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</a:p>
        </p:txBody>
      </p:sp>
      <p:sp>
        <p:nvSpPr>
          <p:cNvPr id="12" name="Line 40">
            <a:extLst>
              <a:ext uri="{FF2B5EF4-FFF2-40B4-BE49-F238E27FC236}">
                <a16:creationId xmlns:a16="http://schemas.microsoft.com/office/drawing/2014/main" id="{330ACFDE-9B4E-A445-B7CF-8BE23524ACBF}"/>
              </a:ext>
            </a:extLst>
          </p:cNvPr>
          <p:cNvSpPr>
            <a:spLocks noChangeShapeType="1"/>
          </p:cNvSpPr>
          <p:nvPr/>
        </p:nvSpPr>
        <p:spPr bwMode="auto">
          <a:xfrm>
            <a:off x="2500766" y="5906858"/>
            <a:ext cx="838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FB78B1FF-8E17-3A44-BFF8-5FEB6900F20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00766" y="5962980"/>
            <a:ext cx="838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42">
            <a:extLst>
              <a:ext uri="{FF2B5EF4-FFF2-40B4-BE49-F238E27FC236}">
                <a16:creationId xmlns:a16="http://schemas.microsoft.com/office/drawing/2014/main" id="{3E1FE100-CC6E-8643-B2CE-6EA23261EE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897340" y="6473967"/>
            <a:ext cx="990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Text Box 43">
            <a:extLst>
              <a:ext uri="{FF2B5EF4-FFF2-40B4-BE49-F238E27FC236}">
                <a16:creationId xmlns:a16="http://schemas.microsoft.com/office/drawing/2014/main" id="{099D6623-306B-F24E-880D-0B213E79E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4021907"/>
            <a:ext cx="12731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5662A99-706A-6342-8EA5-838135B77C7E}"/>
              </a:ext>
            </a:extLst>
          </p:cNvPr>
          <p:cNvGrpSpPr/>
          <p:nvPr/>
        </p:nvGrpSpPr>
        <p:grpSpPr>
          <a:xfrm>
            <a:off x="4356100" y="2950344"/>
            <a:ext cx="2133600" cy="1619250"/>
            <a:chOff x="4356100" y="2950344"/>
            <a:chExt cx="2133600" cy="1619250"/>
          </a:xfrm>
        </p:grpSpPr>
        <p:graphicFrame>
          <p:nvGraphicFramePr>
            <p:cNvPr id="16" name="Object 45">
              <a:extLst>
                <a:ext uri="{FF2B5EF4-FFF2-40B4-BE49-F238E27FC236}">
                  <a16:creationId xmlns:a16="http://schemas.microsoft.com/office/drawing/2014/main" id="{86C44C12-FB5C-F949-B432-B78A6F979AEB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356100" y="2950344"/>
            <a:ext cx="2133600" cy="16192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6" imgW="3644900" imgH="2768600" progId="ChemDraw.Document.5.0">
                    <p:embed/>
                  </p:oleObj>
                </mc:Choice>
                <mc:Fallback>
                  <p:oleObj name="CS ChemDraw Drawing" r:id="rId6" imgW="3644900" imgH="2768600" progId="ChemDraw.Document.5.0">
                    <p:embed/>
                    <p:pic>
                      <p:nvPicPr>
                        <p:cNvPr id="16" name="Object 45">
                          <a:extLst>
                            <a:ext uri="{FF2B5EF4-FFF2-40B4-BE49-F238E27FC236}">
                              <a16:creationId xmlns:a16="http://schemas.microsoft.com/office/drawing/2014/main" id="{86C44C12-FB5C-F949-B432-B78A6F979AEB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56100" y="2950344"/>
                          <a:ext cx="2133600" cy="1619250"/>
                        </a:xfrm>
                        <a:prstGeom prst="rect">
                          <a:avLst/>
                        </a:prstGeom>
                        <a:solidFill>
                          <a:srgbClr val="FFCC99"/>
                        </a:solidFill>
                        <a:ln>
                          <a:noFill/>
                        </a:ln>
                        <a:effectLst/>
                        <a:extLst>
                          <a:ext uri="{91240B29-F687-4F45-9708-019B960494DF}">
                            <a14:hiddenLine xmlns:a14="http://schemas.microsoft.com/office/drawing/2010/main" w="12700" cap="sq">
                              <a:solidFill>
                                <a:schemeClr val="tx1"/>
                              </a:solidFill>
                              <a:miter lim="800000"/>
                              <a:headEnd type="none" w="sm" len="sm"/>
                              <a:tailEnd type="none" w="sm" len="sm"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8685009-8F2F-C04D-926F-6C99BBB5AE39}"/>
                </a:ext>
              </a:extLst>
            </p:cNvPr>
            <p:cNvSpPr/>
            <p:nvPr/>
          </p:nvSpPr>
          <p:spPr>
            <a:xfrm>
              <a:off x="5148064" y="4257975"/>
              <a:ext cx="1301959" cy="307777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zh-CN" sz="1400" i="1" dirty="0">
                  <a:latin typeface="Times New Roman" panose="02020603050405020304" pitchFamily="18" charset="0"/>
                </a:rPr>
                <a:t>sp</a:t>
              </a:r>
              <a:r>
                <a:rPr lang="en-US" altLang="zh-CN" sz="1400" baseline="30000" dirty="0">
                  <a:latin typeface="Times New Roman" panose="02020603050405020304" pitchFamily="18" charset="0"/>
                </a:rPr>
                <a:t>3</a:t>
              </a:r>
              <a:r>
                <a:rPr lang="zh-CN" altLang="en-US" sz="1400" dirty="0">
                  <a:latin typeface="Times New Roman" panose="02020603050405020304" pitchFamily="18" charset="0"/>
                </a:rPr>
                <a:t>不等性杂化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C0D5EAE2-6B44-F04F-9AFD-D6B17CA1B5A2}"/>
              </a:ext>
            </a:extLst>
          </p:cNvPr>
          <p:cNvSpPr/>
          <p:nvPr/>
        </p:nvSpPr>
        <p:spPr>
          <a:xfrm>
            <a:off x="1223128" y="4717523"/>
            <a:ext cx="69719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B.E.(HO―OH) = 204.2 kJ·mol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易断键</a:t>
            </a:r>
          </a:p>
          <a:p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B.E.(H―OOH) = 374.9kJ·mol</a:t>
            </a:r>
            <a:r>
              <a:rPr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-1</a:t>
            </a:r>
          </a:p>
        </p:txBody>
      </p:sp>
    </p:spTree>
    <p:extLst>
      <p:ext uri="{BB962C8B-B14F-4D97-AF65-F5344CB8AC3E}">
        <p14:creationId xmlns:p14="http://schemas.microsoft.com/office/powerpoint/2010/main" val="796708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B48D07-1D10-BD45-8D55-41FC7605C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48</a:t>
            </a:fld>
            <a:endParaRPr lang="en-US" altLang="zh-CN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3480C86-1D05-5248-B713-70BEFF36B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736" y="292271"/>
            <a:ext cx="648072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H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=  2H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O + O</a:t>
            </a:r>
            <a:r>
              <a:rPr kumimoji="1"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(g)</a:t>
            </a:r>
            <a:r>
              <a:rPr kumimoji="1"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 </a:t>
            </a:r>
            <a:r>
              <a:rPr lang="el-GR" altLang="zh-CN" b="1" dirty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2" charset="2"/>
              </a:rPr>
              <a:t>Δ</a:t>
            </a:r>
            <a:r>
              <a:rPr lang="en-US" altLang="zh-CN" b="1" i="1" dirty="0">
                <a:solidFill>
                  <a:srgbClr val="3333FF"/>
                </a:solidFill>
                <a:latin typeface="Times New Roman" panose="02020603050405020304" pitchFamily="18" charset="0"/>
                <a:sym typeface="Symbol" pitchFamily="2" charset="2"/>
              </a:rPr>
              <a:t>H</a:t>
            </a:r>
            <a:r>
              <a:rPr lang="en-US" altLang="zh-CN" b="1" baseline="30000" dirty="0">
                <a:solidFill>
                  <a:srgbClr val="3333FF"/>
                </a:solidFill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  <a:sym typeface="Symbol" pitchFamily="2" charset="2"/>
              </a:rPr>
              <a:t> = </a:t>
            </a:r>
            <a:r>
              <a:rPr lang="en-US" altLang="zh-CN" b="1" dirty="0">
                <a:solidFill>
                  <a:srgbClr val="3333FF"/>
                </a:solidFill>
                <a:latin typeface="Times New Roman" panose="02020603050405020304" pitchFamily="18" charset="0"/>
              </a:rPr>
              <a:t>-196 kJ/</a:t>
            </a:r>
            <a:r>
              <a:rPr lang="en-US" altLang="zh-CN" b="1" dirty="0" err="1">
                <a:solidFill>
                  <a:srgbClr val="3333FF"/>
                </a:solidFill>
                <a:latin typeface="Times New Roman" panose="02020603050405020304" pitchFamily="18" charset="0"/>
              </a:rPr>
              <a:t>mol</a:t>
            </a:r>
            <a:endParaRPr lang="en-US" altLang="zh-CN" b="1" dirty="0">
              <a:solidFill>
                <a:srgbClr val="3333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C7F9D27-F3EC-6B45-B2EF-46AA6BBAB8D0}"/>
              </a:ext>
            </a:extLst>
          </p:cNvPr>
          <p:cNvSpPr/>
          <p:nvPr/>
        </p:nvSpPr>
        <p:spPr>
          <a:xfrm>
            <a:off x="179512" y="292817"/>
            <a:ext cx="1858201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</a:rPr>
              <a:t>(2) </a:t>
            </a:r>
            <a:r>
              <a:rPr lang="zh-CN" altLang="en-US" b="1" dirty="0">
                <a:latin typeface="Times New Roman" panose="02020603050405020304" pitchFamily="18" charset="0"/>
              </a:rPr>
              <a:t>不稳定性</a:t>
            </a:r>
            <a:endParaRPr lang="zh-CN" altLang="en-US" dirty="0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281B9CFC-4E16-A14E-9139-64C16BDC0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908720"/>
            <a:ext cx="2326203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kumimoji="1" lang="en-US" altLang="zh-CN" b="1" dirty="0">
                <a:latin typeface="Times New Roman" panose="02020603050405020304" pitchFamily="18" charset="0"/>
              </a:rPr>
              <a:t>(3) </a:t>
            </a:r>
            <a:r>
              <a:rPr kumimoji="1" lang="zh-CN" altLang="en-US" b="1" dirty="0">
                <a:latin typeface="Times New Roman" panose="02020603050405020304" pitchFamily="18" charset="0"/>
              </a:rPr>
              <a:t>氧化</a:t>
            </a:r>
            <a:r>
              <a:rPr kumimoji="1" lang="en-US" altLang="zh-CN" b="1" dirty="0">
                <a:latin typeface="Times New Roman" panose="02020603050405020304" pitchFamily="18" charset="0"/>
              </a:rPr>
              <a:t>-</a:t>
            </a:r>
            <a:r>
              <a:rPr kumimoji="1" lang="zh-CN" altLang="en-US" b="1" dirty="0">
                <a:latin typeface="Times New Roman" panose="02020603050405020304" pitchFamily="18" charset="0"/>
              </a:rPr>
              <a:t>还原性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1BA37F11-D19F-6447-947A-9BF032AB4C79}"/>
              </a:ext>
            </a:extLst>
          </p:cNvPr>
          <p:cNvSpPr txBox="1">
            <a:spLocks noChangeArrowheads="1"/>
          </p:cNvSpPr>
          <p:nvPr/>
        </p:nvSpPr>
        <p:spPr>
          <a:xfrm>
            <a:off x="683568" y="5859736"/>
            <a:ext cx="7416824" cy="8096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lnSpc>
                <a:spcPct val="8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000" b="1" dirty="0">
                <a:latin typeface="Times New Roman" panose="02020603050405020304" pitchFamily="18" charset="0"/>
              </a:rPr>
              <a:t>6 H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O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+ 2 MnO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4</a:t>
            </a:r>
            <a:r>
              <a:rPr kumimoji="0" lang="en-US" altLang="zh-CN" sz="2000" b="1" baseline="30000" dirty="0">
                <a:latin typeface="Times New Roman" panose="02020603050405020304" pitchFamily="18" charset="0"/>
              </a:rPr>
              <a:t>-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+ 6 H</a:t>
            </a:r>
            <a:r>
              <a:rPr kumimoji="0" lang="en-US" altLang="zh-CN" sz="2000" b="1" baseline="30000" dirty="0">
                <a:latin typeface="Times New Roman" panose="02020603050405020304" pitchFamily="18" charset="0"/>
              </a:rPr>
              <a:t>+ 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= 2 Mn</a:t>
            </a:r>
            <a:r>
              <a:rPr kumimoji="0" lang="en-US" altLang="zh-CN" sz="2000" b="1" baseline="30000" dirty="0">
                <a:latin typeface="Times New Roman" panose="02020603050405020304" pitchFamily="18" charset="0"/>
              </a:rPr>
              <a:t>2+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 + 5O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(g)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+ 8 H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O</a:t>
            </a:r>
            <a:endParaRPr kumimoji="0" lang="en-US" altLang="zh-CN" sz="1600" b="1" dirty="0">
              <a:latin typeface="Times New Roman" panose="02020603050405020304" pitchFamily="18" charset="0"/>
            </a:endParaRPr>
          </a:p>
          <a:p>
            <a:pPr algn="just" fontAlgn="auto">
              <a:lnSpc>
                <a:spcPct val="125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000" b="1" dirty="0">
                <a:latin typeface="Times New Roman" panose="02020603050405020304" pitchFamily="18" charset="0"/>
              </a:rPr>
              <a:t> H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O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Cl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= 2 H</a:t>
            </a:r>
            <a:r>
              <a:rPr kumimoji="0" lang="en-US" altLang="zh-CN" sz="2000" b="1" baseline="30000" dirty="0">
                <a:latin typeface="Times New Roman" panose="02020603050405020304" pitchFamily="18" charset="0"/>
              </a:rPr>
              <a:t>+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+ 2 Cl</a:t>
            </a:r>
            <a:r>
              <a:rPr kumimoji="0" lang="en-US" altLang="zh-CN" sz="2000" b="1" baseline="30000" dirty="0">
                <a:latin typeface="Times New Roman" panose="02020603050405020304" pitchFamily="18" charset="0"/>
              </a:rPr>
              <a:t>- 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+ O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000" b="1" dirty="0">
                <a:latin typeface="Times New Roman" panose="02020603050405020304" pitchFamily="18" charset="0"/>
              </a:rPr>
              <a:t>(g) </a:t>
            </a:r>
            <a:r>
              <a:rPr kumimoji="0" lang="en-US" altLang="zh-CN" sz="2000" b="1" baseline="-30000" dirty="0">
                <a:latin typeface="Times New Roman" panose="02020603050405020304" pitchFamily="18" charset="0"/>
              </a:rPr>
              <a:t>      </a:t>
            </a:r>
            <a:r>
              <a:rPr kumimoji="0" lang="zh-CN" altLang="en-US" sz="2000" dirty="0">
                <a:solidFill>
                  <a:schemeClr val="accent2">
                    <a:lumMod val="75000"/>
                  </a:schemeClr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工业除氯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B3AA193-763C-814D-AA16-98B7FE512BDB}"/>
              </a:ext>
            </a:extLst>
          </p:cNvPr>
          <p:cNvGrpSpPr/>
          <p:nvPr/>
        </p:nvGrpSpPr>
        <p:grpSpPr>
          <a:xfrm>
            <a:off x="581000" y="2438375"/>
            <a:ext cx="5791200" cy="1350665"/>
            <a:chOff x="-105179" y="1434052"/>
            <a:chExt cx="5791200" cy="1350665"/>
          </a:xfrm>
        </p:grpSpPr>
        <p:graphicFrame>
          <p:nvGraphicFramePr>
            <p:cNvPr id="15" name="Object 36">
              <a:extLst>
                <a:ext uri="{FF2B5EF4-FFF2-40B4-BE49-F238E27FC236}">
                  <a16:creationId xmlns:a16="http://schemas.microsoft.com/office/drawing/2014/main" id="{C208AEC7-15BC-5647-81C1-67BCA0B7CFA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105179" y="1434052"/>
            <a:ext cx="5791200" cy="676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Microsoft 公式 3.0" r:id="rId2" imgW="36423600" imgH="4095750" progId="Equation.3">
                    <p:embed/>
                  </p:oleObj>
                </mc:Choice>
                <mc:Fallback>
                  <p:oleObj name="Microsoft 公式 3.0" r:id="rId2" imgW="36423600" imgH="4095750" progId="Equation.3">
                    <p:embed/>
                    <p:pic>
                      <p:nvPicPr>
                        <p:cNvPr id="15" name="Object 36">
                          <a:extLst>
                            <a:ext uri="{FF2B5EF4-FFF2-40B4-BE49-F238E27FC236}">
                              <a16:creationId xmlns:a16="http://schemas.microsoft.com/office/drawing/2014/main" id="{C208AEC7-15BC-5647-81C1-67BCA0B7CFA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05179" y="1434052"/>
                          <a:ext cx="5791200" cy="6762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37">
              <a:extLst>
                <a:ext uri="{FF2B5EF4-FFF2-40B4-BE49-F238E27FC236}">
                  <a16:creationId xmlns:a16="http://schemas.microsoft.com/office/drawing/2014/main" id="{914423D4-21A3-0C42-8415-D31ED2A669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2621" y="2415127"/>
              <a:ext cx="3886200" cy="0"/>
            </a:xfrm>
            <a:prstGeom prst="line">
              <a:avLst/>
            </a:prstGeom>
            <a:noFill/>
            <a:ln w="28575" cap="sq">
              <a:solidFill>
                <a:srgbClr val="FF66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38">
              <a:extLst>
                <a:ext uri="{FF2B5EF4-FFF2-40B4-BE49-F238E27FC236}">
                  <a16:creationId xmlns:a16="http://schemas.microsoft.com/office/drawing/2014/main" id="{C4F84048-1CF0-2F45-B284-3C766047AA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42621" y="1957927"/>
              <a:ext cx="0" cy="457200"/>
            </a:xfrm>
            <a:prstGeom prst="line">
              <a:avLst/>
            </a:prstGeom>
            <a:noFill/>
            <a:ln w="28575" cap="sq">
              <a:solidFill>
                <a:srgbClr val="FF66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Line 39">
              <a:extLst>
                <a:ext uri="{FF2B5EF4-FFF2-40B4-BE49-F238E27FC236}">
                  <a16:creationId xmlns:a16="http://schemas.microsoft.com/office/drawing/2014/main" id="{A78816FC-73BE-D143-8C60-B6081B653A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28821" y="1957927"/>
              <a:ext cx="0" cy="457200"/>
            </a:xfrm>
            <a:prstGeom prst="line">
              <a:avLst/>
            </a:prstGeom>
            <a:noFill/>
            <a:ln w="28575" cap="sq">
              <a:solidFill>
                <a:srgbClr val="FF66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Text Box 40">
              <a:extLst>
                <a:ext uri="{FF2B5EF4-FFF2-40B4-BE49-F238E27FC236}">
                  <a16:creationId xmlns:a16="http://schemas.microsoft.com/office/drawing/2014/main" id="{4BAA68A1-CE88-694C-B597-91DAD8F483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90421" y="2034127"/>
              <a:ext cx="15240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1.229</a:t>
              </a:r>
              <a:r>
                <a:rPr kumimoji="1" lang="en-US" altLang="zh-CN"/>
                <a:t>V</a:t>
              </a:r>
            </a:p>
          </p:txBody>
        </p:sp>
        <p:sp>
          <p:nvSpPr>
            <p:cNvPr id="20" name="Text Box 41">
              <a:extLst>
                <a:ext uri="{FF2B5EF4-FFF2-40B4-BE49-F238E27FC236}">
                  <a16:creationId xmlns:a16="http://schemas.microsoft.com/office/drawing/2014/main" id="{9030AC94-FD8B-BA49-B64D-FC47B60225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6621" y="2323052"/>
              <a:ext cx="1447800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/>
                <a:t> </a:t>
              </a:r>
              <a:r>
                <a:rPr kumimoji="1" lang="en-US" altLang="zh-CN" b="1" i="1"/>
                <a:t>n </a:t>
              </a:r>
              <a:r>
                <a:rPr kumimoji="1" lang="en-US" altLang="zh-CN" b="1"/>
                <a:t>=</a:t>
              </a:r>
              <a:r>
                <a:rPr kumimoji="1" lang="en-US" altLang="zh-CN"/>
                <a:t> 2</a:t>
              </a:r>
            </a:p>
          </p:txBody>
        </p:sp>
      </p:grpSp>
      <p:pic>
        <p:nvPicPr>
          <p:cNvPr id="21" name="Picture 42" descr="F:\Ic3\ChaptersFigures\ch6gifs\fig0610c.gif">
            <a:extLst>
              <a:ext uri="{FF2B5EF4-FFF2-40B4-BE49-F238E27FC236}">
                <a16:creationId xmlns:a16="http://schemas.microsoft.com/office/drawing/2014/main" id="{2986CC91-603A-9A4B-A6AD-9DC763938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01128" y="2044052"/>
            <a:ext cx="1682238" cy="2033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16">
            <a:extLst>
              <a:ext uri="{FF2B5EF4-FFF2-40B4-BE49-F238E27FC236}">
                <a16:creationId xmlns:a16="http://schemas.microsoft.com/office/drawing/2014/main" id="{087DC443-F240-5040-8D1B-A93BC96CF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556792"/>
            <a:ext cx="81369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氧化性强，还原性弱，是一种“清洁的”氧化剂和还原剂</a:t>
            </a:r>
            <a:endParaRPr lang="en-US" altLang="zh-CN" dirty="0">
              <a:solidFill>
                <a:srgbClr val="0000FF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8DF57F97-0A64-EF4F-BDC4-0A3AA0145D86}"/>
              </a:ext>
            </a:extLst>
          </p:cNvPr>
          <p:cNvGrpSpPr/>
          <p:nvPr/>
        </p:nvGrpSpPr>
        <p:grpSpPr>
          <a:xfrm>
            <a:off x="683568" y="4190146"/>
            <a:ext cx="7466806" cy="1543110"/>
            <a:chOff x="1170499" y="4055101"/>
            <a:chExt cx="7466806" cy="1543110"/>
          </a:xfrm>
        </p:grpSpPr>
        <p:sp>
          <p:nvSpPr>
            <p:cNvPr id="31" name="Rectangle 24">
              <a:extLst>
                <a:ext uri="{FF2B5EF4-FFF2-40B4-BE49-F238E27FC236}">
                  <a16:creationId xmlns:a16="http://schemas.microsoft.com/office/drawing/2014/main" id="{12E417D5-4E31-6F42-B399-F0B9DB61F4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0661" y="5198101"/>
              <a:ext cx="4889480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2000" b="1" dirty="0"/>
                <a:t>H</a:t>
              </a:r>
              <a:r>
                <a:rPr lang="en-US" altLang="zh-CN" sz="2000" b="1" baseline="-25000" dirty="0"/>
                <a:t>2</a:t>
              </a:r>
              <a:r>
                <a:rPr lang="en-US" altLang="zh-CN" sz="2000" b="1" dirty="0"/>
                <a:t>O</a:t>
              </a:r>
              <a:r>
                <a:rPr lang="en-US" altLang="zh-CN" sz="2000" b="1" baseline="-25000" dirty="0"/>
                <a:t>2 </a:t>
              </a:r>
              <a:r>
                <a:rPr lang="en-US" altLang="zh-CN" sz="2000" b="1" dirty="0"/>
                <a:t>+ </a:t>
              </a:r>
              <a:r>
                <a:rPr lang="en-US" altLang="zh-CN" sz="2000" b="1" dirty="0" err="1"/>
                <a:t>PbS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黑)</a:t>
              </a:r>
              <a:r>
                <a:rPr lang="zh-CN" altLang="en-US" sz="2000" b="1" baseline="-25000" dirty="0"/>
                <a:t>                    </a:t>
              </a:r>
              <a:r>
                <a:rPr lang="en-US" altLang="zh-CN" sz="2000" b="1" dirty="0"/>
                <a:t>PbSO</a:t>
              </a:r>
              <a:r>
                <a:rPr lang="en-US" altLang="zh-CN" sz="2000" b="1" baseline="-25000" dirty="0"/>
                <a:t>4 </a:t>
              </a:r>
              <a:r>
                <a:rPr lang="en-US" altLang="zh-CN" sz="2000" b="1" dirty="0"/>
                <a:t>(</a:t>
              </a:r>
              <a:r>
                <a:rPr lang="zh-CN" altLang="en-US" sz="2000" b="1" dirty="0"/>
                <a:t>白) +  </a:t>
              </a:r>
              <a:r>
                <a:rPr lang="en-US" altLang="zh-CN" sz="2000" b="1" dirty="0"/>
                <a:t>H</a:t>
              </a:r>
              <a:r>
                <a:rPr lang="en-US" altLang="zh-CN" sz="2000" b="1" baseline="-25000" dirty="0"/>
                <a:t>2</a:t>
              </a:r>
              <a:r>
                <a:rPr lang="en-US" altLang="zh-CN" sz="2000" b="1" dirty="0"/>
                <a:t>O</a:t>
              </a:r>
              <a:endParaRPr lang="zh-CN" altLang="en-US" sz="2000" b="1" dirty="0"/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3181EED7-65BC-0C4B-AC20-7F2B2A533603}"/>
                </a:ext>
              </a:extLst>
            </p:cNvPr>
            <p:cNvGrpSpPr/>
            <p:nvPr/>
          </p:nvGrpSpPr>
          <p:grpSpPr>
            <a:xfrm>
              <a:off x="1170499" y="4055101"/>
              <a:ext cx="7466806" cy="400110"/>
              <a:chOff x="1170499" y="4055101"/>
              <a:chExt cx="7466806" cy="400110"/>
            </a:xfrm>
          </p:grpSpPr>
          <p:sp>
            <p:nvSpPr>
              <p:cNvPr id="45" name="Rectangle 21">
                <a:extLst>
                  <a:ext uri="{FF2B5EF4-FFF2-40B4-BE49-F238E27FC236}">
                    <a16:creationId xmlns:a16="http://schemas.microsoft.com/office/drawing/2014/main" id="{ED0FB031-ECB6-B040-B50B-F28C31089C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499" y="4055101"/>
                <a:ext cx="7466806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/>
                  <a:t>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-25000" dirty="0"/>
                  <a:t>2 </a:t>
                </a:r>
                <a:r>
                  <a:rPr lang="en-US" altLang="zh-CN" sz="2000" b="1" dirty="0"/>
                  <a:t>+ 2 I</a:t>
                </a:r>
                <a:r>
                  <a:rPr lang="en-US" altLang="zh-CN" sz="2000" b="1" baseline="30000" dirty="0">
                    <a:latin typeface="宋体" panose="02010600030101010101" pitchFamily="2" charset="-122"/>
                  </a:rPr>
                  <a:t>-</a:t>
                </a:r>
                <a:r>
                  <a:rPr lang="en-US" altLang="zh-CN" sz="2000" b="1" baseline="-25000" dirty="0"/>
                  <a:t> </a:t>
                </a:r>
                <a:r>
                  <a:rPr lang="en-US" altLang="zh-CN" sz="2000" b="1" dirty="0"/>
                  <a:t>+ 2 H</a:t>
                </a:r>
                <a:r>
                  <a:rPr lang="en-US" altLang="zh-CN" sz="2000" b="1" baseline="-25000" dirty="0"/>
                  <a:t>3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30000" dirty="0"/>
                  <a:t>+                 </a:t>
                </a:r>
                <a:r>
                  <a:rPr lang="en-US" altLang="zh-CN" sz="2000" b="1" dirty="0"/>
                  <a:t>I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 + 4 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 (</a:t>
                </a:r>
                <a:r>
                  <a:rPr lang="zh-CN" altLang="en-US" sz="2000" b="1" dirty="0"/>
                  <a:t>用于 </a:t>
                </a:r>
                <a:r>
                  <a:rPr lang="en-US" altLang="zh-CN" sz="2000" b="1" dirty="0"/>
                  <a:t>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-25000" dirty="0"/>
                  <a:t>2 </a:t>
                </a:r>
                <a:r>
                  <a:rPr lang="zh-CN" altLang="en-US" sz="2000" b="1" dirty="0"/>
                  <a:t>的检出和测定)</a:t>
                </a:r>
              </a:p>
            </p:txBody>
          </p:sp>
          <p:grpSp>
            <p:nvGrpSpPr>
              <p:cNvPr id="46" name="Group 43">
                <a:extLst>
                  <a:ext uri="{FF2B5EF4-FFF2-40B4-BE49-F238E27FC236}">
                    <a16:creationId xmlns:a16="http://schemas.microsoft.com/office/drawing/2014/main" id="{18378E35-408F-3B40-9FD3-DFD6C977637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3590521" y="4239879"/>
                <a:ext cx="457200" cy="76200"/>
                <a:chOff x="768" y="192"/>
                <a:chExt cx="288" cy="48"/>
              </a:xfrm>
            </p:grpSpPr>
            <p:sp>
              <p:nvSpPr>
                <p:cNvPr id="47" name="Line 44">
                  <a:extLst>
                    <a:ext uri="{FF2B5EF4-FFF2-40B4-BE49-F238E27FC236}">
                      <a16:creationId xmlns:a16="http://schemas.microsoft.com/office/drawing/2014/main" id="{322AFEEA-FD61-4F47-B4B7-FEAE4BA0C7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92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48" name="Line 45">
                  <a:extLst>
                    <a:ext uri="{FF2B5EF4-FFF2-40B4-BE49-F238E27FC236}">
                      <a16:creationId xmlns:a16="http://schemas.microsoft.com/office/drawing/2014/main" id="{21D622DF-7A56-124C-97A9-BC29B48A215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4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C6A79500-5DE3-384B-89D1-4A7EF8FA7884}"/>
                </a:ext>
              </a:extLst>
            </p:cNvPr>
            <p:cNvGrpSpPr/>
            <p:nvPr/>
          </p:nvGrpSpPr>
          <p:grpSpPr>
            <a:xfrm>
              <a:off x="1187624" y="4436101"/>
              <a:ext cx="6768752" cy="781110"/>
              <a:chOff x="1187624" y="4436101"/>
              <a:chExt cx="6768752" cy="781110"/>
            </a:xfrm>
          </p:grpSpPr>
          <p:sp>
            <p:nvSpPr>
              <p:cNvPr id="37" name="Rectangle 22">
                <a:extLst>
                  <a:ext uri="{FF2B5EF4-FFF2-40B4-BE49-F238E27FC236}">
                    <a16:creationId xmlns:a16="http://schemas.microsoft.com/office/drawing/2014/main" id="{E0A1627C-F6DA-C149-8DBC-BF515B68F1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4949" y="4436101"/>
                <a:ext cx="6242035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en-US" altLang="zh-CN" sz="2000" b="1" dirty="0"/>
                  <a:t>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-25000" dirty="0"/>
                  <a:t>2 </a:t>
                </a:r>
                <a:r>
                  <a:rPr lang="en-US" altLang="zh-CN" sz="2000" b="1" dirty="0"/>
                  <a:t>+ 2 Fe</a:t>
                </a:r>
                <a:r>
                  <a:rPr lang="en-US" altLang="zh-CN" sz="2000" b="1" baseline="30000" dirty="0"/>
                  <a:t>2+</a:t>
                </a:r>
                <a:r>
                  <a:rPr lang="en-US" altLang="zh-CN" sz="2000" b="1" baseline="-25000" dirty="0"/>
                  <a:t> </a:t>
                </a:r>
                <a:r>
                  <a:rPr lang="en-US" altLang="zh-CN" sz="2000" b="1" dirty="0"/>
                  <a:t>+ 2 H</a:t>
                </a:r>
                <a:r>
                  <a:rPr lang="en-US" altLang="zh-CN" sz="2000" b="1" baseline="-25000" dirty="0"/>
                  <a:t>3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30000" dirty="0"/>
                  <a:t>+                   </a:t>
                </a:r>
                <a:r>
                  <a:rPr lang="en-US" altLang="zh-CN" sz="2000" b="1" dirty="0"/>
                  <a:t>2 Fe</a:t>
                </a:r>
                <a:r>
                  <a:rPr lang="en-US" altLang="zh-CN" sz="2000" b="1" baseline="30000" dirty="0"/>
                  <a:t>3+</a:t>
                </a:r>
                <a:r>
                  <a:rPr lang="en-US" altLang="zh-CN" sz="2000" b="1" dirty="0"/>
                  <a:t> </a:t>
                </a:r>
                <a:r>
                  <a:rPr lang="en-US" altLang="zh-CN" sz="2000" b="1" baseline="-25000" dirty="0"/>
                  <a:t> </a:t>
                </a:r>
                <a:r>
                  <a:rPr lang="en-US" altLang="zh-CN" sz="2000" b="1" dirty="0"/>
                  <a:t>+ 4 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  <a:endParaRPr lang="zh-CN" altLang="en-US" sz="2000" b="1" dirty="0"/>
              </a:p>
            </p:txBody>
          </p:sp>
          <p:sp>
            <p:nvSpPr>
              <p:cNvPr id="38" name="Rectangle 23">
                <a:extLst>
                  <a:ext uri="{FF2B5EF4-FFF2-40B4-BE49-F238E27FC236}">
                    <a16:creationId xmlns:a16="http://schemas.microsoft.com/office/drawing/2014/main" id="{7B11D78B-6B89-224D-8785-4A00CAFAF4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624" y="4817101"/>
                <a:ext cx="6768752" cy="4001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2000" b="1" dirty="0"/>
                  <a:t>3 </a:t>
                </a:r>
                <a:r>
                  <a:rPr lang="en-US" altLang="zh-CN" sz="2000" b="1" dirty="0"/>
                  <a:t>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  <a:r>
                  <a:rPr lang="en-US" altLang="zh-CN" sz="2000" b="1" baseline="-25000" dirty="0"/>
                  <a:t>2 </a:t>
                </a:r>
                <a:r>
                  <a:rPr lang="en-US" altLang="zh-CN" sz="2000" b="1" dirty="0"/>
                  <a:t>+ 2 NaCrO</a:t>
                </a:r>
                <a:r>
                  <a:rPr lang="en-US" altLang="zh-CN" sz="2000" b="1" baseline="-25000" dirty="0"/>
                  <a:t>2 </a:t>
                </a:r>
                <a:r>
                  <a:rPr lang="en-US" altLang="zh-CN" sz="2000" b="1" dirty="0"/>
                  <a:t>+ 2 </a:t>
                </a:r>
                <a:r>
                  <a:rPr lang="en-US" altLang="zh-CN" sz="2000" b="1" dirty="0" err="1"/>
                  <a:t>NaOH</a:t>
                </a:r>
                <a:r>
                  <a:rPr lang="en-US" altLang="zh-CN" sz="2000" b="1" baseline="30000" dirty="0"/>
                  <a:t>                   </a:t>
                </a:r>
                <a:r>
                  <a:rPr lang="en-US" altLang="zh-CN" sz="2000" b="1" dirty="0"/>
                  <a:t>2 Na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CrO</a:t>
                </a:r>
                <a:r>
                  <a:rPr lang="en-US" altLang="zh-CN" sz="2000" b="1" baseline="-25000" dirty="0"/>
                  <a:t>4 </a:t>
                </a:r>
                <a:r>
                  <a:rPr lang="en-US" altLang="zh-CN" sz="2000" b="1" dirty="0"/>
                  <a:t>+ 4 H</a:t>
                </a:r>
                <a:r>
                  <a:rPr lang="en-US" altLang="zh-CN" sz="2000" b="1" baseline="-25000" dirty="0"/>
                  <a:t>2</a:t>
                </a:r>
                <a:r>
                  <a:rPr lang="en-US" altLang="zh-CN" sz="2000" b="1" dirty="0"/>
                  <a:t>O</a:t>
                </a:r>
              </a:p>
            </p:txBody>
          </p:sp>
          <p:grpSp>
            <p:nvGrpSpPr>
              <p:cNvPr id="39" name="Group 46">
                <a:extLst>
                  <a:ext uri="{FF2B5EF4-FFF2-40B4-BE49-F238E27FC236}">
                    <a16:creationId xmlns:a16="http://schemas.microsoft.com/office/drawing/2014/main" id="{52E9B5E9-2012-1A46-8E12-9DABE9F2F8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009580" y="4604605"/>
                <a:ext cx="457200" cy="76200"/>
                <a:chOff x="768" y="192"/>
                <a:chExt cx="288" cy="48"/>
              </a:xfrm>
            </p:grpSpPr>
            <p:sp>
              <p:nvSpPr>
                <p:cNvPr id="43" name="Line 47">
                  <a:extLst>
                    <a:ext uri="{FF2B5EF4-FFF2-40B4-BE49-F238E27FC236}">
                      <a16:creationId xmlns:a16="http://schemas.microsoft.com/office/drawing/2014/main" id="{D9CA7013-4354-2141-B4A2-4015942FAB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92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44" name="Line 48">
                  <a:extLst>
                    <a:ext uri="{FF2B5EF4-FFF2-40B4-BE49-F238E27FC236}">
                      <a16:creationId xmlns:a16="http://schemas.microsoft.com/office/drawing/2014/main" id="{9B2E5A4E-25A7-7B4E-ACC7-7EF33846B2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4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</p:grpSp>
          <p:grpSp>
            <p:nvGrpSpPr>
              <p:cNvPr id="40" name="Group 49">
                <a:extLst>
                  <a:ext uri="{FF2B5EF4-FFF2-40B4-BE49-F238E27FC236}">
                    <a16:creationId xmlns:a16="http://schemas.microsoft.com/office/drawing/2014/main" id="{AFA7A46C-A829-3B44-8819-F711F6EF504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V="1">
                <a:off x="4664597" y="5000064"/>
                <a:ext cx="457200" cy="76200"/>
                <a:chOff x="768" y="192"/>
                <a:chExt cx="288" cy="48"/>
              </a:xfrm>
            </p:grpSpPr>
            <p:sp>
              <p:nvSpPr>
                <p:cNvPr id="41" name="Line 50">
                  <a:extLst>
                    <a:ext uri="{FF2B5EF4-FFF2-40B4-BE49-F238E27FC236}">
                      <a16:creationId xmlns:a16="http://schemas.microsoft.com/office/drawing/2014/main" id="{8B9480A8-3075-8140-9C52-25D7A6BC2A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192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  <p:sp>
              <p:nvSpPr>
                <p:cNvPr id="42" name="Line 51">
                  <a:extLst>
                    <a:ext uri="{FF2B5EF4-FFF2-40B4-BE49-F238E27FC236}">
                      <a16:creationId xmlns:a16="http://schemas.microsoft.com/office/drawing/2014/main" id="{4CE75EC1-F514-684E-A905-2C99733E6B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768" y="240"/>
                  <a:ext cx="288" cy="0"/>
                </a:xfrm>
                <a:prstGeom prst="line">
                  <a:avLst/>
                </a:prstGeom>
                <a:noFill/>
                <a:ln w="12700" cap="sq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zh-CN" altLang="en-US" sz="2000"/>
                </a:p>
              </p:txBody>
            </p:sp>
          </p:grpSp>
        </p:grpSp>
        <p:grpSp>
          <p:nvGrpSpPr>
            <p:cNvPr id="34" name="Group 52">
              <a:extLst>
                <a:ext uri="{FF2B5EF4-FFF2-40B4-BE49-F238E27FC236}">
                  <a16:creationId xmlns:a16="http://schemas.microsoft.com/office/drawing/2014/main" id="{5057B997-FA8C-6F40-9605-E347129D017A}"/>
                </a:ext>
              </a:extLst>
            </p:cNvPr>
            <p:cNvGrpSpPr>
              <a:grpSpLocks/>
            </p:cNvGrpSpPr>
            <p:nvPr/>
          </p:nvGrpSpPr>
          <p:grpSpPr bwMode="auto">
            <a:xfrm flipV="1">
              <a:off x="3133321" y="5377147"/>
              <a:ext cx="457200" cy="76200"/>
              <a:chOff x="768" y="192"/>
              <a:chExt cx="288" cy="48"/>
            </a:xfrm>
          </p:grpSpPr>
          <p:sp>
            <p:nvSpPr>
              <p:cNvPr id="35" name="Line 53">
                <a:extLst>
                  <a:ext uri="{FF2B5EF4-FFF2-40B4-BE49-F238E27FC236}">
                    <a16:creationId xmlns:a16="http://schemas.microsoft.com/office/drawing/2014/main" id="{C611F2EE-7552-874D-A1F1-2D8243D6D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192"/>
                <a:ext cx="28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  <p:sp>
            <p:nvSpPr>
              <p:cNvPr id="36" name="Line 54">
                <a:extLst>
                  <a:ext uri="{FF2B5EF4-FFF2-40B4-BE49-F238E27FC236}">
                    <a16:creationId xmlns:a16="http://schemas.microsoft.com/office/drawing/2014/main" id="{4332093F-2E54-2641-B0B8-B52236C652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768" y="240"/>
                <a:ext cx="288" cy="0"/>
              </a:xfrm>
              <a:prstGeom prst="line">
                <a:avLst/>
              </a:prstGeom>
              <a:noFill/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 sz="2000"/>
              </a:p>
            </p:txBody>
          </p:sp>
        </p:grp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72C2F0F0-F267-204D-BE1C-94EB26DE4661}"/>
              </a:ext>
            </a:extLst>
          </p:cNvPr>
          <p:cNvSpPr/>
          <p:nvPr/>
        </p:nvSpPr>
        <p:spPr>
          <a:xfrm>
            <a:off x="5494969" y="5352256"/>
            <a:ext cx="14750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</a:rPr>
              <a:t>旧油画处理</a:t>
            </a:r>
            <a:endParaRPr lang="zh-CN" altLang="en-US" sz="20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9214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9B11940-2412-9F43-B4F3-3E9A55249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49</a:t>
            </a:fld>
            <a:endParaRPr lang="en-US" altLang="zh-C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F273DA3-38F8-2F4C-AB08-9D8A8AF60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121" y="905148"/>
            <a:ext cx="8102600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4 H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Cr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7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2-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+ 2 H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2 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30000" dirty="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r>
              <a:rPr kumimoji="1" lang="en-US" altLang="zh-CN" sz="2400" b="1" baseline="-30000" dirty="0">
                <a:solidFill>
                  <a:srgbClr val="A50021"/>
                </a:solidFill>
                <a:latin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+ 5 H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400" dirty="0">
                <a:latin typeface="Tahoma" panose="020B0604030504040204" pitchFamily="34" charset="0"/>
              </a:rPr>
              <a:t> </a:t>
            </a:r>
          </a:p>
          <a:p>
            <a:pPr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kumimoji="1" lang="en-US" altLang="zh-CN" sz="2400" dirty="0">
                <a:latin typeface="Tahoma" panose="020B0604030504040204" pitchFamily="34" charset="0"/>
              </a:rPr>
              <a:t>                                             </a:t>
            </a:r>
            <a:r>
              <a:rPr kumimoji="1" lang="en-US" altLang="zh-CN" sz="2400" b="1" dirty="0">
                <a:solidFill>
                  <a:srgbClr val="0000FF"/>
                </a:solidFill>
                <a:latin typeface="Tahoma" panose="020B0604030504040204" pitchFamily="34" charset="0"/>
              </a:rPr>
              <a:t>(</a:t>
            </a:r>
            <a:r>
              <a:rPr kumimoji="1"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</a:rPr>
              <a:t>乙醚或戊醇中</a:t>
            </a:r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, </a:t>
            </a:r>
            <a:r>
              <a:rPr kumimoji="1" lang="zh-CN" altLang="en-US" sz="2400" b="1" dirty="0">
                <a:solidFill>
                  <a:srgbClr val="0000FF"/>
                </a:solidFill>
                <a:latin typeface="Tahoma" panose="020B0604030504040204" pitchFamily="34" charset="0"/>
              </a:rPr>
              <a:t>蓝色</a:t>
            </a:r>
            <a:r>
              <a:rPr kumimoji="1" lang="en-US" altLang="zh-CN" sz="2400" b="1" dirty="0">
                <a:solidFill>
                  <a:srgbClr val="0000FF"/>
                </a:solidFill>
                <a:latin typeface="Tahoma" panose="020B0604030504040204" pitchFamily="34" charset="0"/>
              </a:rPr>
              <a:t>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5CD8F6EE-33C5-9846-8DE8-1B3FCE572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824256"/>
            <a:ext cx="5616575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SzPct val="90000"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遇酸易分解：</a:t>
            </a:r>
          </a:p>
          <a:p>
            <a:pPr algn="just">
              <a:spcBef>
                <a:spcPct val="20000"/>
              </a:spcBef>
              <a:buSzPct val="90000"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4 CrO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5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+ 12 H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= 4 Cr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3+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+ 7 O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↑+ 6 H</a:t>
            </a:r>
            <a:r>
              <a:rPr kumimoji="1" lang="en-US" altLang="zh-CN" sz="2400" b="1" baseline="-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O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CFF6705-9E0F-8A43-AB40-2E47846577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9952" y="2960947"/>
            <a:ext cx="34559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CrO</a:t>
            </a:r>
            <a:r>
              <a:rPr kumimoji="1" lang="en-US" altLang="zh-CN" sz="2400" b="1" baseline="-30000" dirty="0">
                <a:solidFill>
                  <a:srgbClr val="0000FF"/>
                </a:solidFill>
                <a:latin typeface="Times New Roman" panose="02020603050405020304" pitchFamily="18" charset="0"/>
              </a:rPr>
              <a:t>5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结构：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Cr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氧化态</a:t>
            </a:r>
            <a:r>
              <a:rPr kumimoji="1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+6</a:t>
            </a:r>
          </a:p>
        </p:txBody>
      </p:sp>
      <p:pic>
        <p:nvPicPr>
          <p:cNvPr id="7" name="Picture 6" descr="未标题-1 拷贝">
            <a:extLst>
              <a:ext uri="{FF2B5EF4-FFF2-40B4-BE49-F238E27FC236}">
                <a16:creationId xmlns:a16="http://schemas.microsoft.com/office/drawing/2014/main" id="{52FA83B4-FD3B-8A47-8F80-EA514EBAC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7294" y="2216410"/>
            <a:ext cx="2305050" cy="1946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1FF047D-8A8B-2045-9163-E06C1FFF7EB2}"/>
              </a:ext>
            </a:extLst>
          </p:cNvPr>
          <p:cNvSpPr/>
          <p:nvPr/>
        </p:nvSpPr>
        <p:spPr>
          <a:xfrm>
            <a:off x="276616" y="304601"/>
            <a:ext cx="2927404" cy="42473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ct val="50000"/>
              </a:spcBef>
              <a:buSzPct val="90000"/>
            </a:pPr>
            <a:r>
              <a:rPr lang="en-US" altLang="zh-CN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(4) H</a:t>
            </a:r>
            <a:r>
              <a:rPr lang="en-US" altLang="zh-CN" b="1" baseline="-30000" dirty="0">
                <a:latin typeface="Times New Roman" panose="02020603050405020304" pitchFamily="18" charset="0"/>
              </a:rPr>
              <a:t>2</a:t>
            </a:r>
            <a:r>
              <a:rPr lang="en-US" altLang="zh-CN" b="1" dirty="0">
                <a:latin typeface="Times New Roman" panose="02020603050405020304" pitchFamily="18" charset="0"/>
              </a:rPr>
              <a:t>O</a:t>
            </a:r>
            <a:r>
              <a:rPr lang="en-US" altLang="zh-CN" b="1" baseline="-30000" dirty="0"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latin typeface="Times New Roman" panose="02020603050405020304" pitchFamily="18" charset="0"/>
              </a:rPr>
              <a:t>的定性检测</a:t>
            </a:r>
          </a:p>
        </p:txBody>
      </p:sp>
    </p:spTree>
    <p:extLst>
      <p:ext uri="{BB962C8B-B14F-4D97-AF65-F5344CB8AC3E}">
        <p14:creationId xmlns:p14="http://schemas.microsoft.com/office/powerpoint/2010/main" val="3942425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482E1A-9E8E-114D-BDFE-5AFD23F359AC}" type="slidenum">
              <a:rPr lang="en-US" altLang="zh-CN"/>
              <a:pPr/>
              <a:t>5</a:t>
            </a:fld>
            <a:endParaRPr lang="en-US" altLang="zh-CN"/>
          </a:p>
        </p:txBody>
      </p:sp>
      <p:sp>
        <p:nvSpPr>
          <p:cNvPr id="2171906" name="Text Box 2"/>
          <p:cNvSpPr txBox="1">
            <a:spLocks noChangeArrowheads="1"/>
          </p:cNvSpPr>
          <p:nvPr/>
        </p:nvSpPr>
        <p:spPr bwMode="auto">
          <a:xfrm>
            <a:off x="102139" y="1304131"/>
            <a:ext cx="1960025" cy="5191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  <a:buFont typeface="Wingdings" charset="2"/>
              <a:buNone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sym typeface="Symbol" charset="2"/>
              </a:rPr>
              <a:t>大气固氮</a:t>
            </a:r>
            <a:endParaRPr kumimoji="0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171913" name="Text Box 9"/>
          <p:cNvSpPr txBox="1">
            <a:spLocks noChangeArrowheads="1"/>
          </p:cNvSpPr>
          <p:nvPr/>
        </p:nvSpPr>
        <p:spPr bwMode="auto">
          <a:xfrm>
            <a:off x="112583" y="3664949"/>
            <a:ext cx="1795121" cy="519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rgbClr val="FF0000"/>
              </a:buClr>
              <a:buFont typeface="Wingdings" charset="2"/>
              <a:buNone/>
            </a:pPr>
            <a:r>
              <a:rPr kumimoji="0" lang="zh-CN" altLang="en-US" sz="2800" b="1" dirty="0">
                <a:effectLst>
                  <a:outerShdw blurRad="38100" dist="38100" dir="2700000" algn="tl">
                    <a:srgbClr val="C0C0C0"/>
                  </a:outerShdw>
                </a:effectLst>
                <a:sym typeface="Symbol" charset="2"/>
              </a:rPr>
              <a:t>工业固氮</a:t>
            </a:r>
            <a:endParaRPr kumimoji="0" lang="zh-CN" altLang="en-US" sz="28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grpSp>
        <p:nvGrpSpPr>
          <p:cNvPr id="757764" name="Group 4"/>
          <p:cNvGrpSpPr>
            <a:grpSpLocks/>
          </p:cNvGrpSpPr>
          <p:nvPr/>
        </p:nvGrpSpPr>
        <p:grpSpPr bwMode="auto">
          <a:xfrm>
            <a:off x="2238376" y="1511300"/>
            <a:ext cx="6365875" cy="1866900"/>
            <a:chOff x="1650" y="952"/>
            <a:chExt cx="4010" cy="1176"/>
          </a:xfrm>
        </p:grpSpPr>
        <p:sp>
          <p:nvSpPr>
            <p:cNvPr id="2171908" name="Text Box 4"/>
            <p:cNvSpPr txBox="1">
              <a:spLocks noChangeArrowheads="1"/>
            </p:cNvSpPr>
            <p:nvPr/>
          </p:nvSpPr>
          <p:spPr bwMode="auto">
            <a:xfrm>
              <a:off x="1650" y="1408"/>
              <a:ext cx="2644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2NO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 2NO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</a:p>
          </p:txBody>
        </p:sp>
        <p:sp>
          <p:nvSpPr>
            <p:cNvPr id="757766" name="Line 5"/>
            <p:cNvSpPr>
              <a:spLocks noChangeShapeType="1"/>
            </p:cNvSpPr>
            <p:nvPr/>
          </p:nvSpPr>
          <p:spPr bwMode="auto">
            <a:xfrm>
              <a:off x="3029" y="1564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11" name="Text Box 7"/>
            <p:cNvSpPr txBox="1">
              <a:spLocks noChangeArrowheads="1"/>
            </p:cNvSpPr>
            <p:nvPr/>
          </p:nvSpPr>
          <p:spPr bwMode="auto">
            <a:xfrm>
              <a:off x="1650" y="1840"/>
              <a:ext cx="401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 HNO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aq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HNO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aq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endPara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57768" name="Line 8"/>
            <p:cNvSpPr>
              <a:spLocks noChangeShapeType="1"/>
            </p:cNvSpPr>
            <p:nvPr/>
          </p:nvSpPr>
          <p:spPr bwMode="auto">
            <a:xfrm>
              <a:off x="3251" y="1990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15" name="Text Box 11"/>
            <p:cNvSpPr txBox="1">
              <a:spLocks noChangeArrowheads="1"/>
            </p:cNvSpPr>
            <p:nvPr/>
          </p:nvSpPr>
          <p:spPr bwMode="auto">
            <a:xfrm>
              <a:off x="1650" y="952"/>
              <a:ext cx="259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O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     2NO 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</a:p>
          </p:txBody>
        </p:sp>
        <p:sp>
          <p:nvSpPr>
            <p:cNvPr id="757770" name="Line 12"/>
            <p:cNvSpPr>
              <a:spLocks noChangeShapeType="1"/>
            </p:cNvSpPr>
            <p:nvPr/>
          </p:nvSpPr>
          <p:spPr bwMode="auto">
            <a:xfrm>
              <a:off x="2970" y="1102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171917" name="Text Box 13"/>
          <p:cNvSpPr txBox="1">
            <a:spLocks noChangeArrowheads="1"/>
          </p:cNvSpPr>
          <p:nvPr/>
        </p:nvSpPr>
        <p:spPr bwMode="auto">
          <a:xfrm>
            <a:off x="4179888" y="1393825"/>
            <a:ext cx="107315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</a:rPr>
              <a:t>electrical energy</a:t>
            </a:r>
          </a:p>
        </p:txBody>
      </p:sp>
      <p:grpSp>
        <p:nvGrpSpPr>
          <p:cNvPr id="757772" name="Group 12"/>
          <p:cNvGrpSpPr>
            <a:grpSpLocks/>
          </p:cNvGrpSpPr>
          <p:nvPr/>
        </p:nvGrpSpPr>
        <p:grpSpPr bwMode="auto">
          <a:xfrm>
            <a:off x="2279651" y="4005264"/>
            <a:ext cx="4092575" cy="2484437"/>
            <a:chOff x="1676" y="2523"/>
            <a:chExt cx="2578" cy="1565"/>
          </a:xfrm>
        </p:grpSpPr>
        <p:sp>
          <p:nvSpPr>
            <p:cNvPr id="2171920" name="Text Box 16"/>
            <p:cNvSpPr txBox="1">
              <a:spLocks noChangeArrowheads="1"/>
            </p:cNvSpPr>
            <p:nvPr/>
          </p:nvSpPr>
          <p:spPr bwMode="auto">
            <a:xfrm>
              <a:off x="1676" y="2648"/>
              <a:ext cx="255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+ 3H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 2NH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(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g</a:t>
              </a:r>
              <a:r>
                <a:rPr kumimoji="0" lang="en-US" altLang="zh-CN" sz="20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)</a:t>
              </a:r>
            </a:p>
          </p:txBody>
        </p:sp>
        <p:sp>
          <p:nvSpPr>
            <p:cNvPr id="757774" name="Line 17"/>
            <p:cNvSpPr>
              <a:spLocks noChangeShapeType="1"/>
            </p:cNvSpPr>
            <p:nvPr/>
          </p:nvSpPr>
          <p:spPr bwMode="auto">
            <a:xfrm>
              <a:off x="2986" y="2798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22" name="Text Box 18"/>
            <p:cNvSpPr txBox="1">
              <a:spLocks noChangeArrowheads="1"/>
            </p:cNvSpPr>
            <p:nvPr/>
          </p:nvSpPr>
          <p:spPr bwMode="auto">
            <a:xfrm>
              <a:off x="2940" y="2523"/>
              <a:ext cx="588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catalyst</a:t>
              </a:r>
            </a:p>
          </p:txBody>
        </p:sp>
        <p:sp>
          <p:nvSpPr>
            <p:cNvPr id="2171923" name="Text Box 19"/>
            <p:cNvSpPr txBox="1">
              <a:spLocks noChangeArrowheads="1"/>
            </p:cNvSpPr>
            <p:nvPr/>
          </p:nvSpPr>
          <p:spPr bwMode="auto">
            <a:xfrm>
              <a:off x="1676" y="3032"/>
              <a:ext cx="25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+ 2O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HNO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</a:t>
              </a:r>
            </a:p>
          </p:txBody>
        </p:sp>
        <p:sp>
          <p:nvSpPr>
            <p:cNvPr id="757777" name="Line 20"/>
            <p:cNvSpPr>
              <a:spLocks noChangeShapeType="1"/>
            </p:cNvSpPr>
            <p:nvPr/>
          </p:nvSpPr>
          <p:spPr bwMode="auto">
            <a:xfrm>
              <a:off x="2632" y="3182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25" name="Text Box 21"/>
            <p:cNvSpPr txBox="1">
              <a:spLocks noChangeArrowheads="1"/>
            </p:cNvSpPr>
            <p:nvPr/>
          </p:nvSpPr>
          <p:spPr bwMode="auto">
            <a:xfrm>
              <a:off x="1676" y="3416"/>
              <a:ext cx="2406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HNO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          NH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r>
                <a:rPr kumimoji="0" lang="en-US" altLang="zh-CN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NO</a:t>
              </a:r>
              <a:r>
                <a:rPr kumimoji="0" lang="en-US" altLang="zh-CN" b="1" baseline="-25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endPara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57779" name="Line 22"/>
            <p:cNvSpPr>
              <a:spLocks noChangeShapeType="1"/>
            </p:cNvSpPr>
            <p:nvPr/>
          </p:nvSpPr>
          <p:spPr bwMode="auto">
            <a:xfrm>
              <a:off x="2824" y="3566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1927" name="Text Box 23"/>
            <p:cNvSpPr txBox="1">
              <a:spLocks noChangeArrowheads="1"/>
            </p:cNvSpPr>
            <p:nvPr/>
          </p:nvSpPr>
          <p:spPr bwMode="auto">
            <a:xfrm>
              <a:off x="1676" y="3800"/>
              <a:ext cx="257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CH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4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+ 2H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O            4H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r>
                <a:rPr kumimoji="0" lang="en-US" altLang="zh-CN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 + CO</a:t>
              </a:r>
              <a:r>
                <a:rPr kumimoji="0" lang="en-US" altLang="zh-CN" b="1" baseline="-25000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  <a:endPara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endParaRPr>
            </a:p>
          </p:txBody>
        </p:sp>
        <p:sp>
          <p:nvSpPr>
            <p:cNvPr id="757781" name="Line 24"/>
            <p:cNvSpPr>
              <a:spLocks noChangeShapeType="1"/>
            </p:cNvSpPr>
            <p:nvPr/>
          </p:nvSpPr>
          <p:spPr bwMode="auto">
            <a:xfrm>
              <a:off x="2806" y="3948"/>
              <a:ext cx="46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7B37B30A-8363-774A-BF0F-8EE28A0FCA31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53B3B7C4-16C1-5F46-80D5-3D4EA7C98B75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Hans" altLang="en-US" sz="3200" dirty="0">
                <a:solidFill>
                  <a:srgbClr val="C00000"/>
                </a:solidFill>
                <a:ea typeface="黑体" charset="0"/>
              </a:rPr>
              <a:t>氮的固定</a:t>
            </a:r>
            <a:endParaRPr kumimoji="0" lang="zh-CN" altLang="en-US" sz="3200" dirty="0">
              <a:solidFill>
                <a:srgbClr val="C00000"/>
              </a:solidFill>
              <a:ea typeface="黑体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413F2A4-308F-924C-950B-1673A6BED019}"/>
              </a:ext>
            </a:extLst>
          </p:cNvPr>
          <p:cNvSpPr/>
          <p:nvPr/>
        </p:nvSpPr>
        <p:spPr>
          <a:xfrm>
            <a:off x="6907315" y="1498349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春雨贵于油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87498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7A99A066-712B-E347-B565-37E98CD7C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50</a:t>
            </a:fld>
            <a:endParaRPr lang="en-US" altLang="zh-CN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51173BF7-1ECE-6F49-8409-A23649489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178" y="4016762"/>
            <a:ext cx="4495800" cy="37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800" b="1" dirty="0"/>
              <a:t>减压蒸馏可得含 30~35% 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的水溶液.</a:t>
            </a:r>
            <a:endParaRPr kumimoji="1" lang="zh-CN" altLang="en-US" sz="1800" b="1" baseline="-25000" dirty="0"/>
          </a:p>
        </p:txBody>
      </p:sp>
      <p:sp>
        <p:nvSpPr>
          <p:cNvPr id="5" name="Rectangle 26">
            <a:extLst>
              <a:ext uri="{FF2B5EF4-FFF2-40B4-BE49-F238E27FC236}">
                <a16:creationId xmlns:a16="http://schemas.microsoft.com/office/drawing/2014/main" id="{230CF3DC-60C2-D345-9C71-1D35FBF5E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54" y="377268"/>
            <a:ext cx="8331417" cy="1338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</a:pPr>
            <a:r>
              <a:rPr kumimoji="1" lang="zh-CN" altLang="en-US" sz="1800" b="1" dirty="0"/>
              <a:t>      世界年产量估计超过1</a:t>
            </a:r>
            <a:r>
              <a:rPr kumimoji="1" lang="en-US" altLang="zh-CN" sz="1800" b="1" dirty="0"/>
              <a:t>×10</a:t>
            </a:r>
            <a:r>
              <a:rPr kumimoji="1" lang="en-US" altLang="zh-CN" sz="1800" b="1" baseline="30000" dirty="0"/>
              <a:t>6</a:t>
            </a:r>
            <a:r>
              <a:rPr kumimoji="1" lang="en-US" altLang="zh-CN" sz="1800" b="1" dirty="0"/>
              <a:t>t（</a:t>
            </a:r>
            <a:r>
              <a:rPr kumimoji="1" lang="zh-CN" altLang="en-US" sz="1800" b="1" dirty="0"/>
              <a:t>以纯 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计）. 纯过氧化氢为淡蓝色接近无色的粘稠液体，通常以质量分数为 0.35，0.50 和 0.70 的水溶液作为商品投入市场. 如欧洲国家将总产量的 40 % 用于制造过硼酸盐和过碳酸盐，总产量的 50 % 用于纸张和纺织品漂白，在美国则将总产量的 25 % 用于净化水（杀菌和除氯）</a:t>
            </a:r>
            <a:endParaRPr kumimoji="1" lang="zh-CN" altLang="en-US" sz="1800" b="1" baseline="-25000" dirty="0"/>
          </a:p>
        </p:txBody>
      </p:sp>
      <p:sp>
        <p:nvSpPr>
          <p:cNvPr id="6" name="Rectangle 27">
            <a:extLst>
              <a:ext uri="{FF2B5EF4-FFF2-40B4-BE49-F238E27FC236}">
                <a16:creationId xmlns:a16="http://schemas.microsoft.com/office/drawing/2014/main" id="{A1AF5CA9-304B-DD40-8C5F-419CF95009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2161949"/>
            <a:ext cx="7543800" cy="104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lnSpc>
                <a:spcPct val="95000"/>
              </a:lnSpc>
              <a:buFont typeface="Wingdings" pitchFamily="2" charset="2"/>
              <a:buChar char="u"/>
            </a:pPr>
            <a:r>
              <a:rPr kumimoji="1" lang="zh-CN" altLang="en-US" sz="1800" b="1" dirty="0"/>
              <a:t> 实验室法  </a:t>
            </a:r>
            <a:r>
              <a:rPr kumimoji="1" lang="en-US" altLang="zh-CN" sz="1800" b="1" dirty="0"/>
              <a:t>BaO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 + 2 </a:t>
            </a:r>
            <a:r>
              <a:rPr kumimoji="1" lang="en-US" altLang="zh-CN" sz="1800" b="1" dirty="0" err="1"/>
              <a:t>HCl</a:t>
            </a:r>
            <a:r>
              <a:rPr kumimoji="1" lang="en-US" altLang="zh-CN" sz="1800" b="1" dirty="0"/>
              <a:t>                 BaCl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 + 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</a:t>
            </a:r>
          </a:p>
          <a:p>
            <a:pPr>
              <a:lnSpc>
                <a:spcPct val="95000"/>
              </a:lnSpc>
            </a:pPr>
            <a:r>
              <a:rPr kumimoji="1" lang="en-US" altLang="zh-CN" sz="1800" b="1" dirty="0"/>
              <a:t>                        BaO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 + 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SO</a:t>
            </a:r>
            <a:r>
              <a:rPr kumimoji="1" lang="en-US" altLang="zh-CN" sz="1800" b="1" baseline="-25000" dirty="0"/>
              <a:t>4</a:t>
            </a:r>
            <a:r>
              <a:rPr kumimoji="1" lang="en-US" altLang="zh-CN" sz="1800" b="1" dirty="0"/>
              <a:t>(</a:t>
            </a:r>
            <a:r>
              <a:rPr kumimoji="1" lang="zh-CN" altLang="en-US" sz="1600" b="1" dirty="0"/>
              <a:t>稀</a:t>
            </a:r>
            <a:r>
              <a:rPr kumimoji="1" lang="zh-CN" altLang="en-US" sz="1800" b="1" dirty="0"/>
              <a:t>)</a:t>
            </a:r>
            <a:r>
              <a:rPr kumimoji="1" lang="en-US" altLang="zh-CN" sz="1800" b="1" dirty="0"/>
              <a:t>               BaSO</a:t>
            </a:r>
            <a:r>
              <a:rPr kumimoji="1" lang="en-US" altLang="zh-CN" sz="1800" b="1" baseline="-25000" dirty="0"/>
              <a:t>4</a:t>
            </a:r>
            <a:r>
              <a:rPr kumimoji="1" lang="en-US" altLang="zh-CN" sz="1800" b="1" dirty="0"/>
              <a:t> + 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en-US" altLang="zh-CN" sz="1800" b="1" dirty="0"/>
              <a:t>( </a:t>
            </a:r>
            <a:r>
              <a:rPr kumimoji="1" lang="en-US" altLang="zh-CN" sz="1600" b="1" dirty="0"/>
              <a:t>6 ~ 8 % </a:t>
            </a:r>
            <a:r>
              <a:rPr kumimoji="1" lang="zh-CN" altLang="en-US" sz="1600" b="1" dirty="0"/>
              <a:t>的水溶液</a:t>
            </a:r>
            <a:r>
              <a:rPr kumimoji="1" lang="zh-CN" altLang="en-US" sz="1800" b="1" dirty="0"/>
              <a:t>)</a:t>
            </a:r>
            <a:endParaRPr kumimoji="1" lang="zh-CN" altLang="en-US" sz="1800" b="1" baseline="-25000" dirty="0"/>
          </a:p>
          <a:p>
            <a:pPr>
              <a:lnSpc>
                <a:spcPct val="95000"/>
              </a:lnSpc>
              <a:spcBef>
                <a:spcPct val="60000"/>
              </a:spcBef>
            </a:pPr>
            <a:r>
              <a:rPr kumimoji="1" lang="en-US" altLang="zh-CN" sz="1800" b="1" dirty="0"/>
              <a:t>                        NaO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 + 2 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                2 </a:t>
            </a:r>
            <a:r>
              <a:rPr kumimoji="1" lang="en-US" altLang="zh-CN" sz="1800" b="1" dirty="0" err="1"/>
              <a:t>NaOH</a:t>
            </a:r>
            <a:r>
              <a:rPr kumimoji="1" lang="en-US" altLang="zh-CN" sz="1800" b="1" dirty="0"/>
              <a:t> + 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 </a:t>
            </a:r>
            <a:endParaRPr kumimoji="1" lang="en-US" altLang="zh-CN" sz="1800" b="1" dirty="0"/>
          </a:p>
        </p:txBody>
      </p:sp>
      <p:sp>
        <p:nvSpPr>
          <p:cNvPr id="7" name="Rectangle 28">
            <a:extLst>
              <a:ext uri="{FF2B5EF4-FFF2-40B4-BE49-F238E27FC236}">
                <a16:creationId xmlns:a16="http://schemas.microsoft.com/office/drawing/2014/main" id="{6EE7CFD1-3DD6-3F46-865B-FA5D0BE216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800" y="5257800"/>
            <a:ext cx="7543800" cy="372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800" b="1" dirty="0"/>
              <a:t>     由于构成催化循环，反应的实际结果是由 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和 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生成 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.</a:t>
            </a:r>
            <a:endParaRPr kumimoji="1" lang="en-US" altLang="zh-CN" sz="1800" b="1" baseline="-25000" dirty="0"/>
          </a:p>
        </p:txBody>
      </p:sp>
      <p:sp>
        <p:nvSpPr>
          <p:cNvPr id="8" name="Rectangle 29">
            <a:extLst>
              <a:ext uri="{FF2B5EF4-FFF2-40B4-BE49-F238E27FC236}">
                <a16:creationId xmlns:a16="http://schemas.microsoft.com/office/drawing/2014/main" id="{3F55FC0A-5D81-104F-B1DF-20917629FE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874802"/>
            <a:ext cx="8382000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sz="1800" b="1" dirty="0"/>
              <a:t> 1990年报道：在催化剂 (10 % </a:t>
            </a:r>
            <a:r>
              <a:rPr kumimoji="1" lang="en-US" altLang="zh-CN" sz="1800" b="1" dirty="0"/>
              <a:t>Pt ~ 90 % </a:t>
            </a:r>
            <a:r>
              <a:rPr kumimoji="1" lang="en-US" altLang="zh-CN" sz="1800" b="1" dirty="0" err="1"/>
              <a:t>Pd</a:t>
            </a:r>
            <a:r>
              <a:rPr kumimoji="1" lang="en-US" altLang="zh-CN" sz="1800" b="1" dirty="0"/>
              <a:t> ) </a:t>
            </a:r>
            <a:r>
              <a:rPr kumimoji="1" lang="zh-CN" altLang="en-US" sz="1800" b="1" dirty="0"/>
              <a:t>的作用下，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和 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zh-CN" altLang="en-US" sz="1800" b="1" dirty="0"/>
              <a:t>的直接燃 烧    也可获浓度为 18 % 的 </a:t>
            </a:r>
            <a:r>
              <a:rPr kumimoji="1" lang="en-US" altLang="zh-CN" sz="1800" b="1" dirty="0"/>
              <a:t>H</a:t>
            </a:r>
            <a:r>
              <a:rPr kumimoji="1" lang="en-US" altLang="zh-CN" sz="1800" b="1" baseline="-25000" dirty="0"/>
              <a:t>2</a:t>
            </a:r>
            <a:r>
              <a:rPr kumimoji="1" lang="en-US" altLang="zh-CN" sz="1800" b="1" dirty="0"/>
              <a:t>O</a:t>
            </a:r>
            <a:r>
              <a:rPr kumimoji="1" lang="en-US" altLang="zh-CN" sz="1800" b="1" baseline="-25000" dirty="0"/>
              <a:t>2 </a:t>
            </a:r>
            <a:r>
              <a:rPr kumimoji="1" lang="en-US" altLang="zh-CN" sz="1800" b="1" dirty="0"/>
              <a:t>.</a:t>
            </a:r>
            <a:endParaRPr kumimoji="1" lang="en-US" altLang="zh-CN" sz="1800" b="1" baseline="-25000" dirty="0"/>
          </a:p>
        </p:txBody>
      </p:sp>
      <p:sp>
        <p:nvSpPr>
          <p:cNvPr id="9" name="Rectangle 30">
            <a:extLst>
              <a:ext uri="{FF2B5EF4-FFF2-40B4-BE49-F238E27FC236}">
                <a16:creationId xmlns:a16="http://schemas.microsoft.com/office/drawing/2014/main" id="{5B04C20D-08D3-1C41-AF7C-B8A5BD1AA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854" y="3322599"/>
            <a:ext cx="2378224" cy="695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sz="1800" b="1" dirty="0"/>
              <a:t> 电解-水解法</a:t>
            </a:r>
          </a:p>
          <a:p>
            <a:pPr>
              <a:lnSpc>
                <a:spcPct val="110000"/>
              </a:lnSpc>
            </a:pPr>
            <a:r>
              <a:rPr kumimoji="1" lang="en-US" altLang="zh-CN" sz="1800" b="1" dirty="0"/>
              <a:t>  （</a:t>
            </a:r>
            <a:r>
              <a:rPr kumimoji="1" lang="zh-CN" altLang="en-US" sz="1800" b="1" dirty="0"/>
              <a:t>电解</a:t>
            </a:r>
            <a:r>
              <a:rPr kumimoji="1" lang="en-US" altLang="zh-CN" sz="1800" b="1" dirty="0"/>
              <a:t>NH</a:t>
            </a:r>
            <a:r>
              <a:rPr kumimoji="1" lang="en-US" altLang="zh-CN" sz="1800" b="1" baseline="-25000" dirty="0"/>
              <a:t>4</a:t>
            </a:r>
            <a:r>
              <a:rPr kumimoji="1" lang="en-US" altLang="zh-CN" sz="1800" b="1" dirty="0"/>
              <a:t>HSO</a:t>
            </a:r>
            <a:r>
              <a:rPr kumimoji="1" lang="en-US" altLang="zh-CN" sz="1800" b="1" baseline="-25000" dirty="0"/>
              <a:t>4</a:t>
            </a:r>
            <a:r>
              <a:rPr kumimoji="1" lang="en-US" altLang="zh-CN" sz="1800" b="1" dirty="0"/>
              <a:t>）</a:t>
            </a:r>
          </a:p>
        </p:txBody>
      </p:sp>
      <p:sp>
        <p:nvSpPr>
          <p:cNvPr id="10" name="Rectangle 31">
            <a:extLst>
              <a:ext uri="{FF2B5EF4-FFF2-40B4-BE49-F238E27FC236}">
                <a16:creationId xmlns:a16="http://schemas.microsoft.com/office/drawing/2014/main" id="{4F58E619-4979-8045-A239-07F46777B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713" y="4604706"/>
            <a:ext cx="3276600" cy="701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lnSpc>
                <a:spcPct val="110000"/>
              </a:lnSpc>
              <a:buFont typeface="Wingdings" pitchFamily="2" charset="2"/>
              <a:buChar char="u"/>
            </a:pPr>
            <a:r>
              <a:rPr kumimoji="1" lang="zh-CN" altLang="en-US" sz="1800" b="1" dirty="0"/>
              <a:t> 自动氧化法（世界年产量</a:t>
            </a:r>
          </a:p>
          <a:p>
            <a:pPr>
              <a:lnSpc>
                <a:spcPct val="110000"/>
              </a:lnSpc>
            </a:pPr>
            <a:r>
              <a:rPr kumimoji="1" lang="zh-CN" altLang="en-US" sz="1800" b="1" dirty="0"/>
              <a:t>       95%以上由该法生产）</a:t>
            </a:r>
            <a:endParaRPr kumimoji="1" lang="en-US" altLang="zh-CN" sz="1800" b="1" baseline="-25000" dirty="0"/>
          </a:p>
        </p:txBody>
      </p:sp>
      <p:graphicFrame>
        <p:nvGraphicFramePr>
          <p:cNvPr id="11" name="Object 33">
            <a:extLst>
              <a:ext uri="{FF2B5EF4-FFF2-40B4-BE49-F238E27FC236}">
                <a16:creationId xmlns:a16="http://schemas.microsoft.com/office/drawing/2014/main" id="{676C3600-0A8A-194C-A23F-AB98A1BE94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26035" y="3288100"/>
          <a:ext cx="5638800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0665400" imgH="5556250" progId="Equation.3">
                  <p:embed/>
                </p:oleObj>
              </mc:Choice>
              <mc:Fallback>
                <p:oleObj name="Equation" r:id="rId2" imgW="40665400" imgH="5556250" progId="Equation.3">
                  <p:embed/>
                  <p:pic>
                    <p:nvPicPr>
                      <p:cNvPr id="11" name="Object 33">
                        <a:extLst>
                          <a:ext uri="{FF2B5EF4-FFF2-40B4-BE49-F238E27FC236}">
                            <a16:creationId xmlns:a16="http://schemas.microsoft.com/office/drawing/2014/main" id="{676C3600-0A8A-194C-A23F-AB98A1BE94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26035" y="3288100"/>
                        <a:ext cx="5638800" cy="728662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34">
            <a:extLst>
              <a:ext uri="{FF2B5EF4-FFF2-40B4-BE49-F238E27FC236}">
                <a16:creationId xmlns:a16="http://schemas.microsoft.com/office/drawing/2014/main" id="{2A177612-B7F7-DD4C-87F1-CD532102E5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03104" y="2681854"/>
            <a:ext cx="609600" cy="3749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10000"/>
              </a:lnSpc>
            </a:pPr>
            <a:r>
              <a:rPr kumimoji="1" lang="zh-CN" altLang="en-US" sz="1400" b="1" dirty="0"/>
              <a:t>冷却</a:t>
            </a:r>
            <a:r>
              <a:rPr kumimoji="1" lang="zh-CN" altLang="en-US" sz="1800" b="1" dirty="0"/>
              <a:t>    </a:t>
            </a:r>
            <a:endParaRPr kumimoji="1" lang="en-US" altLang="zh-CN" sz="1800" b="1" baseline="-25000" dirty="0"/>
          </a:p>
        </p:txBody>
      </p:sp>
      <p:graphicFrame>
        <p:nvGraphicFramePr>
          <p:cNvPr id="13" name="Object 37">
            <a:extLst>
              <a:ext uri="{FF2B5EF4-FFF2-40B4-BE49-F238E27FC236}">
                <a16:creationId xmlns:a16="http://schemas.microsoft.com/office/drawing/2014/main" id="{8247D148-F9E6-AB47-B20C-A65E9C7397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07904" y="4409123"/>
          <a:ext cx="3675063" cy="893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4" imgW="6616700" imgH="1606550" progId="ChemDraw.Document.5.0">
                  <p:embed/>
                </p:oleObj>
              </mc:Choice>
              <mc:Fallback>
                <p:oleObj name="CS ChemDraw Drawing" r:id="rId4" imgW="6616700" imgH="1606550" progId="ChemDraw.Document.5.0">
                  <p:embed/>
                  <p:pic>
                    <p:nvPicPr>
                      <p:cNvPr id="13" name="Object 37">
                        <a:extLst>
                          <a:ext uri="{FF2B5EF4-FFF2-40B4-BE49-F238E27FC236}">
                            <a16:creationId xmlns:a16="http://schemas.microsoft.com/office/drawing/2014/main" id="{8247D148-F9E6-AB47-B20C-A65E9C73972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7904" y="4409123"/>
                        <a:ext cx="3675063" cy="893763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" name="Group 38">
            <a:extLst>
              <a:ext uri="{FF2B5EF4-FFF2-40B4-BE49-F238E27FC236}">
                <a16:creationId xmlns:a16="http://schemas.microsoft.com/office/drawing/2014/main" id="{9B5318C4-3085-844B-AA12-A6B22041CF50}"/>
              </a:ext>
            </a:extLst>
          </p:cNvPr>
          <p:cNvGrpSpPr>
            <a:grpSpLocks/>
          </p:cNvGrpSpPr>
          <p:nvPr/>
        </p:nvGrpSpPr>
        <p:grpSpPr bwMode="auto">
          <a:xfrm>
            <a:off x="3357000" y="2324101"/>
            <a:ext cx="762000" cy="76200"/>
            <a:chOff x="1872" y="2448"/>
            <a:chExt cx="480" cy="48"/>
          </a:xfrm>
        </p:grpSpPr>
        <p:sp>
          <p:nvSpPr>
            <p:cNvPr id="15" name="Line 39">
              <a:extLst>
                <a:ext uri="{FF2B5EF4-FFF2-40B4-BE49-F238E27FC236}">
                  <a16:creationId xmlns:a16="http://schemas.microsoft.com/office/drawing/2014/main" id="{68ACD6B5-459E-7349-89E7-CDC0028CEA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" name="Line 40">
              <a:extLst>
                <a:ext uri="{FF2B5EF4-FFF2-40B4-BE49-F238E27FC236}">
                  <a16:creationId xmlns:a16="http://schemas.microsoft.com/office/drawing/2014/main" id="{1FCF6BD7-A004-314F-9A45-660901FDA2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96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" name="Group 41">
            <a:extLst>
              <a:ext uri="{FF2B5EF4-FFF2-40B4-BE49-F238E27FC236}">
                <a16:creationId xmlns:a16="http://schemas.microsoft.com/office/drawing/2014/main" id="{4559BABA-BC2F-564E-8E2D-078F23261E05}"/>
              </a:ext>
            </a:extLst>
          </p:cNvPr>
          <p:cNvGrpSpPr>
            <a:grpSpLocks/>
          </p:cNvGrpSpPr>
          <p:nvPr/>
        </p:nvGrpSpPr>
        <p:grpSpPr bwMode="auto">
          <a:xfrm>
            <a:off x="3688374" y="2583311"/>
            <a:ext cx="762000" cy="76200"/>
            <a:chOff x="1872" y="2448"/>
            <a:chExt cx="480" cy="48"/>
          </a:xfrm>
        </p:grpSpPr>
        <p:sp>
          <p:nvSpPr>
            <p:cNvPr id="18" name="Line 42">
              <a:extLst>
                <a:ext uri="{FF2B5EF4-FFF2-40B4-BE49-F238E27FC236}">
                  <a16:creationId xmlns:a16="http://schemas.microsoft.com/office/drawing/2014/main" id="{4BC87C52-ECB4-2F4A-985B-E76DA9BF4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Line 43">
              <a:extLst>
                <a:ext uri="{FF2B5EF4-FFF2-40B4-BE49-F238E27FC236}">
                  <a16:creationId xmlns:a16="http://schemas.microsoft.com/office/drawing/2014/main" id="{21FD659A-2C0A-5249-BBE2-DA9757B81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96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" name="Group 44">
            <a:extLst>
              <a:ext uri="{FF2B5EF4-FFF2-40B4-BE49-F238E27FC236}">
                <a16:creationId xmlns:a16="http://schemas.microsoft.com/office/drawing/2014/main" id="{F507104D-FF49-5B49-97BC-09082A4FA357}"/>
              </a:ext>
            </a:extLst>
          </p:cNvPr>
          <p:cNvGrpSpPr>
            <a:grpSpLocks/>
          </p:cNvGrpSpPr>
          <p:nvPr/>
        </p:nvGrpSpPr>
        <p:grpSpPr bwMode="auto">
          <a:xfrm>
            <a:off x="3293313" y="3002971"/>
            <a:ext cx="762000" cy="76200"/>
            <a:chOff x="1872" y="2448"/>
            <a:chExt cx="480" cy="48"/>
          </a:xfrm>
        </p:grpSpPr>
        <p:sp>
          <p:nvSpPr>
            <p:cNvPr id="21" name="Line 45">
              <a:extLst>
                <a:ext uri="{FF2B5EF4-FFF2-40B4-BE49-F238E27FC236}">
                  <a16:creationId xmlns:a16="http://schemas.microsoft.com/office/drawing/2014/main" id="{88C28D95-CBD4-8944-B932-645C2EE016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2" name="Line 46">
              <a:extLst>
                <a:ext uri="{FF2B5EF4-FFF2-40B4-BE49-F238E27FC236}">
                  <a16:creationId xmlns:a16="http://schemas.microsoft.com/office/drawing/2014/main" id="{A321092D-1910-3044-8F8F-88E126799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96"/>
              <a:ext cx="480" cy="0"/>
            </a:xfrm>
            <a:prstGeom prst="line">
              <a:avLst/>
            </a:prstGeom>
            <a:noFill/>
            <a:ln w="12700" cap="sq">
              <a:solidFill>
                <a:srgbClr val="33CCFF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414EC986-EEF6-AA27-7906-BEDA4AEC06D0}"/>
              </a:ext>
            </a:extLst>
          </p:cNvPr>
          <p:cNvSpPr txBox="1"/>
          <p:nvPr/>
        </p:nvSpPr>
        <p:spPr>
          <a:xfrm>
            <a:off x="7712536" y="177789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636525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C3AC55-0B0D-DC41-B0EA-7C2C01B1EDDE}" type="slidenum">
              <a:rPr lang="en-US" altLang="zh-CN"/>
              <a:pPr/>
              <a:t>51</a:t>
            </a:fld>
            <a:endParaRPr lang="en-US" altLang="zh-CN"/>
          </a:p>
        </p:txBody>
      </p:sp>
      <p:pic>
        <p:nvPicPr>
          <p:cNvPr id="602114" name="Picture 2" descr="17_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36" y="1251282"/>
            <a:ext cx="8343528" cy="4931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91E8392-CDB0-804A-8C15-E9F4C5CD14FC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E309523-3488-C445-9EA2-0C53CA2870D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dirty="0">
                <a:solidFill>
                  <a:srgbClr val="C00000"/>
                </a:solidFill>
                <a:ea typeface="黑体" charset="0"/>
              </a:rPr>
              <a:t>氧循环</a:t>
            </a:r>
          </a:p>
        </p:txBody>
      </p:sp>
    </p:spTree>
    <p:extLst>
      <p:ext uri="{BB962C8B-B14F-4D97-AF65-F5344CB8AC3E}">
        <p14:creationId xmlns:p14="http://schemas.microsoft.com/office/powerpoint/2010/main" val="4082292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5A24E2CE-A0A9-E748-B1FC-68DF5DC15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9F4CEE9-DA37-4A40-95BA-9AC1E530CCAB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C157CFC-D110-8A4D-BBAD-BEF2D054B082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</a:t>
            </a:r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75035258-8091-F74A-BE7F-2297A81963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443" y="1050075"/>
            <a:ext cx="8593029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kumimoji="1" lang="zh-CN" altLang="en-US" sz="2000" dirty="0">
                <a:ea typeface="SimHei" panose="02010609060101010101" pitchFamily="49" charset="-122"/>
                <a:cs typeface="Times New Roman" panose="02020603050405020304" pitchFamily="18" charset="0"/>
              </a:rPr>
              <a:t>硫在自然界以化合态和单质两种形态出现。重要的化合态有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FeS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000" dirty="0">
                <a:ea typeface="SimHei" panose="02010609060101010101" pitchFamily="49" charset="-122"/>
                <a:cs typeface="Times New Roman" panose="02020603050405020304" pitchFamily="18" charset="0"/>
              </a:rPr>
              <a:t>黄铁矿)、</a:t>
            </a:r>
            <a:endParaRPr kumimoji="1" lang="en-US" altLang="zh-CN" sz="2000" dirty="0">
              <a:ea typeface="SimHei" panose="0201060906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CaSO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·2H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O (</a:t>
            </a:r>
            <a:r>
              <a:rPr kumimoji="1" lang="zh-CN" altLang="en-US" sz="2000" dirty="0">
                <a:ea typeface="SimHei" panose="02010609060101010101" pitchFamily="49" charset="-122"/>
                <a:cs typeface="Times New Roman" panose="02020603050405020304" pitchFamily="18" charset="0"/>
              </a:rPr>
              <a:t>石膏)  和  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·10 H</a:t>
            </a:r>
            <a:r>
              <a:rPr kumimoji="1" lang="en-US" altLang="zh-CN" sz="2000" baseline="-25000" dirty="0"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000" dirty="0">
                <a:ea typeface="SimHei" panose="02010609060101010101" pitchFamily="49" charset="-122"/>
                <a:cs typeface="Times New Roman" panose="02020603050405020304" pitchFamily="18" charset="0"/>
              </a:rPr>
              <a:t>O (</a:t>
            </a:r>
            <a:r>
              <a:rPr kumimoji="1" lang="zh-CN" altLang="en-US" sz="2000" dirty="0">
                <a:ea typeface="SimHei" panose="02010609060101010101" pitchFamily="49" charset="-122"/>
                <a:cs typeface="Times New Roman" panose="02020603050405020304" pitchFamily="18" charset="0"/>
              </a:rPr>
              <a:t>芒硝)等。生产途径有两条:</a:t>
            </a:r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F072F226-1B4C-2A4B-900B-BF505DD6FA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54" y="1986384"/>
            <a:ext cx="697644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S </a:t>
            </a:r>
            <a:r>
              <a:rPr kumimoji="1" lang="zh-CN" altLang="en-US" sz="2000" b="1" dirty="0"/>
              <a:t>的氧化 (以天然气、石油炼焦炉气中 的 </a:t>
            </a: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S</a:t>
            </a:r>
            <a:r>
              <a:rPr kumimoji="1" lang="zh-CN" altLang="en-US" sz="2000" b="1" dirty="0"/>
              <a:t> 为原料)</a:t>
            </a:r>
          </a:p>
        </p:txBody>
      </p:sp>
      <p:sp>
        <p:nvSpPr>
          <p:cNvPr id="7" name="Rectangle 20">
            <a:extLst>
              <a:ext uri="{FF2B5EF4-FFF2-40B4-BE49-F238E27FC236}">
                <a16:creationId xmlns:a16="http://schemas.microsoft.com/office/drawing/2014/main" id="{1EBF242A-B838-1242-8C6C-7B5B3405D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874" y="2453987"/>
            <a:ext cx="38100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S + 1.5 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             SO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+ 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                  </a:t>
            </a:r>
          </a:p>
          <a:p>
            <a:pPr>
              <a:lnSpc>
                <a:spcPct val="120000"/>
              </a:lnSpc>
            </a:pPr>
            <a:r>
              <a:rPr kumimoji="1" lang="en-US" altLang="zh-CN" sz="2000" b="1" dirty="0"/>
              <a:t>2 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S + SO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              3 S + 2 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O  </a:t>
            </a:r>
          </a:p>
        </p:txBody>
      </p:sp>
      <p:sp>
        <p:nvSpPr>
          <p:cNvPr id="8" name="Rectangle 21">
            <a:extLst>
              <a:ext uri="{FF2B5EF4-FFF2-40B4-BE49-F238E27FC236}">
                <a16:creationId xmlns:a16="http://schemas.microsoft.com/office/drawing/2014/main" id="{9B2B4B3F-EBD5-324C-A679-FDD2BD22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697287"/>
            <a:ext cx="107863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1400" b="1" dirty="0"/>
              <a:t>1200℃</a:t>
            </a:r>
          </a:p>
        </p:txBody>
      </p:sp>
      <p:grpSp>
        <p:nvGrpSpPr>
          <p:cNvPr id="9" name="Group 24">
            <a:extLst>
              <a:ext uri="{FF2B5EF4-FFF2-40B4-BE49-F238E27FC236}">
                <a16:creationId xmlns:a16="http://schemas.microsoft.com/office/drawing/2014/main" id="{0A370ED1-B6CA-2B42-ABC3-7C46738EE46E}"/>
              </a:ext>
            </a:extLst>
          </p:cNvPr>
          <p:cNvGrpSpPr>
            <a:grpSpLocks/>
          </p:cNvGrpSpPr>
          <p:nvPr/>
        </p:nvGrpSpPr>
        <p:grpSpPr bwMode="auto">
          <a:xfrm>
            <a:off x="1337795" y="3957826"/>
            <a:ext cx="609600" cy="76200"/>
            <a:chOff x="4320" y="1728"/>
            <a:chExt cx="384" cy="48"/>
          </a:xfrm>
        </p:grpSpPr>
        <p:sp>
          <p:nvSpPr>
            <p:cNvPr id="10" name="Line 22">
              <a:extLst>
                <a:ext uri="{FF2B5EF4-FFF2-40B4-BE49-F238E27FC236}">
                  <a16:creationId xmlns:a16="http://schemas.microsoft.com/office/drawing/2014/main" id="{DFB5B7BA-DDCF-C446-A663-A9F2E84322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728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1" name="Line 23">
              <a:extLst>
                <a:ext uri="{FF2B5EF4-FFF2-40B4-BE49-F238E27FC236}">
                  <a16:creationId xmlns:a16="http://schemas.microsoft.com/office/drawing/2014/main" id="{17912994-E036-2D4E-A79F-A9501DCD8AA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20" y="1776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sp>
        <p:nvSpPr>
          <p:cNvPr id="12" name="Rectangle 34">
            <a:extLst>
              <a:ext uri="{FF2B5EF4-FFF2-40B4-BE49-F238E27FC236}">
                <a16:creationId xmlns:a16="http://schemas.microsoft.com/office/drawing/2014/main" id="{24E66727-7F6B-6C47-9B5A-CE6CAC8452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856" y="3346799"/>
            <a:ext cx="31242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buFont typeface="Wingdings" pitchFamily="2" charset="2"/>
              <a:buChar char="u"/>
            </a:pPr>
            <a:r>
              <a:rPr kumimoji="1" lang="zh-CN" altLang="en-US" sz="2000" b="1" dirty="0"/>
              <a:t>隔绝空气加热黄铁矿</a:t>
            </a:r>
          </a:p>
        </p:txBody>
      </p:sp>
      <p:sp>
        <p:nvSpPr>
          <p:cNvPr id="13" name="Rectangle 35">
            <a:extLst>
              <a:ext uri="{FF2B5EF4-FFF2-40B4-BE49-F238E27FC236}">
                <a16:creationId xmlns:a16="http://schemas.microsoft.com/office/drawing/2014/main" id="{6C981A9A-2226-C545-AED7-0D99234621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995" y="3805426"/>
            <a:ext cx="241123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2000" b="1"/>
              <a:t>FeS</a:t>
            </a:r>
            <a:r>
              <a:rPr kumimoji="1" lang="en-US" altLang="zh-CN" sz="2000" b="1" baseline="-25000"/>
              <a:t>2</a:t>
            </a:r>
            <a:r>
              <a:rPr kumimoji="1" lang="en-US" altLang="zh-CN" sz="2000" b="1"/>
              <a:t>              S + FeS</a:t>
            </a:r>
            <a:endParaRPr kumimoji="1" lang="zh-CN" altLang="en-US" sz="2000" b="1"/>
          </a:p>
        </p:txBody>
      </p:sp>
      <p:grpSp>
        <p:nvGrpSpPr>
          <p:cNvPr id="14" name="Group 42">
            <a:extLst>
              <a:ext uri="{FF2B5EF4-FFF2-40B4-BE49-F238E27FC236}">
                <a16:creationId xmlns:a16="http://schemas.microsoft.com/office/drawing/2014/main" id="{0EE9B44A-3B34-4F43-8975-A773DDC5DFCC}"/>
              </a:ext>
            </a:extLst>
          </p:cNvPr>
          <p:cNvGrpSpPr>
            <a:grpSpLocks/>
          </p:cNvGrpSpPr>
          <p:nvPr/>
        </p:nvGrpSpPr>
        <p:grpSpPr bwMode="auto">
          <a:xfrm>
            <a:off x="2025874" y="2682587"/>
            <a:ext cx="762000" cy="76200"/>
            <a:chOff x="1872" y="2448"/>
            <a:chExt cx="480" cy="48"/>
          </a:xfrm>
        </p:grpSpPr>
        <p:sp>
          <p:nvSpPr>
            <p:cNvPr id="15" name="Line 40">
              <a:extLst>
                <a:ext uri="{FF2B5EF4-FFF2-40B4-BE49-F238E27FC236}">
                  <a16:creationId xmlns:a16="http://schemas.microsoft.com/office/drawing/2014/main" id="{DF746D8D-F8F4-AA44-ACCE-E68ED474C6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6" name="Line 41">
              <a:extLst>
                <a:ext uri="{FF2B5EF4-FFF2-40B4-BE49-F238E27FC236}">
                  <a16:creationId xmlns:a16="http://schemas.microsoft.com/office/drawing/2014/main" id="{1720CC4C-E5D0-5845-A31D-51D18B10C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96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grpSp>
        <p:nvGrpSpPr>
          <p:cNvPr id="17" name="Group 43">
            <a:extLst>
              <a:ext uri="{FF2B5EF4-FFF2-40B4-BE49-F238E27FC236}">
                <a16:creationId xmlns:a16="http://schemas.microsoft.com/office/drawing/2014/main" id="{86004610-158C-294B-8B47-434F85FE7727}"/>
              </a:ext>
            </a:extLst>
          </p:cNvPr>
          <p:cNvGrpSpPr>
            <a:grpSpLocks/>
          </p:cNvGrpSpPr>
          <p:nvPr/>
        </p:nvGrpSpPr>
        <p:grpSpPr bwMode="auto">
          <a:xfrm>
            <a:off x="1949674" y="3063587"/>
            <a:ext cx="762000" cy="76200"/>
            <a:chOff x="1872" y="2448"/>
            <a:chExt cx="480" cy="48"/>
          </a:xfrm>
        </p:grpSpPr>
        <p:sp>
          <p:nvSpPr>
            <p:cNvPr id="18" name="Line 44">
              <a:extLst>
                <a:ext uri="{FF2B5EF4-FFF2-40B4-BE49-F238E27FC236}">
                  <a16:creationId xmlns:a16="http://schemas.microsoft.com/office/drawing/2014/main" id="{A3055F32-533F-BE4B-9E8B-0B5DEB93D3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48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  <p:sp>
          <p:nvSpPr>
            <p:cNvPr id="19" name="Line 45">
              <a:extLst>
                <a:ext uri="{FF2B5EF4-FFF2-40B4-BE49-F238E27FC236}">
                  <a16:creationId xmlns:a16="http://schemas.microsoft.com/office/drawing/2014/main" id="{DB917E75-40A8-4248-A908-15FF4B321B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2" y="2496"/>
              <a:ext cx="48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 sz="2000"/>
            </a:p>
          </p:txBody>
        </p:sp>
      </p:grpSp>
      <p:pic>
        <p:nvPicPr>
          <p:cNvPr id="20" name="Picture 4" descr="FG23_07_01UN">
            <a:extLst>
              <a:ext uri="{FF2B5EF4-FFF2-40B4-BE49-F238E27FC236}">
                <a16:creationId xmlns:a16="http://schemas.microsoft.com/office/drawing/2014/main" id="{E70E2F54-EB41-BC4A-8FB7-0F5148AB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61456" y="2627747"/>
            <a:ext cx="1932906" cy="1438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Text Box 24">
            <a:extLst>
              <a:ext uri="{FF2B5EF4-FFF2-40B4-BE49-F238E27FC236}">
                <a16:creationId xmlns:a16="http://schemas.microsoft.com/office/drawing/2014/main" id="{43191CCD-971D-7646-89E4-A1EFAA0FC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84368" y="3284984"/>
            <a:ext cx="593725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tx1"/>
                </a:solidFill>
                <a:ea typeface="黑体" panose="02010609060101010101" pitchFamily="49" charset="-122"/>
              </a:rPr>
              <a:t>采矿</a:t>
            </a:r>
          </a:p>
        </p:txBody>
      </p:sp>
      <p:pic>
        <p:nvPicPr>
          <p:cNvPr id="23" name="Picture 8" descr="fes2a">
            <a:extLst>
              <a:ext uri="{FF2B5EF4-FFF2-40B4-BE49-F238E27FC236}">
                <a16:creationId xmlns:a16="http://schemas.microsoft.com/office/drawing/2014/main" id="{1671D89C-E0A5-AF46-8058-3786000A6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6786" y="4517174"/>
            <a:ext cx="1895004" cy="1626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>
            <a:extLst>
              <a:ext uri="{FF2B5EF4-FFF2-40B4-BE49-F238E27FC236}">
                <a16:creationId xmlns:a16="http://schemas.microsoft.com/office/drawing/2014/main" id="{58C2BC8B-F073-4347-95DC-7F41A97D4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83" y="6279538"/>
            <a:ext cx="1828800" cy="398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25000"/>
              </a:lnSpc>
              <a:spcBef>
                <a:spcPct val="50000"/>
              </a:spcBef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</a:rPr>
              <a:t>FeS</a:t>
            </a:r>
            <a:r>
              <a:rPr lang="en-US" altLang="zh-CN" sz="1600" baseline="-25000" dirty="0">
                <a:solidFill>
                  <a:schemeClr val="tx1"/>
                </a:solidFill>
              </a:rPr>
              <a:t>2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ea typeface="楷体_GB2312" pitchFamily="49" charset="-122"/>
              </a:rPr>
              <a:t>黄铁矿</a:t>
            </a:r>
            <a:r>
              <a:rPr lang="zh-CN" altLang="en-US" sz="1600" dirty="0">
                <a:solidFill>
                  <a:schemeClr val="tx1"/>
                </a:solidFill>
              </a:rPr>
              <a:t>)</a:t>
            </a:r>
          </a:p>
        </p:txBody>
      </p:sp>
      <p:grpSp>
        <p:nvGrpSpPr>
          <p:cNvPr id="25" name="Group 21">
            <a:extLst>
              <a:ext uri="{FF2B5EF4-FFF2-40B4-BE49-F238E27FC236}">
                <a16:creationId xmlns:a16="http://schemas.microsoft.com/office/drawing/2014/main" id="{123524F4-D046-5847-82EC-D1B8FEABAFB5}"/>
              </a:ext>
            </a:extLst>
          </p:cNvPr>
          <p:cNvGrpSpPr>
            <a:grpSpLocks/>
          </p:cNvGrpSpPr>
          <p:nvPr/>
        </p:nvGrpSpPr>
        <p:grpSpPr bwMode="auto">
          <a:xfrm>
            <a:off x="2842654" y="4556306"/>
            <a:ext cx="2493963" cy="1922463"/>
            <a:chOff x="1674" y="2387"/>
            <a:chExt cx="1571" cy="1211"/>
          </a:xfrm>
        </p:grpSpPr>
        <p:pic>
          <p:nvPicPr>
            <p:cNvPr id="26" name="Picture 11">
              <a:extLst>
                <a:ext uri="{FF2B5EF4-FFF2-40B4-BE49-F238E27FC236}">
                  <a16:creationId xmlns:a16="http://schemas.microsoft.com/office/drawing/2014/main" id="{E8ACA9AA-F1C5-BA46-8454-D2161A5624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4" y="2387"/>
              <a:ext cx="854" cy="9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7" name="Picture 19">
              <a:extLst>
                <a:ext uri="{FF2B5EF4-FFF2-40B4-BE49-F238E27FC236}">
                  <a16:creationId xmlns:a16="http://schemas.microsoft.com/office/drawing/2014/main" id="{B0F862E1-CD68-6C44-965A-806851EDB8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0" y="2387"/>
              <a:ext cx="735" cy="9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8" name="Rectangle 20">
              <a:extLst>
                <a:ext uri="{FF2B5EF4-FFF2-40B4-BE49-F238E27FC236}">
                  <a16:creationId xmlns:a16="http://schemas.microsoft.com/office/drawing/2014/main" id="{98A39B12-945E-924F-8CC4-A976EBF96D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5" y="3385"/>
              <a:ext cx="1223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1425" tIns="45712" rIns="91425" bIns="45712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600">
                  <a:solidFill>
                    <a:schemeClr val="tx1"/>
                  </a:solidFill>
                  <a:ea typeface="黑体" panose="02010609060101010101" pitchFamily="49" charset="-122"/>
                </a:rPr>
                <a:t>CaSO</a:t>
              </a:r>
              <a:r>
                <a:rPr lang="en-US" altLang="zh-CN" sz="1600" baseline="-25000">
                  <a:solidFill>
                    <a:schemeClr val="tx1"/>
                  </a:solidFill>
                  <a:ea typeface="黑体" panose="02010609060101010101" pitchFamily="49" charset="-122"/>
                </a:rPr>
                <a:t>4</a:t>
              </a:r>
              <a:r>
                <a:rPr lang="en-US" altLang="zh-CN" sz="1600">
                  <a:solidFill>
                    <a:schemeClr val="tx1"/>
                  </a:solidFill>
                  <a:ea typeface="黑体" panose="02010609060101010101" pitchFamily="49" charset="-122"/>
                </a:rPr>
                <a:t>·2H</a:t>
              </a:r>
              <a:r>
                <a:rPr lang="en-US" altLang="zh-CN" sz="1600" baseline="-25000">
                  <a:solidFill>
                    <a:schemeClr val="tx1"/>
                  </a:solidFill>
                  <a:ea typeface="黑体" panose="02010609060101010101" pitchFamily="49" charset="-122"/>
                </a:rPr>
                <a:t>2</a:t>
              </a:r>
              <a:r>
                <a:rPr lang="en-US" altLang="zh-CN" sz="1600">
                  <a:solidFill>
                    <a:schemeClr val="tx1"/>
                  </a:solidFill>
                  <a:ea typeface="黑体" panose="02010609060101010101" pitchFamily="49" charset="-122"/>
                </a:rPr>
                <a:t>O (</a:t>
              </a:r>
              <a:r>
                <a:rPr lang="zh-CN" altLang="en-US" sz="1600">
                  <a:solidFill>
                    <a:schemeClr val="tx1"/>
                  </a:solidFill>
                  <a:ea typeface="黑体" panose="02010609060101010101" pitchFamily="49" charset="-122"/>
                </a:rPr>
                <a:t>石膏)</a:t>
              </a:r>
            </a:p>
          </p:txBody>
        </p:sp>
      </p:grpSp>
      <p:pic>
        <p:nvPicPr>
          <p:cNvPr id="29" name="Picture 22">
            <a:extLst>
              <a:ext uri="{FF2B5EF4-FFF2-40B4-BE49-F238E27FC236}">
                <a16:creationId xmlns:a16="http://schemas.microsoft.com/office/drawing/2014/main" id="{D8D7C0CE-547E-4C45-9B3F-9CEA80B3F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55704" y="4394459"/>
            <a:ext cx="2016125" cy="1971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0" name="Rectangle 23">
            <a:extLst>
              <a:ext uri="{FF2B5EF4-FFF2-40B4-BE49-F238E27FC236}">
                <a16:creationId xmlns:a16="http://schemas.microsoft.com/office/drawing/2014/main" id="{ECC15E4A-80E1-B44B-AD5F-43958D3808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085" y="6478769"/>
            <a:ext cx="22161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25" tIns="45712" rIns="91425" bIns="45712">
            <a:spAutoFit/>
          </a:bodyPr>
          <a:lstStyle>
            <a:lvl1pPr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rPr>
              <a:t>Na</a:t>
            </a:r>
            <a:r>
              <a:rPr lang="en-US" altLang="zh-CN" sz="16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rPr>
              <a:t>SO</a:t>
            </a:r>
            <a:r>
              <a:rPr lang="en-US" altLang="zh-CN" sz="16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rPr>
              <a:t>·10 H</a:t>
            </a:r>
            <a:r>
              <a:rPr lang="en-US" altLang="zh-CN" sz="1600" baseline="-25000" dirty="0">
                <a:solidFill>
                  <a:schemeClr val="tx1"/>
                </a:solidFill>
                <a:ea typeface="黑体" panose="02010609060101010101" pitchFamily="49" charset="-122"/>
              </a:rPr>
              <a:t>2</a:t>
            </a:r>
            <a:r>
              <a:rPr lang="en-US" altLang="zh-CN" sz="1600" dirty="0">
                <a:solidFill>
                  <a:schemeClr val="tx1"/>
                </a:solidFill>
                <a:ea typeface="黑体" panose="02010609060101010101" pitchFamily="49" charset="-122"/>
              </a:rPr>
              <a:t>O (</a:t>
            </a:r>
            <a:r>
              <a:rPr lang="zh-CN" altLang="en-US" sz="1600" dirty="0">
                <a:solidFill>
                  <a:schemeClr val="tx1"/>
                </a:solidFill>
                <a:ea typeface="黑体" panose="02010609060101010101" pitchFamily="49" charset="-122"/>
              </a:rPr>
              <a:t>芒硝)</a:t>
            </a:r>
          </a:p>
        </p:txBody>
      </p:sp>
    </p:spTree>
    <p:extLst>
      <p:ext uri="{BB962C8B-B14F-4D97-AF65-F5344CB8AC3E}">
        <p14:creationId xmlns:p14="http://schemas.microsoft.com/office/powerpoint/2010/main" val="20226800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A6E25A5C-DAC5-D042-9DFB-DF9264CA2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53</a:t>
            </a:fld>
            <a:endParaRPr lang="en-US" altLang="zh-CN"/>
          </a:p>
        </p:txBody>
      </p:sp>
      <p:sp>
        <p:nvSpPr>
          <p:cNvPr id="3" name="Rectangle 3074">
            <a:extLst>
              <a:ext uri="{FF2B5EF4-FFF2-40B4-BE49-F238E27FC236}">
                <a16:creationId xmlns:a16="http://schemas.microsoft.com/office/drawing/2014/main" id="{5348DA62-5E13-CC40-8792-DE3B59A28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512" y="1052736"/>
            <a:ext cx="88569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kumimoji="1" lang="zh-CN" altLang="en-US" sz="2400" dirty="0">
                <a:latin typeface="SimHei" panose="02010609060101010101" pitchFamily="49" charset="-122"/>
                <a:ea typeface="SimHei" panose="02010609060101010101" pitchFamily="49" charset="-122"/>
              </a:rPr>
              <a:t>单质形态的硫出现在石盐、石膏等沉积矿床和火山形成的沉积中</a:t>
            </a:r>
            <a:endParaRPr kumimoji="1" lang="zh-CN" altLang="en-US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4" name="Picture 3075">
            <a:extLst>
              <a:ext uri="{FF2B5EF4-FFF2-40B4-BE49-F238E27FC236}">
                <a16:creationId xmlns:a16="http://schemas.microsoft.com/office/drawing/2014/main" id="{59DED66E-6BF0-9642-913B-1F20DF50B0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9558" y="3928089"/>
            <a:ext cx="2209800" cy="2001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076">
            <a:extLst>
              <a:ext uri="{FF2B5EF4-FFF2-40B4-BE49-F238E27FC236}">
                <a16:creationId xmlns:a16="http://schemas.microsoft.com/office/drawing/2014/main" id="{D390751F-48AE-1048-BC60-7D104ECBD1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62846" y="3907452"/>
            <a:ext cx="2209800" cy="202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077">
            <a:extLst>
              <a:ext uri="{FF2B5EF4-FFF2-40B4-BE49-F238E27FC236}">
                <a16:creationId xmlns:a16="http://schemas.microsoft.com/office/drawing/2014/main" id="{94504519-0A42-CD48-AF61-3C16D71C3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8127" y="1614006"/>
            <a:ext cx="2625725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3078">
            <a:extLst>
              <a:ext uri="{FF2B5EF4-FFF2-40B4-BE49-F238E27FC236}">
                <a16:creationId xmlns:a16="http://schemas.microsoft.com/office/drawing/2014/main" id="{6A32AE3E-18FF-E944-ADAF-479FA988B9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154" y="1641238"/>
            <a:ext cx="50482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硫的世界年产量(约6×10</a:t>
            </a:r>
            <a:r>
              <a:rPr kumimoji="1" lang="zh-CN" altLang="en-US" baseline="30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7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t )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的 85%～90% 用于制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其他用途包括制造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SO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，SO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，CS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，P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4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</a:t>
            </a:r>
            <a:r>
              <a:rPr kumimoji="1"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10</a:t>
            </a:r>
            <a:r>
              <a:rPr kumimoji="1"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，</a:t>
            </a:r>
            <a:r>
              <a:rPr kumimoji="1"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橡胶硫化剂、硫染料以及含硫混凝土、枪药、爆竹等多种商品</a:t>
            </a:r>
          </a:p>
        </p:txBody>
      </p:sp>
      <p:sp>
        <p:nvSpPr>
          <p:cNvPr id="8" name="Text Box 3079">
            <a:extLst>
              <a:ext uri="{FF2B5EF4-FFF2-40B4-BE49-F238E27FC236}">
                <a16:creationId xmlns:a16="http://schemas.microsoft.com/office/drawing/2014/main" id="{BF364A95-2797-4A47-B19C-9687CC73C6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671" y="5973281"/>
            <a:ext cx="1350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400" b="1" i="1"/>
              <a:t>A sulfur deposit</a:t>
            </a:r>
            <a:endParaRPr kumimoji="1" lang="zh-CN" altLang="en-US" sz="1400" b="1" i="1"/>
          </a:p>
        </p:txBody>
      </p:sp>
      <p:sp>
        <p:nvSpPr>
          <p:cNvPr id="9" name="Text Box 3080">
            <a:extLst>
              <a:ext uri="{FF2B5EF4-FFF2-40B4-BE49-F238E27FC236}">
                <a16:creationId xmlns:a16="http://schemas.microsoft.com/office/drawing/2014/main" id="{34DE2AD6-6F29-A946-BC97-7E54D62F52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63652" y="5973281"/>
            <a:ext cx="30638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400" b="1" i="1"/>
              <a:t>The Frasch method for recovering sulfur from underground d eposits </a:t>
            </a:r>
            <a:endParaRPr kumimoji="1" lang="zh-CN" altLang="en-US" sz="1400" b="1" i="1"/>
          </a:p>
        </p:txBody>
      </p:sp>
      <p:sp>
        <p:nvSpPr>
          <p:cNvPr id="10" name="Text Box 3081">
            <a:extLst>
              <a:ext uri="{FF2B5EF4-FFF2-40B4-BE49-F238E27FC236}">
                <a16:creationId xmlns:a16="http://schemas.microsoft.com/office/drawing/2014/main" id="{C3754667-B461-BC4E-9B03-D065F8ED99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0652" y="5973281"/>
            <a:ext cx="32766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1400" b="1" i="1" dirty="0"/>
              <a:t>Melted sulfur  obtained from under ground   a </a:t>
            </a:r>
            <a:r>
              <a:rPr kumimoji="1" lang="en-US" altLang="zh-CN" sz="1400" b="1" i="1" dirty="0" err="1"/>
              <a:t>eposits</a:t>
            </a:r>
            <a:r>
              <a:rPr kumimoji="1" lang="en-US" altLang="zh-CN" sz="1400" b="1" i="1" dirty="0"/>
              <a:t> by the </a:t>
            </a:r>
            <a:r>
              <a:rPr kumimoji="1" lang="en-US" altLang="zh-CN" sz="1400" b="1" i="1" dirty="0" err="1"/>
              <a:t>Frasch</a:t>
            </a:r>
            <a:r>
              <a:rPr kumimoji="1" lang="en-US" altLang="zh-CN" sz="1400" b="1" i="1" dirty="0"/>
              <a:t> process</a:t>
            </a:r>
            <a:endParaRPr kumimoji="1" lang="zh-CN" altLang="en-US" sz="1400" b="1" i="1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B56564-339F-F74D-8183-DA83CB320605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E570C2B6-6631-E842-86A1-E44822C9BC7B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A9541FB-775E-30B0-CC83-8425D970789A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7959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2388" name="Text Box 4">
            <a:extLst>
              <a:ext uri="{FF2B5EF4-FFF2-40B4-BE49-F238E27FC236}">
                <a16:creationId xmlns:a16="http://schemas.microsoft.com/office/drawing/2014/main" id="{1DD013C8-41A5-2F49-B87A-92301212BB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4589866"/>
            <a:ext cx="9001125" cy="4222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  <a:defRPr/>
            </a:pPr>
            <a:r>
              <a:rPr kumimoji="0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(a) </a:t>
            </a:r>
            <a:r>
              <a:rPr kumimoji="0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斜方硫</a:t>
            </a:r>
            <a:r>
              <a:rPr kumimoji="0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lang="zh-CN" altLang="en-US" sz="1800">
                <a:solidFill>
                  <a:schemeClr val="tx1"/>
                </a:solidFill>
                <a:ea typeface="黑体" panose="02010609060101010101" pitchFamily="49" charset="-122"/>
              </a:rPr>
              <a:t>95.5</a:t>
            </a:r>
            <a:r>
              <a:rPr lang="en-US" altLang="zh-CN" sz="1800">
                <a:solidFill>
                  <a:schemeClr val="tx1"/>
                </a:solidFill>
                <a:ea typeface="黑体" panose="02010609060101010101" pitchFamily="49" charset="-122"/>
              </a:rPr>
              <a:t>℃</a:t>
            </a:r>
            <a:r>
              <a:rPr lang="zh-CN" altLang="en-US" sz="1800">
                <a:solidFill>
                  <a:schemeClr val="tx1"/>
                </a:solidFill>
                <a:ea typeface="黑体" panose="02010609060101010101" pitchFamily="49" charset="-122"/>
              </a:rPr>
              <a:t>下</a:t>
            </a:r>
            <a:r>
              <a:rPr lang="zh-CN" altLang="en-US" sz="1800" b="0">
                <a:solidFill>
                  <a:schemeClr val="tx1"/>
                </a:solidFill>
                <a:ea typeface="黑体" panose="02010609060101010101" pitchFamily="49" charset="-122"/>
              </a:rPr>
              <a:t> </a:t>
            </a:r>
            <a:r>
              <a:rPr kumimoji="0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(b) </a:t>
            </a:r>
            <a:r>
              <a:rPr kumimoji="0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单斜硫 </a:t>
            </a:r>
            <a:r>
              <a:rPr lang="en-US" altLang="zh-CN" sz="1800">
                <a:solidFill>
                  <a:schemeClr val="tx1"/>
                </a:solidFill>
                <a:ea typeface="黑体" panose="02010609060101010101" pitchFamily="49" charset="-122"/>
              </a:rPr>
              <a:t> 95.5℃</a:t>
            </a:r>
            <a:r>
              <a:rPr lang="zh-CN" altLang="en-US" sz="1800">
                <a:solidFill>
                  <a:schemeClr val="tx1"/>
                </a:solidFill>
                <a:ea typeface="黑体" panose="02010609060101010101" pitchFamily="49" charset="-122"/>
              </a:rPr>
              <a:t>以上</a:t>
            </a:r>
            <a:r>
              <a:rPr kumimoji="0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 </a:t>
            </a:r>
            <a:r>
              <a:rPr kumimoji="0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(c) </a:t>
            </a:r>
            <a:r>
              <a:rPr kumimoji="0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单斜硫加热溶解后继续升温 </a:t>
            </a:r>
            <a:r>
              <a:rPr kumimoji="0" lang="en-US" altLang="zh-CN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(d) </a:t>
            </a:r>
            <a:r>
              <a:rPr kumimoji="0" lang="zh-CN" altLang="en-US" sz="18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</a:rPr>
              <a:t>橡胶硫</a:t>
            </a:r>
          </a:p>
        </p:txBody>
      </p:sp>
      <p:grpSp>
        <p:nvGrpSpPr>
          <p:cNvPr id="60423" name="Group 17">
            <a:extLst>
              <a:ext uri="{FF2B5EF4-FFF2-40B4-BE49-F238E27FC236}">
                <a16:creationId xmlns:a16="http://schemas.microsoft.com/office/drawing/2014/main" id="{ECB573BC-27DE-444C-BA9F-6B37A3A937F1}"/>
              </a:ext>
            </a:extLst>
          </p:cNvPr>
          <p:cNvGrpSpPr>
            <a:grpSpLocks/>
          </p:cNvGrpSpPr>
          <p:nvPr/>
        </p:nvGrpSpPr>
        <p:grpSpPr bwMode="auto">
          <a:xfrm>
            <a:off x="503237" y="2996015"/>
            <a:ext cx="6561138" cy="1581150"/>
            <a:chOff x="217" y="709"/>
            <a:chExt cx="4359" cy="1133"/>
          </a:xfrm>
        </p:grpSpPr>
        <p:pic>
          <p:nvPicPr>
            <p:cNvPr id="60435" name="Picture 3" descr="FG23_06C">
              <a:extLst>
                <a:ext uri="{FF2B5EF4-FFF2-40B4-BE49-F238E27FC236}">
                  <a16:creationId xmlns:a16="http://schemas.microsoft.com/office/drawing/2014/main" id="{4191021B-8B23-1547-91BF-534A8BD39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" y="709"/>
              <a:ext cx="4359" cy="11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6" name="Text Box 13">
              <a:extLst>
                <a:ext uri="{FF2B5EF4-FFF2-40B4-BE49-F238E27FC236}">
                  <a16:creationId xmlns:a16="http://schemas.microsoft.com/office/drawing/2014/main" id="{C02248F3-8A07-E84F-A543-85D9717BC9F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8" y="749"/>
              <a:ext cx="85" cy="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ea typeface="黑体" panose="02010609060101010101" pitchFamily="49" charset="-122"/>
                </a:rPr>
                <a:t>a</a:t>
              </a:r>
            </a:p>
          </p:txBody>
        </p:sp>
        <p:sp>
          <p:nvSpPr>
            <p:cNvPr id="60437" name="Text Box 14">
              <a:extLst>
                <a:ext uri="{FF2B5EF4-FFF2-40B4-BE49-F238E27FC236}">
                  <a16:creationId xmlns:a16="http://schemas.microsoft.com/office/drawing/2014/main" id="{DAC67182-F796-F94D-9808-9B75727B17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05" y="744"/>
              <a:ext cx="94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ea typeface="黑体" panose="02010609060101010101" pitchFamily="49" charset="-122"/>
                </a:rPr>
                <a:t>b</a:t>
              </a:r>
            </a:p>
          </p:txBody>
        </p:sp>
        <p:sp>
          <p:nvSpPr>
            <p:cNvPr id="60438" name="Text Box 15">
              <a:extLst>
                <a:ext uri="{FF2B5EF4-FFF2-40B4-BE49-F238E27FC236}">
                  <a16:creationId xmlns:a16="http://schemas.microsoft.com/office/drawing/2014/main" id="{C897663B-8B9C-DD4E-9D05-929A24B973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1" y="1621"/>
              <a:ext cx="75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ea typeface="黑体" panose="02010609060101010101" pitchFamily="49" charset="-122"/>
                </a:rPr>
                <a:t>c</a:t>
              </a:r>
            </a:p>
          </p:txBody>
        </p:sp>
      </p:grpSp>
      <p:grpSp>
        <p:nvGrpSpPr>
          <p:cNvPr id="60424" name="Group 18">
            <a:extLst>
              <a:ext uri="{FF2B5EF4-FFF2-40B4-BE49-F238E27FC236}">
                <a16:creationId xmlns:a16="http://schemas.microsoft.com/office/drawing/2014/main" id="{CF1C61C4-037B-204C-A1C7-5942406B2C5A}"/>
              </a:ext>
            </a:extLst>
          </p:cNvPr>
          <p:cNvGrpSpPr>
            <a:grpSpLocks/>
          </p:cNvGrpSpPr>
          <p:nvPr/>
        </p:nvGrpSpPr>
        <p:grpSpPr bwMode="auto">
          <a:xfrm>
            <a:off x="7631114" y="2922991"/>
            <a:ext cx="1020409" cy="1670931"/>
            <a:chOff x="4889" y="663"/>
            <a:chExt cx="827" cy="1236"/>
          </a:xfrm>
        </p:grpSpPr>
        <p:pic>
          <p:nvPicPr>
            <p:cNvPr id="60433" name="Picture 3" descr="FG23_06C">
              <a:extLst>
                <a:ext uri="{FF2B5EF4-FFF2-40B4-BE49-F238E27FC236}">
                  <a16:creationId xmlns:a16="http://schemas.microsoft.com/office/drawing/2014/main" id="{3060FE27-9816-5949-92BA-4B81B995F6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9" y="663"/>
              <a:ext cx="817" cy="1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0434" name="Text Box 16">
              <a:extLst>
                <a:ext uri="{FF2B5EF4-FFF2-40B4-BE49-F238E27FC236}">
                  <a16:creationId xmlns:a16="http://schemas.microsoft.com/office/drawing/2014/main" id="{FB6D4820-DD5D-FB43-84DC-81F18B1EC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00" y="1671"/>
              <a:ext cx="116" cy="2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har char="•"/>
                <a:defRPr kumimoji="1" sz="3200" b="1">
                  <a:solidFill>
                    <a:srgbClr val="0066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kumimoji="1" sz="2800" b="1">
                  <a:solidFill>
                    <a:srgbClr val="660066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kumimoji="1" sz="2400" b="1">
                  <a:solidFill>
                    <a:srgbClr val="990000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kumimoji="1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>
                  <a:solidFill>
                    <a:srgbClr val="FF0000"/>
                  </a:solidFill>
                  <a:ea typeface="黑体" panose="02010609060101010101" pitchFamily="49" charset="-122"/>
                </a:rPr>
                <a:t>d</a:t>
              </a:r>
            </a:p>
          </p:txBody>
        </p:sp>
      </p:grpSp>
      <p:pic>
        <p:nvPicPr>
          <p:cNvPr id="60429" name="Picture 2051" descr="FG23_05">
            <a:extLst>
              <a:ext uri="{FF2B5EF4-FFF2-40B4-BE49-F238E27FC236}">
                <a16:creationId xmlns:a16="http://schemas.microsoft.com/office/drawing/2014/main" id="{9342A113-570F-D848-A84A-894A985C78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19672" y="5001618"/>
            <a:ext cx="5761037" cy="99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140ADAD0-9726-9A43-9857-85ABB3FF8308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6534AFDC-007B-7B4F-8F14-19602899F08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</a:t>
            </a:r>
          </a:p>
        </p:txBody>
      </p:sp>
      <p:sp>
        <p:nvSpPr>
          <p:cNvPr id="26" name="Rectangle 17">
            <a:extLst>
              <a:ext uri="{FF2B5EF4-FFF2-40B4-BE49-F238E27FC236}">
                <a16:creationId xmlns:a16="http://schemas.microsoft.com/office/drawing/2014/main" id="{C41B6DAF-99F1-6C4C-BD71-511087612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1650861"/>
            <a:ext cx="6553200" cy="1069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fontAlgn="ctr"/>
            <a:r>
              <a:rPr kumimoji="1" lang="zh-CN" altLang="en-US" sz="1600" b="1" dirty="0">
                <a:latin typeface="楷体_GB2312" pitchFamily="49" charset="-122"/>
                <a:ea typeface="楷体_GB2312" pitchFamily="49" charset="-122"/>
              </a:rPr>
              <a:t>性质                           斜方硫          单斜硫           弹性硫</a:t>
            </a:r>
          </a:p>
          <a:p>
            <a:pPr fontAlgn="ctr"/>
            <a:r>
              <a:rPr kumimoji="1" lang="zh-CN" altLang="en-US" sz="1600" b="1" dirty="0">
                <a:ea typeface="楷体_GB2312" pitchFamily="49" charset="-122"/>
              </a:rPr>
              <a:t>密度</a:t>
            </a:r>
            <a:r>
              <a:rPr kumimoji="1" lang="zh-CN" altLang="en-US" sz="1600" b="1" dirty="0"/>
              <a:t>/</a:t>
            </a:r>
            <a:r>
              <a:rPr kumimoji="1" lang="en-US" altLang="zh-CN" sz="1600" b="1" dirty="0"/>
              <a:t>g·cm</a:t>
            </a:r>
            <a:r>
              <a:rPr kumimoji="1" lang="en-US" altLang="zh-CN" sz="1600" b="1" baseline="30000" dirty="0"/>
              <a:t>-3</a:t>
            </a:r>
            <a:r>
              <a:rPr kumimoji="1" lang="en-US" altLang="zh-CN" sz="1600" b="1" dirty="0"/>
              <a:t>                 </a:t>
            </a:r>
            <a:r>
              <a:rPr kumimoji="1" lang="zh-CN" altLang="en-US" sz="1600" b="1" dirty="0"/>
              <a:t>    </a:t>
            </a:r>
            <a:r>
              <a:rPr kumimoji="1" lang="en-US" altLang="zh-CN" sz="1600" b="1" dirty="0"/>
              <a:t>2.06                  1.99</a:t>
            </a:r>
            <a:endParaRPr kumimoji="1" lang="zh-CN" altLang="en-US" sz="1600" b="1" dirty="0"/>
          </a:p>
          <a:p>
            <a:pPr fontAlgn="ctr"/>
            <a:r>
              <a:rPr kumimoji="1" lang="zh-CN" altLang="en-US" sz="1600" b="1" dirty="0">
                <a:latin typeface="楷体_GB2312" pitchFamily="49" charset="-122"/>
                <a:ea typeface="楷体_GB2312" pitchFamily="49" charset="-122"/>
              </a:rPr>
              <a:t>颜色                            黄色            浅黄色       </a:t>
            </a:r>
            <a:r>
              <a:rPr kumimoji="1" lang="en-US" altLang="zh-CN" sz="1600" b="1" dirty="0">
                <a:ea typeface="楷体_GB2312" pitchFamily="49" charset="-122"/>
              </a:rPr>
              <a:t>190</a:t>
            </a:r>
            <a:r>
              <a:rPr kumimoji="1" lang="en-US" altLang="zh-CN" sz="1600" b="1" dirty="0">
                <a:latin typeface="楷体_GB2312" pitchFamily="49" charset="-122"/>
                <a:ea typeface="楷体_GB2312" pitchFamily="49" charset="-122"/>
              </a:rPr>
              <a:t>℃</a:t>
            </a:r>
            <a:r>
              <a:rPr kumimoji="1" lang="zh-CN" altLang="en-US" sz="1600" b="1" dirty="0">
                <a:latin typeface="楷体_GB2312" pitchFamily="49" charset="-122"/>
                <a:ea typeface="楷体_GB2312" pitchFamily="49" charset="-122"/>
              </a:rPr>
              <a:t>的熔融硫</a:t>
            </a:r>
          </a:p>
          <a:p>
            <a:pPr fontAlgn="ctr"/>
            <a:r>
              <a:rPr kumimoji="1" lang="zh-CN" altLang="en-US" sz="1600" b="1" dirty="0">
                <a:latin typeface="楷体_GB2312" pitchFamily="49" charset="-122"/>
                <a:ea typeface="楷体_GB2312" pitchFamily="49" charset="-122"/>
              </a:rPr>
              <a:t>稳定性</a:t>
            </a:r>
            <a:r>
              <a:rPr kumimoji="1" lang="zh-CN" altLang="en-US" sz="1600" b="1" dirty="0"/>
              <a:t>                        ＞95.5</a:t>
            </a:r>
            <a:r>
              <a:rPr kumimoji="1" lang="en-US" altLang="zh-CN" sz="1600" b="1" dirty="0"/>
              <a:t>℃             </a:t>
            </a:r>
            <a:r>
              <a:rPr kumimoji="1" lang="zh-CN" altLang="en-US" sz="1600" b="1" dirty="0"/>
              <a:t>＜95.5</a:t>
            </a:r>
            <a:r>
              <a:rPr kumimoji="1" lang="en-US" altLang="zh-CN" sz="1600" b="1" dirty="0"/>
              <a:t>℃             </a:t>
            </a:r>
            <a:r>
              <a:rPr kumimoji="1" lang="zh-CN" altLang="en-US" sz="1600" b="1" dirty="0">
                <a:ea typeface="楷体_GB2312" pitchFamily="49" charset="-122"/>
              </a:rPr>
              <a:t>用冷水速冷</a:t>
            </a:r>
          </a:p>
        </p:txBody>
      </p:sp>
      <p:sp>
        <p:nvSpPr>
          <p:cNvPr id="28" name="Line 27">
            <a:extLst>
              <a:ext uri="{FF2B5EF4-FFF2-40B4-BE49-F238E27FC236}">
                <a16:creationId xmlns:a16="http://schemas.microsoft.com/office/drawing/2014/main" id="{2B4B101F-F469-E343-AC59-A9519AAF1B05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44" y="1650861"/>
            <a:ext cx="63246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9" name="Line 28">
            <a:extLst>
              <a:ext uri="{FF2B5EF4-FFF2-40B4-BE49-F238E27FC236}">
                <a16:creationId xmlns:a16="http://schemas.microsoft.com/office/drawing/2014/main" id="{6A830BF2-D893-BC43-A470-CBC69DF38B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43744" y="1955661"/>
            <a:ext cx="6324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0" name="Line 29">
            <a:extLst>
              <a:ext uri="{FF2B5EF4-FFF2-40B4-BE49-F238E27FC236}">
                <a16:creationId xmlns:a16="http://schemas.microsoft.com/office/drawing/2014/main" id="{524A8E37-D983-3646-B37B-8F6408F24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944" y="2717661"/>
            <a:ext cx="6248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1" name="Line 33">
            <a:extLst>
              <a:ext uri="{FF2B5EF4-FFF2-40B4-BE49-F238E27FC236}">
                <a16:creationId xmlns:a16="http://schemas.microsoft.com/office/drawing/2014/main" id="{8F1761D6-E315-2F49-AAA8-EAE39D5623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91544" y="1650861"/>
            <a:ext cx="0" cy="10668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2D4E48-1F31-8247-AFBD-3424CD7DC8C8}"/>
              </a:ext>
            </a:extLst>
          </p:cNvPr>
          <p:cNvSpPr/>
          <p:nvPr/>
        </p:nvSpPr>
        <p:spPr>
          <a:xfrm>
            <a:off x="2359168" y="1110843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硫的几种同素异形体</a:t>
            </a:r>
          </a:p>
        </p:txBody>
      </p:sp>
      <p:pic>
        <p:nvPicPr>
          <p:cNvPr id="33" name="Picture 32" descr="G:\Ic3\S\images\s8.jpg">
            <a:hlinkClick r:id="rId6" action="ppaction://hlinkfile"/>
            <a:extLst>
              <a:ext uri="{FF2B5EF4-FFF2-40B4-BE49-F238E27FC236}">
                <a16:creationId xmlns:a16="http://schemas.microsoft.com/office/drawing/2014/main" id="{301520BD-D2A0-5C44-B464-F93C1C888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13926" y="1193122"/>
            <a:ext cx="1325258" cy="1120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2851667-4002-304D-AB9B-5CA2FE8C1C8B}"/>
              </a:ext>
            </a:extLst>
          </p:cNvPr>
          <p:cNvSpPr/>
          <p:nvPr/>
        </p:nvSpPr>
        <p:spPr>
          <a:xfrm>
            <a:off x="7674976" y="2340308"/>
            <a:ext cx="6126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/>
              <a:t>sp</a:t>
            </a:r>
            <a:r>
              <a:rPr lang="en-US" altLang="zh-CN" b="1" baseline="30000" dirty="0"/>
              <a:t>3 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166822C-F763-5045-8B57-CDDCA147E43A}"/>
              </a:ext>
            </a:extLst>
          </p:cNvPr>
          <p:cNvSpPr/>
          <p:nvPr/>
        </p:nvSpPr>
        <p:spPr>
          <a:xfrm>
            <a:off x="204265" y="6056377"/>
            <a:ext cx="873547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固态最常见的是S</a:t>
            </a:r>
            <a:r>
              <a:rPr lang="zh-CN" altLang="en-US" sz="2000" baseline="-25000" dirty="0"/>
              <a:t>8</a:t>
            </a:r>
            <a:r>
              <a:rPr lang="zh-CN" altLang="en-US" sz="2000" dirty="0"/>
              <a:t>，硫蒸气中S, S</a:t>
            </a:r>
            <a:r>
              <a:rPr lang="zh-CN" altLang="en-US" sz="2000" baseline="-25000" dirty="0"/>
              <a:t>2</a:t>
            </a:r>
            <a:r>
              <a:rPr lang="zh-CN" altLang="en-US" sz="2000" dirty="0"/>
              <a:t>, S</a:t>
            </a:r>
            <a:r>
              <a:rPr lang="zh-CN" altLang="en-US" sz="2000" baseline="-25000" dirty="0"/>
              <a:t>4</a:t>
            </a:r>
            <a:r>
              <a:rPr lang="zh-CN" altLang="en-US" sz="2000" dirty="0"/>
              <a:t>, S</a:t>
            </a:r>
            <a:r>
              <a:rPr lang="zh-CN" altLang="en-US" sz="2000" baseline="-25000" dirty="0"/>
              <a:t>6</a:t>
            </a:r>
            <a:r>
              <a:rPr lang="zh-CN" altLang="en-US" sz="2000" dirty="0"/>
              <a:t>, S</a:t>
            </a:r>
            <a:r>
              <a:rPr lang="zh-CN" altLang="en-US" sz="2000" baseline="-25000" dirty="0"/>
              <a:t>8</a:t>
            </a:r>
            <a:r>
              <a:rPr lang="zh-CN" altLang="en-US" sz="2000" dirty="0"/>
              <a:t>均可存在，液体S中含有长链分子。常温稳定的固态S为S</a:t>
            </a:r>
            <a:r>
              <a:rPr lang="zh-CN" altLang="en-US" sz="2000" baseline="-25000" dirty="0"/>
              <a:t>8</a:t>
            </a:r>
            <a:r>
              <a:rPr lang="zh-CN" altLang="en-US" sz="2000" dirty="0"/>
              <a:t>，正交晶系(S</a:t>
            </a:r>
            <a:r>
              <a:rPr lang="en-US" altLang="zh-CN" sz="2000" baseline="-25000" dirty="0"/>
              <a:t>α</a:t>
            </a:r>
            <a:r>
              <a:rPr lang="zh-CN" altLang="en-US" sz="2000" dirty="0"/>
              <a:t>)；</a:t>
            </a:r>
          </a:p>
        </p:txBody>
      </p:sp>
    </p:spTree>
    <p:extLst>
      <p:ext uri="{BB962C8B-B14F-4D97-AF65-F5344CB8AC3E}">
        <p14:creationId xmlns:p14="http://schemas.microsoft.com/office/powerpoint/2010/main" val="50178515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D31F8DA2-8422-AC42-ADFD-07074BE5F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55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375750-B3BE-3545-A103-240DCDBE13F5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FCEE9C1-506E-2D4B-9467-1C07E2B36B6D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硫的化学性质和重要化合物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1194A4-6900-9B4C-A2E0-320E8A3F4348}"/>
              </a:ext>
            </a:extLst>
          </p:cNvPr>
          <p:cNvSpPr/>
          <p:nvPr/>
        </p:nvSpPr>
        <p:spPr>
          <a:xfrm>
            <a:off x="215008" y="980728"/>
            <a:ext cx="892899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与制备磷化合物的途径相类似，不少重要硫化合物是将自然界的化合态硫先转化为元素硫(或将天然元素硫用一定方法提取纯化)，然后由单质出发制备的。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87E55408-4E9A-DA4D-8BBF-622EBC2CF003}"/>
              </a:ext>
            </a:extLst>
          </p:cNvPr>
          <p:cNvGrpSpPr/>
          <p:nvPr/>
        </p:nvGrpSpPr>
        <p:grpSpPr>
          <a:xfrm>
            <a:off x="881137" y="2245785"/>
            <a:ext cx="7543800" cy="4453106"/>
            <a:chOff x="798513" y="2060848"/>
            <a:chExt cx="7543800" cy="4787900"/>
          </a:xfrm>
        </p:grpSpPr>
        <p:sp>
          <p:nvSpPr>
            <p:cNvPr id="7" name="Rectangle 111">
              <a:extLst>
                <a:ext uri="{FF2B5EF4-FFF2-40B4-BE49-F238E27FC236}">
                  <a16:creationId xmlns:a16="http://schemas.microsoft.com/office/drawing/2014/main" id="{570895B7-223E-0C4D-B3DA-3AEE7F44BF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8513" y="2124348"/>
              <a:ext cx="7543800" cy="4724400"/>
            </a:xfrm>
            <a:prstGeom prst="rect">
              <a:avLst/>
            </a:prstGeom>
            <a:solidFill>
              <a:srgbClr val="CC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Rectangle 60">
              <a:extLst>
                <a:ext uri="{FF2B5EF4-FFF2-40B4-BE49-F238E27FC236}">
                  <a16:creationId xmlns:a16="http://schemas.microsoft.com/office/drawing/2014/main" id="{6AE030C4-3D8B-5C40-8D8F-AB6066B726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9200" y="2321198"/>
              <a:ext cx="463550" cy="292735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endParaRPr lang="zh-CN" altLang="en-US" sz="1800" b="1">
                <a:solidFill>
                  <a:srgbClr val="00FF00"/>
                </a:solidFill>
              </a:endParaRPr>
            </a:p>
          </p:txBody>
        </p:sp>
        <p:sp>
          <p:nvSpPr>
            <p:cNvPr id="9" name="Rectangle 61">
              <a:extLst>
                <a:ext uri="{FF2B5EF4-FFF2-40B4-BE49-F238E27FC236}">
                  <a16:creationId xmlns:a16="http://schemas.microsoft.com/office/drawing/2014/main" id="{A7927B38-8670-6F45-BCFA-0A9AE2779F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16685" y="2263420"/>
              <a:ext cx="404813" cy="2838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r>
                <a:rPr lang="zh-CN" altLang="en-US" sz="1800" b="1" dirty="0">
                  <a:solidFill>
                    <a:srgbClr val="993300"/>
                  </a:solidFill>
                </a:rPr>
                <a:t>化合态硫或天然单质硫</a:t>
              </a:r>
            </a:p>
          </p:txBody>
        </p:sp>
        <p:sp>
          <p:nvSpPr>
            <p:cNvPr id="10" name="Rectangle 62">
              <a:extLst>
                <a:ext uri="{FF2B5EF4-FFF2-40B4-BE49-F238E27FC236}">
                  <a16:creationId xmlns:a16="http://schemas.microsoft.com/office/drawing/2014/main" id="{6CAD84B2-F7BC-7145-9D62-55792593EC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3750" y="2321198"/>
              <a:ext cx="457200" cy="2895600"/>
            </a:xfrm>
            <a:prstGeom prst="rect">
              <a:avLst/>
            </a:prstGeom>
            <a:solidFill>
              <a:srgbClr val="FFFFCC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Rectangle 63">
              <a:extLst>
                <a:ext uri="{FF2B5EF4-FFF2-40B4-BE49-F238E27FC236}">
                  <a16:creationId xmlns:a16="http://schemas.microsoft.com/office/drawing/2014/main" id="{4DBF3F38-58AE-E445-9956-789C0C05E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57400" y="3387998"/>
              <a:ext cx="4397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993300"/>
                  </a:solidFill>
                </a:rPr>
                <a:t>硫</a:t>
              </a:r>
            </a:p>
          </p:txBody>
        </p:sp>
        <p:sp>
          <p:nvSpPr>
            <p:cNvPr id="12" name="Line 64">
              <a:extLst>
                <a:ext uri="{FF2B5EF4-FFF2-40B4-BE49-F238E27FC236}">
                  <a16:creationId xmlns:a16="http://schemas.microsoft.com/office/drawing/2014/main" id="{2967C310-2EFD-7F4D-8D28-36FB3FD938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07756" y="3618186"/>
              <a:ext cx="349644" cy="1929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Text Box 65">
              <a:extLst>
                <a:ext uri="{FF2B5EF4-FFF2-40B4-BE49-F238E27FC236}">
                  <a16:creationId xmlns:a16="http://schemas.microsoft.com/office/drawing/2014/main" id="{BA880B34-216F-AD44-8A12-3ECAC229FD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70413" y="2200548"/>
              <a:ext cx="69056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 H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  <a:r>
                <a:rPr lang="en-US" altLang="zh-CN" sz="1600" b="1">
                  <a:solidFill>
                    <a:srgbClr val="993300"/>
                  </a:solidFill>
                </a:rPr>
                <a:t>S </a:t>
              </a:r>
            </a:p>
          </p:txBody>
        </p:sp>
        <p:sp>
          <p:nvSpPr>
            <p:cNvPr id="14" name="Text Box 66">
              <a:extLst>
                <a:ext uri="{FF2B5EF4-FFF2-40B4-BE49-F238E27FC236}">
                  <a16:creationId xmlns:a16="http://schemas.microsoft.com/office/drawing/2014/main" id="{A9688B56-FD54-BA4C-AE9E-2E94D8663F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2657748"/>
              <a:ext cx="66198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 CS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 </a:t>
              </a:r>
            </a:p>
          </p:txBody>
        </p:sp>
        <p:sp>
          <p:nvSpPr>
            <p:cNvPr id="15" name="Text Box 67">
              <a:extLst>
                <a:ext uri="{FF2B5EF4-FFF2-40B4-BE49-F238E27FC236}">
                  <a16:creationId xmlns:a16="http://schemas.microsoft.com/office/drawing/2014/main" id="{10ABEC83-3968-C042-91F6-76345097A2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3114948"/>
              <a:ext cx="67468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 SF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6  </a:t>
              </a:r>
            </a:p>
          </p:txBody>
        </p:sp>
        <p:sp>
          <p:nvSpPr>
            <p:cNvPr id="16" name="Text Box 68">
              <a:extLst>
                <a:ext uri="{FF2B5EF4-FFF2-40B4-BE49-F238E27FC236}">
                  <a16:creationId xmlns:a16="http://schemas.microsoft.com/office/drawing/2014/main" id="{84471851-28CA-1B46-A85D-FA6ED593BF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3572148"/>
              <a:ext cx="65246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S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  <a:r>
                <a:rPr lang="en-US" altLang="zh-CN" sz="1600" b="1">
                  <a:solidFill>
                    <a:srgbClr val="993300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</a:p>
          </p:txBody>
        </p:sp>
        <p:sp>
          <p:nvSpPr>
            <p:cNvPr id="17" name="Text Box 69">
              <a:extLst>
                <a:ext uri="{FF2B5EF4-FFF2-40B4-BE49-F238E27FC236}">
                  <a16:creationId xmlns:a16="http://schemas.microsoft.com/office/drawing/2014/main" id="{ABCDD1F3-D75C-CC45-981C-5B88B4A873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4015061"/>
              <a:ext cx="67151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</a:p>
          </p:txBody>
        </p:sp>
        <p:sp>
          <p:nvSpPr>
            <p:cNvPr id="18" name="Text Box 70">
              <a:extLst>
                <a:ext uri="{FF2B5EF4-FFF2-40B4-BE49-F238E27FC236}">
                  <a16:creationId xmlns:a16="http://schemas.microsoft.com/office/drawing/2014/main" id="{18F87112-E123-934C-9118-C295B89FBA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4029348"/>
              <a:ext cx="86836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 H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  <a:r>
                <a:rPr lang="en-US" altLang="zh-CN" sz="1600" b="1">
                  <a:solidFill>
                    <a:srgbClr val="993300"/>
                  </a:solidFill>
                </a:rPr>
                <a:t>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3</a:t>
              </a:r>
            </a:p>
          </p:txBody>
        </p:sp>
        <p:sp>
          <p:nvSpPr>
            <p:cNvPr id="19" name="Text Box 71">
              <a:extLst>
                <a:ext uri="{FF2B5EF4-FFF2-40B4-BE49-F238E27FC236}">
                  <a16:creationId xmlns:a16="http://schemas.microsoft.com/office/drawing/2014/main" id="{35918084-6A93-7642-B276-898E28ED461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3572148"/>
              <a:ext cx="83978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  SCl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   </a:t>
              </a:r>
            </a:p>
          </p:txBody>
        </p:sp>
        <p:sp>
          <p:nvSpPr>
            <p:cNvPr id="20" name="Text Box 72">
              <a:extLst>
                <a:ext uri="{FF2B5EF4-FFF2-40B4-BE49-F238E27FC236}">
                  <a16:creationId xmlns:a16="http://schemas.microsoft.com/office/drawing/2014/main" id="{57779E23-D2BF-314D-B9D5-735DDCE7E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4486548"/>
              <a:ext cx="89693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  <a:r>
                <a:rPr lang="en-US" altLang="zh-CN" sz="1600" b="1">
                  <a:solidFill>
                    <a:srgbClr val="993300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 </a:t>
              </a:r>
            </a:p>
          </p:txBody>
        </p:sp>
        <p:sp>
          <p:nvSpPr>
            <p:cNvPr id="21" name="Text Box 73">
              <a:extLst>
                <a:ext uri="{FF2B5EF4-FFF2-40B4-BE49-F238E27FC236}">
                  <a16:creationId xmlns:a16="http://schemas.microsoft.com/office/drawing/2014/main" id="{1CB11032-3843-964D-890E-AEFB0671CC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4943748"/>
              <a:ext cx="86201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SOCl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  </a:t>
              </a:r>
            </a:p>
          </p:txBody>
        </p:sp>
        <p:sp>
          <p:nvSpPr>
            <p:cNvPr id="22" name="Text Box 74">
              <a:extLst>
                <a:ext uri="{FF2B5EF4-FFF2-40B4-BE49-F238E27FC236}">
                  <a16:creationId xmlns:a16="http://schemas.microsoft.com/office/drawing/2014/main" id="{49E92CD5-35D9-D043-8EC7-6A53CBDEDD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5400948"/>
              <a:ext cx="87153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FSO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3</a:t>
              </a:r>
              <a:r>
                <a:rPr lang="en-US" altLang="zh-CN" sz="1600" b="1">
                  <a:solidFill>
                    <a:srgbClr val="993300"/>
                  </a:solidFill>
                </a:rPr>
                <a:t>H</a:t>
              </a:r>
            </a:p>
          </p:txBody>
        </p:sp>
        <p:sp>
          <p:nvSpPr>
            <p:cNvPr id="23" name="Text Box 75">
              <a:extLst>
                <a:ext uri="{FF2B5EF4-FFF2-40B4-BE49-F238E27FC236}">
                  <a16:creationId xmlns:a16="http://schemas.microsoft.com/office/drawing/2014/main" id="{C9D5F5B1-FF00-6746-AAAF-F3664AC342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5858148"/>
              <a:ext cx="90011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ClSO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3</a:t>
              </a:r>
              <a:r>
                <a:rPr lang="en-US" altLang="zh-CN" sz="1600" b="1">
                  <a:solidFill>
                    <a:srgbClr val="993300"/>
                  </a:solidFill>
                </a:rPr>
                <a:t>H</a:t>
              </a:r>
            </a:p>
          </p:txBody>
        </p:sp>
        <p:sp>
          <p:nvSpPr>
            <p:cNvPr id="24" name="Text Box 76">
              <a:extLst>
                <a:ext uri="{FF2B5EF4-FFF2-40B4-BE49-F238E27FC236}">
                  <a16:creationId xmlns:a16="http://schemas.microsoft.com/office/drawing/2014/main" id="{60602B42-7E39-1141-89B9-2ABF560EF2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948488" y="6315348"/>
              <a:ext cx="852487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 H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2</a:t>
              </a:r>
              <a:r>
                <a:rPr lang="en-US" altLang="zh-CN" sz="1600" b="1">
                  <a:solidFill>
                    <a:srgbClr val="993300"/>
                  </a:solidFill>
                </a:rPr>
                <a:t>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4 </a:t>
              </a:r>
            </a:p>
          </p:txBody>
        </p:sp>
        <p:sp>
          <p:nvSpPr>
            <p:cNvPr id="25" name="Text Box 77">
              <a:extLst>
                <a:ext uri="{FF2B5EF4-FFF2-40B4-BE49-F238E27FC236}">
                  <a16:creationId xmlns:a16="http://schemas.microsoft.com/office/drawing/2014/main" id="{99E4BC6A-0C03-4E40-8CD6-94AC5EB640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5324748"/>
              <a:ext cx="538162" cy="349250"/>
            </a:xfrm>
            <a:prstGeom prst="rect">
              <a:avLst/>
            </a:prstGeom>
            <a:solidFill>
              <a:srgbClr val="FFCCCC"/>
            </a:solidFill>
            <a:ln w="12700" cap="sq">
              <a:solidFill>
                <a:schemeClr val="bg2"/>
              </a:solidFill>
              <a:miter lim="800000"/>
              <a:headEnd type="none" w="sm" len="sm"/>
              <a:tailEnd type="none" w="sm" len="sm"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993300"/>
                  </a:solidFill>
                </a:rPr>
                <a:t>SO</a:t>
              </a:r>
              <a:r>
                <a:rPr lang="en-US" altLang="zh-CN" sz="1600" b="1" baseline="-25000">
                  <a:solidFill>
                    <a:srgbClr val="993300"/>
                  </a:solidFill>
                </a:rPr>
                <a:t>3</a:t>
              </a:r>
            </a:p>
          </p:txBody>
        </p:sp>
        <p:sp>
          <p:nvSpPr>
            <p:cNvPr id="26" name="Line 78">
              <a:extLst>
                <a:ext uri="{FF2B5EF4-FFF2-40B4-BE49-F238E27FC236}">
                  <a16:creationId xmlns:a16="http://schemas.microsoft.com/office/drawing/2014/main" id="{B909DBCD-5CF5-9843-8E57-CABD59229D0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2397398"/>
              <a:ext cx="2057400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79">
              <a:extLst>
                <a:ext uri="{FF2B5EF4-FFF2-40B4-BE49-F238E27FC236}">
                  <a16:creationId xmlns:a16="http://schemas.microsoft.com/office/drawing/2014/main" id="{6CD99472-6AF0-0C43-AA09-277AB5A8EB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0000" y="2853011"/>
              <a:ext cx="2057400" cy="1587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80">
              <a:extLst>
                <a:ext uri="{FF2B5EF4-FFF2-40B4-BE49-F238E27FC236}">
                  <a16:creationId xmlns:a16="http://schemas.microsoft.com/office/drawing/2014/main" id="{F819FD31-C62F-C34D-816A-3494DAECF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950" y="3191148"/>
              <a:ext cx="20574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81">
              <a:extLst>
                <a:ext uri="{FF2B5EF4-FFF2-40B4-BE49-F238E27FC236}">
                  <a16:creationId xmlns:a16="http://schemas.microsoft.com/office/drawing/2014/main" id="{CC598977-BB83-F44F-BB8E-DD892E2466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950" y="3648348"/>
              <a:ext cx="20574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Line 82">
              <a:extLst>
                <a:ext uri="{FF2B5EF4-FFF2-40B4-BE49-F238E27FC236}">
                  <a16:creationId xmlns:a16="http://schemas.microsoft.com/office/drawing/2014/main" id="{A95A2164-0469-4746-A249-B300DED55A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20950" y="4181748"/>
              <a:ext cx="20574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Line 83">
              <a:extLst>
                <a:ext uri="{FF2B5EF4-FFF2-40B4-BE49-F238E27FC236}">
                  <a16:creationId xmlns:a16="http://schemas.microsoft.com/office/drawing/2014/main" id="{C02E8E67-5E14-2442-8512-310E334B40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30750" y="4378598"/>
              <a:ext cx="1588" cy="93980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84">
              <a:extLst>
                <a:ext uri="{FF2B5EF4-FFF2-40B4-BE49-F238E27FC236}">
                  <a16:creationId xmlns:a16="http://schemas.microsoft.com/office/drawing/2014/main" id="{F10AF01B-8A88-2146-85EF-F03A60AFE3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4226198"/>
              <a:ext cx="1682750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Line 85">
              <a:extLst>
                <a:ext uri="{FF2B5EF4-FFF2-40B4-BE49-F238E27FC236}">
                  <a16:creationId xmlns:a16="http://schemas.microsoft.com/office/drawing/2014/main" id="{D35FBBD5-8839-234D-8D1A-B6868323B8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35550" y="4638948"/>
              <a:ext cx="19050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Line 86">
              <a:extLst>
                <a:ext uri="{FF2B5EF4-FFF2-40B4-BE49-F238E27FC236}">
                  <a16:creationId xmlns:a16="http://schemas.microsoft.com/office/drawing/2014/main" id="{FEFDD8BA-971D-D246-903F-FC26EB0F6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82402" y="6018810"/>
              <a:ext cx="19812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87">
              <a:extLst>
                <a:ext uri="{FF2B5EF4-FFF2-40B4-BE49-F238E27FC236}">
                  <a16:creationId xmlns:a16="http://schemas.microsoft.com/office/drawing/2014/main" id="{24BD627B-7EC4-8E41-A487-934C05C239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59350" y="5697810"/>
              <a:ext cx="1588" cy="31273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Line 88">
              <a:extLst>
                <a:ext uri="{FF2B5EF4-FFF2-40B4-BE49-F238E27FC236}">
                  <a16:creationId xmlns:a16="http://schemas.microsoft.com/office/drawing/2014/main" id="{90B5637F-0711-3141-A136-AD3819F786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83150" y="4389711"/>
              <a:ext cx="1588" cy="674687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Line 89">
              <a:extLst>
                <a:ext uri="{FF2B5EF4-FFF2-40B4-BE49-F238E27FC236}">
                  <a16:creationId xmlns:a16="http://schemas.microsoft.com/office/drawing/2014/main" id="{873EF83A-8A62-BB4D-ABC6-0D80ADE8247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35550" y="4378597"/>
              <a:ext cx="1588" cy="265113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Text Box 90">
              <a:extLst>
                <a:ext uri="{FF2B5EF4-FFF2-40B4-BE49-F238E27FC236}">
                  <a16:creationId xmlns:a16="http://schemas.microsoft.com/office/drawing/2014/main" id="{E1F31E4B-D8BB-7542-9C60-B8966BDA2B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4550" y="2060848"/>
              <a:ext cx="361950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 baseline="-25000">
                  <a:solidFill>
                    <a:srgbClr val="3399FF"/>
                  </a:solidFill>
                </a:rPr>
                <a:t>H2</a:t>
              </a:r>
            </a:p>
          </p:txBody>
        </p:sp>
        <p:sp>
          <p:nvSpPr>
            <p:cNvPr id="39" name="Text Box 91">
              <a:extLst>
                <a:ext uri="{FF2B5EF4-FFF2-40B4-BE49-F238E27FC236}">
                  <a16:creationId xmlns:a16="http://schemas.microsoft.com/office/drawing/2014/main" id="{E37369FA-4E0C-7740-9624-08DB3B57E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2854598"/>
              <a:ext cx="3778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F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40" name="Text Box 92">
              <a:extLst>
                <a:ext uri="{FF2B5EF4-FFF2-40B4-BE49-F238E27FC236}">
                  <a16:creationId xmlns:a16="http://schemas.microsoft.com/office/drawing/2014/main" id="{F8CB589D-FFE6-CC44-B30A-9C67209F7D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2800" y="3311798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41" name="Text Box 93">
              <a:extLst>
                <a:ext uri="{FF2B5EF4-FFF2-40B4-BE49-F238E27FC236}">
                  <a16:creationId xmlns:a16="http://schemas.microsoft.com/office/drawing/2014/main" id="{61A5AD3F-F37F-FE48-B5ED-594F09D845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9150" y="3827736"/>
              <a:ext cx="412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O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42" name="Text Box 94">
              <a:extLst>
                <a:ext uri="{FF2B5EF4-FFF2-40B4-BE49-F238E27FC236}">
                  <a16:creationId xmlns:a16="http://schemas.microsoft.com/office/drawing/2014/main" id="{B55CEB19-4473-2345-9F87-05A5F6DB4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3432448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43" name="Text Box 95">
              <a:extLst>
                <a:ext uri="{FF2B5EF4-FFF2-40B4-BE49-F238E27FC236}">
                  <a16:creationId xmlns:a16="http://schemas.microsoft.com/office/drawing/2014/main" id="{B22B22BC-72B4-4844-AAFC-DAD1553A22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3861073"/>
              <a:ext cx="5715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H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O</a:t>
              </a:r>
            </a:p>
          </p:txBody>
        </p:sp>
        <p:sp>
          <p:nvSpPr>
            <p:cNvPr id="44" name="Text Box 96">
              <a:extLst>
                <a:ext uri="{FF2B5EF4-FFF2-40B4-BE49-F238E27FC236}">
                  <a16:creationId xmlns:a16="http://schemas.microsoft.com/office/drawing/2014/main" id="{19B8274A-2F70-634B-8C51-0E5EA7738D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4302398"/>
              <a:ext cx="4572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45" name="Text Box 97">
              <a:extLst>
                <a:ext uri="{FF2B5EF4-FFF2-40B4-BE49-F238E27FC236}">
                  <a16:creationId xmlns:a16="http://schemas.microsoft.com/office/drawing/2014/main" id="{6B0AA304-0C80-7F48-BDA6-163128E3EA9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59350" y="4667523"/>
              <a:ext cx="21304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 + S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（</a:t>
              </a:r>
              <a:r>
                <a:rPr lang="zh-CN" altLang="en-US" sz="1600" b="1">
                  <a:solidFill>
                    <a:srgbClr val="3399FF"/>
                  </a:solidFill>
                </a:rPr>
                <a:t>或</a:t>
              </a:r>
              <a:r>
                <a:rPr lang="en-US" altLang="zh-CN" sz="1600" b="1">
                  <a:solidFill>
                    <a:srgbClr val="3399FF"/>
                  </a:solidFill>
                </a:rPr>
                <a:t>SCl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）</a:t>
              </a:r>
            </a:p>
          </p:txBody>
        </p:sp>
        <p:sp>
          <p:nvSpPr>
            <p:cNvPr id="46" name="Text Box 98">
              <a:extLst>
                <a:ext uri="{FF2B5EF4-FFF2-40B4-BE49-F238E27FC236}">
                  <a16:creationId xmlns:a16="http://schemas.microsoft.com/office/drawing/2014/main" id="{654FFED8-4D4F-9243-B2E9-71B67D81CC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5232673"/>
              <a:ext cx="466725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HF</a:t>
              </a:r>
            </a:p>
          </p:txBody>
        </p:sp>
        <p:sp>
          <p:nvSpPr>
            <p:cNvPr id="47" name="Text Box 99">
              <a:extLst>
                <a:ext uri="{FF2B5EF4-FFF2-40B4-BE49-F238E27FC236}">
                  <a16:creationId xmlns:a16="http://schemas.microsoft.com/office/drawing/2014/main" id="{4495B43E-3B43-054B-8CE4-FF9E152A6E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5673998"/>
              <a:ext cx="5461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HCl</a:t>
              </a:r>
            </a:p>
          </p:txBody>
        </p:sp>
        <p:sp>
          <p:nvSpPr>
            <p:cNvPr id="48" name="Text Box 100">
              <a:extLst>
                <a:ext uri="{FF2B5EF4-FFF2-40B4-BE49-F238E27FC236}">
                  <a16:creationId xmlns:a16="http://schemas.microsoft.com/office/drawing/2014/main" id="{B0835BB7-930F-834D-8BB8-674C463533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73750" y="6131198"/>
              <a:ext cx="57150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CC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bg2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7763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H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  <a:r>
                <a:rPr lang="en-US" altLang="zh-CN" sz="1600" b="1">
                  <a:solidFill>
                    <a:srgbClr val="3399FF"/>
                  </a:solidFill>
                </a:rPr>
                <a:t>O</a:t>
              </a:r>
            </a:p>
          </p:txBody>
        </p:sp>
        <p:sp>
          <p:nvSpPr>
            <p:cNvPr id="49" name="Text Box 101">
              <a:extLst>
                <a:ext uri="{FF2B5EF4-FFF2-40B4-BE49-F238E27FC236}">
                  <a16:creationId xmlns:a16="http://schemas.microsoft.com/office/drawing/2014/main" id="{8923E14F-195E-CB4B-A4E1-A57B9F97FA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49750" y="4683398"/>
              <a:ext cx="412750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>
                  <a:solidFill>
                    <a:srgbClr val="3399FF"/>
                  </a:solidFill>
                </a:rPr>
                <a:t>O</a:t>
              </a:r>
              <a:r>
                <a:rPr lang="en-US" altLang="zh-CN" sz="1600" b="1" baseline="-25000">
                  <a:solidFill>
                    <a:srgbClr val="3399FF"/>
                  </a:solidFill>
                </a:rPr>
                <a:t>2</a:t>
              </a:r>
            </a:p>
          </p:txBody>
        </p:sp>
        <p:sp>
          <p:nvSpPr>
            <p:cNvPr id="50" name="Text Box 102">
              <a:extLst>
                <a:ext uri="{FF2B5EF4-FFF2-40B4-BE49-F238E27FC236}">
                  <a16:creationId xmlns:a16="http://schemas.microsoft.com/office/drawing/2014/main" id="{39624A9C-870C-114B-B64D-B1B14E7D03F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67000" y="2500586"/>
              <a:ext cx="1301750" cy="2603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1600" b="1" baseline="-25000">
                  <a:solidFill>
                    <a:srgbClr val="3399FF"/>
                  </a:solidFill>
                </a:rPr>
                <a:t>煤，甲烷，天然气</a:t>
              </a:r>
            </a:p>
          </p:txBody>
        </p:sp>
        <p:sp>
          <p:nvSpPr>
            <p:cNvPr id="51" name="Line 104">
              <a:extLst>
                <a:ext uri="{FF2B5EF4-FFF2-40B4-BE49-F238E27FC236}">
                  <a16:creationId xmlns:a16="http://schemas.microsoft.com/office/drawing/2014/main" id="{7B9FB275-E122-CB49-99FE-6CA1957E44E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3150" y="5078686"/>
              <a:ext cx="2057400" cy="1587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Line 105">
              <a:extLst>
                <a:ext uri="{FF2B5EF4-FFF2-40B4-BE49-F238E27FC236}">
                  <a16:creationId xmlns:a16="http://schemas.microsoft.com/office/drawing/2014/main" id="{54CFA1E6-BDD4-E541-8A18-0D5EB5D3E4A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24400" y="5673998"/>
              <a:ext cx="7938" cy="79375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Line 106">
              <a:extLst>
                <a:ext uri="{FF2B5EF4-FFF2-40B4-BE49-F238E27FC236}">
                  <a16:creationId xmlns:a16="http://schemas.microsoft.com/office/drawing/2014/main" id="{FB57BF05-42D5-FD41-A052-6F6C5A639E7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3802" y="6476009"/>
              <a:ext cx="22098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Line 107">
              <a:extLst>
                <a:ext uri="{FF2B5EF4-FFF2-40B4-BE49-F238E27FC236}">
                  <a16:creationId xmlns:a16="http://schemas.microsoft.com/office/drawing/2014/main" id="{F32DF568-2FD0-0A47-81B5-46123643D6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105400" y="5521598"/>
              <a:ext cx="1828800" cy="1588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Line 108">
              <a:extLst>
                <a:ext uri="{FF2B5EF4-FFF2-40B4-BE49-F238E27FC236}">
                  <a16:creationId xmlns:a16="http://schemas.microsoft.com/office/drawing/2014/main" id="{F01342FF-6216-7241-9C4A-28ECEC27FD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257800" y="3768998"/>
              <a:ext cx="1676400" cy="0"/>
            </a:xfrm>
            <a:prstGeom prst="line">
              <a:avLst/>
            </a:prstGeom>
            <a:noFill/>
            <a:ln w="28575" cap="sq">
              <a:solidFill>
                <a:srgbClr val="00FF00"/>
              </a:solidFill>
              <a:round/>
              <a:headEnd type="none" w="sm" len="sm"/>
              <a:tailEnd type="triangl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Text Box 109">
              <a:extLst>
                <a:ext uri="{FF2B5EF4-FFF2-40B4-BE49-F238E27FC236}">
                  <a16:creationId xmlns:a16="http://schemas.microsoft.com/office/drawing/2014/main" id="{CC699A6A-335A-4545-B2B1-4125E88BBC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1280" y="5691647"/>
              <a:ext cx="2819400" cy="794198"/>
            </a:xfrm>
            <a:prstGeom prst="rect">
              <a:avLst/>
            </a:prstGeom>
            <a:solidFill>
              <a:srgbClr val="3399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0"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anose="02010609060101010101" pitchFamily="49" charset="-122"/>
                </a:rPr>
                <a:t>制备某些重要含硫 </a:t>
              </a:r>
            </a:p>
            <a:p>
              <a:pPr algn="ctr">
                <a:lnSpc>
                  <a:spcPct val="80000"/>
                </a:lnSpc>
                <a:spcBef>
                  <a:spcPct val="50000"/>
                </a:spcBef>
              </a:pPr>
              <a:r>
                <a:rPr lang="zh-CN" altLang="en-US" sz="20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ea typeface="黑体" panose="02010609060101010101" pitchFamily="49" charset="-122"/>
                </a:rPr>
                <a:t>  工业产品的途径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34134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8A6522B4-2189-7246-ACFA-A198E019E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56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D1DFC0-4471-9441-B82D-2D257F476B7B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63D1ED-7799-2A47-9E89-283CAB8AAA5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硫的重要化合物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7CF7FA-4618-E04D-8BCA-CF4BE1135D02}"/>
              </a:ext>
            </a:extLst>
          </p:cNvPr>
          <p:cNvSpPr/>
          <p:nvPr/>
        </p:nvSpPr>
        <p:spPr>
          <a:xfrm>
            <a:off x="209154" y="1124744"/>
            <a:ext cx="871911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 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结构与 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</a:t>
            </a:r>
            <a:r>
              <a:rPr lang="en-US" altLang="zh-CN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O </a:t>
            </a:r>
            <a:r>
              <a:rPr lang="zh-CN" altLang="en-US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相似。无色，有腐蛋味，剧毒气体。 稍溶于水。水溶液呈酸性，为二元弱酸。还原性</a:t>
            </a:r>
          </a:p>
        </p:txBody>
      </p:sp>
      <p:graphicFrame>
        <p:nvGraphicFramePr>
          <p:cNvPr id="6" name="Object 25">
            <a:extLst>
              <a:ext uri="{FF2B5EF4-FFF2-40B4-BE49-F238E27FC236}">
                <a16:creationId xmlns:a16="http://schemas.microsoft.com/office/drawing/2014/main" id="{3C8D7CD2-4A7F-E040-B02A-846C4C5E497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27584" y="2655755"/>
          <a:ext cx="54864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9058850" imgH="4972050" progId="Equation.3">
                  <p:embed/>
                </p:oleObj>
              </mc:Choice>
              <mc:Fallback>
                <p:oleObj name="Equation" r:id="rId2" imgW="39058850" imgH="4972050" progId="Equation.3">
                  <p:embed/>
                  <p:pic>
                    <p:nvPicPr>
                      <p:cNvPr id="6" name="Object 25">
                        <a:extLst>
                          <a:ext uri="{FF2B5EF4-FFF2-40B4-BE49-F238E27FC236}">
                            <a16:creationId xmlns:a16="http://schemas.microsoft.com/office/drawing/2014/main" id="{3C8D7CD2-4A7F-E040-B02A-846C4C5E497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584" y="2655755"/>
                        <a:ext cx="5486400" cy="71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6">
            <a:extLst>
              <a:ext uri="{FF2B5EF4-FFF2-40B4-BE49-F238E27FC236}">
                <a16:creationId xmlns:a16="http://schemas.microsoft.com/office/drawing/2014/main" id="{FD7AC6E9-A442-3246-87A5-7185D1EFD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784" y="3133973"/>
            <a:ext cx="1419225" cy="40011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000"/>
              <a:t>0.347</a:t>
            </a:r>
            <a:r>
              <a:rPr kumimoji="1" lang="en-US" altLang="zh-CN" sz="2000"/>
              <a:t>V</a:t>
            </a:r>
          </a:p>
        </p:txBody>
      </p:sp>
      <p:sp>
        <p:nvSpPr>
          <p:cNvPr id="8" name="Line 28">
            <a:extLst>
              <a:ext uri="{FF2B5EF4-FFF2-40B4-BE49-F238E27FC236}">
                <a16:creationId xmlns:a16="http://schemas.microsoft.com/office/drawing/2014/main" id="{5C881F8C-DADB-9442-9AFD-C42E7F4E060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89584" y="3112955"/>
            <a:ext cx="1588" cy="3397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2000"/>
          </a:p>
        </p:txBody>
      </p:sp>
      <p:sp>
        <p:nvSpPr>
          <p:cNvPr id="9" name="Text Box 31">
            <a:extLst>
              <a:ext uri="{FF2B5EF4-FFF2-40B4-BE49-F238E27FC236}">
                <a16:creationId xmlns:a16="http://schemas.microsoft.com/office/drawing/2014/main" id="{E3E99D31-D33C-244E-A41D-3BB9C84373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08784" y="2122355"/>
            <a:ext cx="2087563" cy="400110"/>
          </a:xfrm>
          <a:prstGeom prst="rect">
            <a:avLst/>
          </a:prstGeom>
          <a:noFill/>
          <a:ln w="9525">
            <a:noFill/>
            <a:miter lim="800000"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</a:pPr>
            <a:r>
              <a:rPr kumimoji="1" lang="zh-CN" altLang="en-US" sz="2000"/>
              <a:t>0.303</a:t>
            </a:r>
            <a:r>
              <a:rPr kumimoji="1" lang="en-US" altLang="zh-CN" sz="2000"/>
              <a:t>V</a:t>
            </a:r>
            <a:endParaRPr kumimoji="1" lang="en-US" altLang="zh-CN" sz="2000">
              <a:latin typeface="Arial Narrow" panose="020B0604020202020204" pitchFamily="34" charset="0"/>
            </a:endParaRPr>
          </a:p>
        </p:txBody>
      </p:sp>
      <p:sp>
        <p:nvSpPr>
          <p:cNvPr id="10" name="Line 33">
            <a:extLst>
              <a:ext uri="{FF2B5EF4-FFF2-40B4-BE49-F238E27FC236}">
                <a16:creationId xmlns:a16="http://schemas.microsoft.com/office/drawing/2014/main" id="{0CC19809-E06F-AD4E-A583-A985FB358FD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584" y="3493955"/>
            <a:ext cx="3048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1" name="Line 34">
            <a:extLst>
              <a:ext uri="{FF2B5EF4-FFF2-40B4-BE49-F238E27FC236}">
                <a16:creationId xmlns:a16="http://schemas.microsoft.com/office/drawing/2014/main" id="{D7B3C407-DC7E-B34A-9640-B5E323D1A4C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89584" y="2503355"/>
            <a:ext cx="4572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2" name="Line 40">
            <a:extLst>
              <a:ext uri="{FF2B5EF4-FFF2-40B4-BE49-F238E27FC236}">
                <a16:creationId xmlns:a16="http://schemas.microsoft.com/office/drawing/2014/main" id="{8FCCCB48-3762-4844-BF95-307958E4BB5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7584" y="3112955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D166D342-9C06-F142-B0D1-F953C68CE7C8}"/>
              </a:ext>
            </a:extLst>
          </p:cNvPr>
          <p:cNvSpPr>
            <a:spLocks noChangeShapeType="1"/>
          </p:cNvSpPr>
          <p:nvPr/>
        </p:nvSpPr>
        <p:spPr bwMode="auto">
          <a:xfrm>
            <a:off x="6161584" y="2503355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4" name="Line 42">
            <a:extLst>
              <a:ext uri="{FF2B5EF4-FFF2-40B4-BE49-F238E27FC236}">
                <a16:creationId xmlns:a16="http://schemas.microsoft.com/office/drawing/2014/main" id="{01885589-BDA4-394A-BDC3-45BB2F0DD88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89584" y="2503355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pic>
        <p:nvPicPr>
          <p:cNvPr id="15" name="Picture 27" descr="F:\Ic3\ChaptersFigures\ch11gifs\fig1106c.gif">
            <a:extLst>
              <a:ext uri="{FF2B5EF4-FFF2-40B4-BE49-F238E27FC236}">
                <a16:creationId xmlns:a16="http://schemas.microsoft.com/office/drawing/2014/main" id="{1A237FD2-E3AC-8A42-8105-4B04A1DF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86381" y="1781179"/>
            <a:ext cx="1961202" cy="22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 Box 11">
            <a:extLst>
              <a:ext uri="{FF2B5EF4-FFF2-40B4-BE49-F238E27FC236}">
                <a16:creationId xmlns:a16="http://schemas.microsoft.com/office/drawing/2014/main" id="{5B127B5F-AC07-5D4A-873C-8537C4ED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9531" y="4153925"/>
            <a:ext cx="32766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FF"/>
                </a:solidFill>
                <a:ea typeface="黑体" panose="02010609060101010101" pitchFamily="49" charset="-122"/>
              </a:rPr>
              <a:t>与中等强度氧化剂作用</a:t>
            </a:r>
          </a:p>
        </p:txBody>
      </p:sp>
      <p:graphicFrame>
        <p:nvGraphicFramePr>
          <p:cNvPr id="25" name="Object 12">
            <a:extLst>
              <a:ext uri="{FF2B5EF4-FFF2-40B4-BE49-F238E27FC236}">
                <a16:creationId xmlns:a16="http://schemas.microsoft.com/office/drawing/2014/main" id="{E5097089-E566-5C44-937F-1DD14A03B8F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788346" y="4609605"/>
          <a:ext cx="3911674" cy="41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5" imgW="25012650" imgH="2635250" progId="Equation.3">
                  <p:embed/>
                </p:oleObj>
              </mc:Choice>
              <mc:Fallback>
                <p:oleObj name="公式" r:id="rId5" imgW="25012650" imgH="2635250" progId="Equation.3">
                  <p:embed/>
                  <p:pic>
                    <p:nvPicPr>
                      <p:cNvPr id="25" name="Object 12">
                        <a:extLst>
                          <a:ext uri="{FF2B5EF4-FFF2-40B4-BE49-F238E27FC236}">
                            <a16:creationId xmlns:a16="http://schemas.microsoft.com/office/drawing/2014/main" id="{E5097089-E566-5C44-937F-1DD14A03B8F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8346" y="4609605"/>
                        <a:ext cx="3911674" cy="410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Object 25">
            <a:extLst>
              <a:ext uri="{FF2B5EF4-FFF2-40B4-BE49-F238E27FC236}">
                <a16:creationId xmlns:a16="http://schemas.microsoft.com/office/drawing/2014/main" id="{E13F3E7F-3E68-4041-9B4C-2B858C0355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8307" y="4254098"/>
          <a:ext cx="3396303" cy="7658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25895300" imgH="5848350" progId="Equation.3">
                  <p:embed/>
                </p:oleObj>
              </mc:Choice>
              <mc:Fallback>
                <p:oleObj name="Equation" r:id="rId7" imgW="25895300" imgH="5848350" progId="Equation.3">
                  <p:embed/>
                  <p:pic>
                    <p:nvPicPr>
                      <p:cNvPr id="29" name="Object 25">
                        <a:extLst>
                          <a:ext uri="{FF2B5EF4-FFF2-40B4-BE49-F238E27FC236}">
                            <a16:creationId xmlns:a16="http://schemas.microsoft.com/office/drawing/2014/main" id="{E13F3E7F-3E68-4041-9B4C-2B858C0355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307" y="4254098"/>
                        <a:ext cx="3396303" cy="7658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Rectangle 26">
            <a:extLst>
              <a:ext uri="{FF2B5EF4-FFF2-40B4-BE49-F238E27FC236}">
                <a16:creationId xmlns:a16="http://schemas.microsoft.com/office/drawing/2014/main" id="{9BC2D073-B083-5D4D-B75F-DF8F51B10B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385" y="3835284"/>
            <a:ext cx="218842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与空气 </a:t>
            </a:r>
            <a:r>
              <a:rPr kumimoji="1" lang="zh-CN" altLang="en-US" sz="2000" b="1" dirty="0">
                <a:solidFill>
                  <a:srgbClr val="0000FF"/>
                </a:solidFill>
                <a:ea typeface="黑体" panose="02010609060101010101" pitchFamily="49" charset="-122"/>
              </a:rPr>
              <a:t>(</a:t>
            </a:r>
            <a:r>
              <a:rPr kumimoji="1" lang="en-US" altLang="zh-CN" sz="2000" b="1" dirty="0">
                <a:solidFill>
                  <a:srgbClr val="0000FF"/>
                </a:solidFill>
                <a:ea typeface="黑体" panose="02010609060101010101" pitchFamily="49" charset="-122"/>
              </a:rPr>
              <a:t>O</a:t>
            </a:r>
            <a:r>
              <a:rPr kumimoji="1" lang="en-US" altLang="zh-CN" sz="2000" b="1" baseline="-25000" dirty="0">
                <a:solidFill>
                  <a:srgbClr val="0000FF"/>
                </a:solidFill>
                <a:ea typeface="黑体" panose="02010609060101010101" pitchFamily="49" charset="-122"/>
              </a:rPr>
              <a:t>2</a:t>
            </a:r>
            <a:r>
              <a:rPr kumimoji="1" lang="en-US" altLang="zh-CN" sz="2000" b="1" dirty="0">
                <a:solidFill>
                  <a:srgbClr val="0000FF"/>
                </a:solidFill>
                <a:ea typeface="黑体" panose="02010609060101010101" pitchFamily="49" charset="-122"/>
              </a:rPr>
              <a:t>)</a:t>
            </a:r>
            <a:r>
              <a:rPr kumimoji="1" lang="en-US" altLang="zh-CN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kumimoji="1" lang="zh-CN" altLang="en-US" sz="2000" b="1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反应</a:t>
            </a:r>
          </a:p>
        </p:txBody>
      </p:sp>
      <p:sp>
        <p:nvSpPr>
          <p:cNvPr id="31" name="Text Box 14">
            <a:extLst>
              <a:ext uri="{FF2B5EF4-FFF2-40B4-BE49-F238E27FC236}">
                <a16:creationId xmlns:a16="http://schemas.microsoft.com/office/drawing/2014/main" id="{E0D4E1CD-D9AB-AE44-B57B-0E4E84785B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92" y="5157642"/>
            <a:ext cx="429563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FF"/>
                </a:solidFill>
                <a:ea typeface="黑体" panose="02010609060101010101" pitchFamily="49" charset="-122"/>
              </a:rPr>
              <a:t>与强氧化剂反应，</a:t>
            </a:r>
            <a:r>
              <a:rPr lang="zh-CN" altLang="en-US" sz="2000" b="1" dirty="0">
                <a:solidFill>
                  <a:srgbClr val="0000FF"/>
                </a:solidFill>
              </a:rPr>
              <a:t>产物: </a:t>
            </a:r>
            <a:r>
              <a:rPr lang="en-US" altLang="zh-CN" sz="2000" b="1" dirty="0">
                <a:solidFill>
                  <a:srgbClr val="0000FF"/>
                </a:solidFill>
              </a:rPr>
              <a:t>S, SO</a:t>
            </a:r>
            <a:r>
              <a:rPr lang="en-US" altLang="zh-CN" sz="2000" b="1" baseline="-25000" dirty="0">
                <a:solidFill>
                  <a:srgbClr val="0000FF"/>
                </a:solidFill>
              </a:rPr>
              <a:t>4</a:t>
            </a:r>
            <a:r>
              <a:rPr lang="en-US" altLang="zh-CN" sz="2000" b="1" baseline="30000" dirty="0">
                <a:solidFill>
                  <a:srgbClr val="0000FF"/>
                </a:solidFill>
              </a:rPr>
              <a:t>2-</a:t>
            </a:r>
            <a:endParaRPr lang="zh-CN" altLang="en-US" sz="2000" b="1" baseline="30000" dirty="0">
              <a:solidFill>
                <a:srgbClr val="0000FF"/>
              </a:solidFill>
            </a:endParaRPr>
          </a:p>
        </p:txBody>
      </p:sp>
      <p:graphicFrame>
        <p:nvGraphicFramePr>
          <p:cNvPr id="32" name="Object 15">
            <a:extLst>
              <a:ext uri="{FF2B5EF4-FFF2-40B4-BE49-F238E27FC236}">
                <a16:creationId xmlns:a16="http://schemas.microsoft.com/office/drawing/2014/main" id="{4C32FBCF-5014-F242-B195-67410A4E9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1560" y="5614560"/>
          <a:ext cx="5299558" cy="119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37452300" imgH="8483600" progId="Equation.3">
                  <p:embed/>
                </p:oleObj>
              </mc:Choice>
              <mc:Fallback>
                <p:oleObj name="Equation" r:id="rId9" imgW="37452300" imgH="8483600" progId="Equation.3">
                  <p:embed/>
                  <p:pic>
                    <p:nvPicPr>
                      <p:cNvPr id="32" name="Object 15">
                        <a:extLst>
                          <a:ext uri="{FF2B5EF4-FFF2-40B4-BE49-F238E27FC236}">
                            <a16:creationId xmlns:a16="http://schemas.microsoft.com/office/drawing/2014/main" id="{4C32FBCF-5014-F242-B195-67410A4E940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560" y="5614560"/>
                        <a:ext cx="5299558" cy="11998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3464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>
            <a:extLst>
              <a:ext uri="{FF2B5EF4-FFF2-40B4-BE49-F238E27FC236}">
                <a16:creationId xmlns:a16="http://schemas.microsoft.com/office/drawing/2014/main" id="{32CE88EF-6279-DA49-9D23-B52CB3C4E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57</a:t>
            </a:fld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DAE80B1-E6E3-614C-B0A7-F35148AD70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816098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>
                <a:ea typeface="黑体" panose="02010609060101010101" pitchFamily="49" charset="-122"/>
              </a:rPr>
              <a:t>制备</a:t>
            </a:r>
            <a:endParaRPr kumimoji="1" lang="zh-CN" altLang="en-US" b="1" baseline="-25000" dirty="0">
              <a:ea typeface="黑体" panose="02010609060101010101" pitchFamily="49" charset="-122"/>
            </a:endParaRP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CCA3D90C-449C-394D-A362-714C4EE8C5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3797173"/>
            <a:ext cx="519885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dirty="0"/>
              <a:t>随 </a:t>
            </a:r>
            <a:r>
              <a:rPr kumimoji="1" lang="en-US" altLang="zh-CN" dirty="0"/>
              <a:t>X </a:t>
            </a:r>
            <a:r>
              <a:rPr kumimoji="1" lang="zh-CN" altLang="en-US" dirty="0"/>
              <a:t>值的增大，颜色由黄→橙红→红</a:t>
            </a:r>
          </a:p>
        </p:txBody>
      </p:sp>
      <p:sp>
        <p:nvSpPr>
          <p:cNvPr id="5" name="Rectangle 15">
            <a:extLst>
              <a:ext uri="{FF2B5EF4-FFF2-40B4-BE49-F238E27FC236}">
                <a16:creationId xmlns:a16="http://schemas.microsoft.com/office/drawing/2014/main" id="{2503CF96-F283-9A46-9333-111CD0416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5950" y="2846558"/>
            <a:ext cx="2362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dirty="0"/>
              <a:t>（</a:t>
            </a:r>
            <a:r>
              <a:rPr kumimoji="1" lang="zh-CN" altLang="en-US" dirty="0"/>
              <a:t>提供了活性硫）</a:t>
            </a:r>
          </a:p>
        </p:txBody>
      </p:sp>
      <p:sp>
        <p:nvSpPr>
          <p:cNvPr id="6" name="Rectangle 29">
            <a:extLst>
              <a:ext uri="{FF2B5EF4-FFF2-40B4-BE49-F238E27FC236}">
                <a16:creationId xmlns:a16="http://schemas.microsoft.com/office/drawing/2014/main" id="{E3BD55DB-0D76-204A-90C2-973CBD4DCF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08" y="1048390"/>
            <a:ext cx="14221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 b="1" dirty="0">
                <a:ea typeface="黑体" panose="02010609060101010101" pitchFamily="49" charset="-122"/>
              </a:rPr>
              <a:t>多硫化物</a:t>
            </a:r>
          </a:p>
        </p:txBody>
      </p:sp>
      <p:graphicFrame>
        <p:nvGraphicFramePr>
          <p:cNvPr id="7" name="Object 35">
            <a:extLst>
              <a:ext uri="{FF2B5EF4-FFF2-40B4-BE49-F238E27FC236}">
                <a16:creationId xmlns:a16="http://schemas.microsoft.com/office/drawing/2014/main" id="{9F35B73A-2AB8-5B47-A460-D422884F78A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7784" y="1036956"/>
          <a:ext cx="4395356" cy="46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3552150" imgH="2489200" progId="Equation.3">
                  <p:embed/>
                </p:oleObj>
              </mc:Choice>
              <mc:Fallback>
                <p:oleObj name="Equation" r:id="rId2" imgW="23552150" imgH="2489200" progId="Equation.3">
                  <p:embed/>
                  <p:pic>
                    <p:nvPicPr>
                      <p:cNvPr id="7" name="Object 35">
                        <a:extLst>
                          <a:ext uri="{FF2B5EF4-FFF2-40B4-BE49-F238E27FC236}">
                            <a16:creationId xmlns:a16="http://schemas.microsoft.com/office/drawing/2014/main" id="{9F35B73A-2AB8-5B47-A460-D422884F78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784" y="1036956"/>
                        <a:ext cx="4395356" cy="4616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38">
            <a:extLst>
              <a:ext uri="{FF2B5EF4-FFF2-40B4-BE49-F238E27FC236}">
                <a16:creationId xmlns:a16="http://schemas.microsoft.com/office/drawing/2014/main" id="{0BD5F635-EF2F-1C4B-82FE-B2D34BC65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3339973"/>
            <a:ext cx="5462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zh-CN" dirty="0"/>
              <a:t>现象：黄</a:t>
            </a:r>
            <a:r>
              <a:rPr kumimoji="1" lang="zh-CN" altLang="en-US" dirty="0">
                <a:latin typeface="宋体" panose="02010600030101010101" pitchFamily="2" charset="-122"/>
              </a:rPr>
              <a:t>→橙红→红       </a:t>
            </a:r>
            <a:r>
              <a:rPr kumimoji="1" lang="en-US" altLang="en-US" dirty="0">
                <a:latin typeface="宋体" panose="02010600030101010101" pitchFamily="2" charset="-122"/>
              </a:rPr>
              <a:t>x</a:t>
            </a:r>
            <a:r>
              <a:rPr kumimoji="1" lang="zh-CN" altLang="en-US" dirty="0">
                <a:latin typeface="宋体" panose="02010600030101010101" pitchFamily="2" charset="-122"/>
              </a:rPr>
              <a:t>↑</a:t>
            </a:r>
          </a:p>
        </p:txBody>
      </p:sp>
      <p:graphicFrame>
        <p:nvGraphicFramePr>
          <p:cNvPr id="9" name="Object 39">
            <a:extLst>
              <a:ext uri="{FF2B5EF4-FFF2-40B4-BE49-F238E27FC236}">
                <a16:creationId xmlns:a16="http://schemas.microsoft.com/office/drawing/2014/main" id="{664560CD-16FE-284D-B10A-20FC3C53F48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06492" y="2827062"/>
          <a:ext cx="35052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19894550" imgH="2635250" progId="Equation.3">
                  <p:embed/>
                </p:oleObj>
              </mc:Choice>
              <mc:Fallback>
                <p:oleObj name="公式" r:id="rId4" imgW="19894550" imgH="2635250" progId="Equation.3">
                  <p:embed/>
                  <p:pic>
                    <p:nvPicPr>
                      <p:cNvPr id="9" name="Object 39">
                        <a:extLst>
                          <a:ext uri="{FF2B5EF4-FFF2-40B4-BE49-F238E27FC236}">
                            <a16:creationId xmlns:a16="http://schemas.microsoft.com/office/drawing/2014/main" id="{664560CD-16FE-284D-B10A-20FC3C53F4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06492" y="2827062"/>
                        <a:ext cx="35052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40">
            <a:extLst>
              <a:ext uri="{FF2B5EF4-FFF2-40B4-BE49-F238E27FC236}">
                <a16:creationId xmlns:a16="http://schemas.microsoft.com/office/drawing/2014/main" id="{3AEE960E-DE44-8948-ACBB-691D53D501F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68492" y="1668929"/>
          <a:ext cx="2743200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3898900" imgH="1257300" progId="ChemDraw.Document.5.0">
                  <p:embed/>
                </p:oleObj>
              </mc:Choice>
              <mc:Fallback>
                <p:oleObj name="CS ChemDraw Drawing" r:id="rId6" imgW="3898900" imgH="1257300" progId="ChemDraw.Document.5.0">
                  <p:embed/>
                  <p:pic>
                    <p:nvPicPr>
                      <p:cNvPr id="10" name="Object 40">
                        <a:extLst>
                          <a:ext uri="{FF2B5EF4-FFF2-40B4-BE49-F238E27FC236}">
                            <a16:creationId xmlns:a16="http://schemas.microsoft.com/office/drawing/2014/main" id="{3AEE960E-DE44-8948-ACBB-691D53D501F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8492" y="1668929"/>
                        <a:ext cx="2743200" cy="884237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41">
            <a:extLst>
              <a:ext uri="{FF2B5EF4-FFF2-40B4-BE49-F238E27FC236}">
                <a16:creationId xmlns:a16="http://schemas.microsoft.com/office/drawing/2014/main" id="{A7BFA216-16C8-EB44-AE2A-313B44FE5A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7157" y="4783050"/>
            <a:ext cx="220124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宋体" panose="02010600030101010101" pitchFamily="2" charset="-122"/>
              </a:rPr>
              <a:t>   遇酸不稳定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宋体" panose="02010600030101010101" pitchFamily="2" charset="-122"/>
              </a:rPr>
              <a:t>   氧化性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宋体" panose="02010600030101010101" pitchFamily="2" charset="-122"/>
              </a:rPr>
              <a:t>   还原性</a:t>
            </a:r>
          </a:p>
        </p:txBody>
      </p:sp>
      <p:graphicFrame>
        <p:nvGraphicFramePr>
          <p:cNvPr id="12" name="Object 42">
            <a:extLst>
              <a:ext uri="{FF2B5EF4-FFF2-40B4-BE49-F238E27FC236}">
                <a16:creationId xmlns:a16="http://schemas.microsoft.com/office/drawing/2014/main" id="{191EC5B3-7462-CB48-8BAE-B4E3F3B96E6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25564" y="5366733"/>
          <a:ext cx="2590800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5214600" imgH="2781300" progId="Equation.3">
                  <p:embed/>
                </p:oleObj>
              </mc:Choice>
              <mc:Fallback>
                <p:oleObj name="公式" r:id="rId8" imgW="15214600" imgH="2781300" progId="Equation.3">
                  <p:embed/>
                  <p:pic>
                    <p:nvPicPr>
                      <p:cNvPr id="12" name="Object 42">
                        <a:extLst>
                          <a:ext uri="{FF2B5EF4-FFF2-40B4-BE49-F238E27FC236}">
                            <a16:creationId xmlns:a16="http://schemas.microsoft.com/office/drawing/2014/main" id="{191EC5B3-7462-CB48-8BAE-B4E3F3B96E6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5564" y="5366733"/>
                        <a:ext cx="2590800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43">
            <a:extLst>
              <a:ext uri="{FF2B5EF4-FFF2-40B4-BE49-F238E27FC236}">
                <a16:creationId xmlns:a16="http://schemas.microsoft.com/office/drawing/2014/main" id="{FCD3725D-8607-FC43-ACFA-FEBBD09FD6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91512" y="4826022"/>
          <a:ext cx="462280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31451550" imgH="2635250" progId="Equation.3">
                  <p:embed/>
                </p:oleObj>
              </mc:Choice>
              <mc:Fallback>
                <p:oleObj name="公式" r:id="rId10" imgW="31451550" imgH="2635250" progId="Equation.3">
                  <p:embed/>
                  <p:pic>
                    <p:nvPicPr>
                      <p:cNvPr id="13" name="Object 43">
                        <a:extLst>
                          <a:ext uri="{FF2B5EF4-FFF2-40B4-BE49-F238E27FC236}">
                            <a16:creationId xmlns:a16="http://schemas.microsoft.com/office/drawing/2014/main" id="{FCD3725D-8607-FC43-ACFA-FEBBD09FD67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91512" y="4826022"/>
                        <a:ext cx="462280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44">
            <a:extLst>
              <a:ext uri="{FF2B5EF4-FFF2-40B4-BE49-F238E27FC236}">
                <a16:creationId xmlns:a16="http://schemas.microsoft.com/office/drawing/2014/main" id="{A54CEB6F-2253-6547-A92A-17417F84D33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332" y="5952074"/>
          <a:ext cx="3768725" cy="446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23406100" imgH="2781300" progId="Equation.3">
                  <p:embed/>
                </p:oleObj>
              </mc:Choice>
              <mc:Fallback>
                <p:oleObj name="Equation" r:id="rId12" imgW="23406100" imgH="2781300" progId="Equation.3">
                  <p:embed/>
                  <p:pic>
                    <p:nvPicPr>
                      <p:cNvPr id="14" name="Object 44">
                        <a:extLst>
                          <a:ext uri="{FF2B5EF4-FFF2-40B4-BE49-F238E27FC236}">
                            <a16:creationId xmlns:a16="http://schemas.microsoft.com/office/drawing/2014/main" id="{A54CEB6F-2253-6547-A92A-17417F84D3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6332" y="5952074"/>
                        <a:ext cx="3768725" cy="446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 Box 45">
            <a:extLst>
              <a:ext uri="{FF2B5EF4-FFF2-40B4-BE49-F238E27FC236}">
                <a16:creationId xmlns:a16="http://schemas.microsoft.com/office/drawing/2014/main" id="{D10CE636-7CD0-FE47-A810-4BB521681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93289" y="5378262"/>
            <a:ext cx="265970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/>
              <a:t>（提供了活性硫）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1099DC8-C45D-3247-815C-61B21824635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B49A20B6-F74B-8643-9D35-AFBF64E09E08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硫的重要化合物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26025C-BC9F-D540-BDCA-8DD9C089E8DC}"/>
              </a:ext>
            </a:extLst>
          </p:cNvPr>
          <p:cNvSpPr/>
          <p:nvPr/>
        </p:nvSpPr>
        <p:spPr>
          <a:xfrm>
            <a:off x="580950" y="4292118"/>
            <a:ext cx="803425" cy="5724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性质</a:t>
            </a:r>
          </a:p>
        </p:txBody>
      </p:sp>
    </p:spTree>
    <p:extLst>
      <p:ext uri="{BB962C8B-B14F-4D97-AF65-F5344CB8AC3E}">
        <p14:creationId xmlns:p14="http://schemas.microsoft.com/office/powerpoint/2010/main" val="101240576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FC8B9829-9FC8-944A-BE3C-3F3CAF6DD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572487"/>
            <a:ext cx="83820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28663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Aft>
                <a:spcPct val="20000"/>
              </a:spcAft>
            </a:pPr>
            <a:r>
              <a:rPr kumimoji="1" lang="zh-CN" altLang="en-US" sz="2400" dirty="0">
                <a:ea typeface="SimHei" panose="02010609060101010101" pitchFamily="49" charset="-122"/>
                <a:cs typeface="Arial" panose="020B0604020202020204" pitchFamily="34" charset="0"/>
              </a:rPr>
              <a:t>大多数金属硫化物，有颜色且难溶于水，仅碱金属盐易溶，碱土金属盐大多微溶的</a:t>
            </a:r>
            <a:r>
              <a:rPr kumimoji="1" lang="en-US" altLang="zh-CN" sz="2400" dirty="0"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1" lang="zh-CN" altLang="en-US" sz="2400" dirty="0">
                <a:ea typeface="SimHei" panose="02010609060101010101" pitchFamily="49" charset="-122"/>
                <a:cs typeface="Arial" panose="020B0604020202020204" pitchFamily="34" charset="0"/>
              </a:rPr>
              <a:t>除</a:t>
            </a:r>
            <a:r>
              <a:rPr kumimoji="1" lang="en-US" altLang="zh-CN" sz="2400" dirty="0" err="1">
                <a:ea typeface="SimHei" panose="02010609060101010101" pitchFamily="49" charset="-122"/>
                <a:cs typeface="Arial" panose="020B0604020202020204" pitchFamily="34" charset="0"/>
              </a:rPr>
              <a:t>BeS</a:t>
            </a:r>
            <a:r>
              <a:rPr kumimoji="1" lang="zh-CN" altLang="en-US" sz="2400" dirty="0">
                <a:ea typeface="SimHei" panose="02010609060101010101" pitchFamily="49" charset="-122"/>
                <a:cs typeface="Arial" panose="020B0604020202020204" pitchFamily="34" charset="0"/>
              </a:rPr>
              <a:t>难溶</a:t>
            </a:r>
            <a:r>
              <a:rPr kumimoji="1" lang="en-US" altLang="zh-CN" sz="2400" dirty="0">
                <a:ea typeface="SimHei" panose="02010609060101010101" pitchFamily="49" charset="-122"/>
                <a:cs typeface="Arial" panose="020B0604020202020204" pitchFamily="34" charset="0"/>
              </a:rPr>
              <a:t>, </a:t>
            </a:r>
            <a:r>
              <a:rPr kumimoji="1" lang="en-US" altLang="zh-CN" sz="2400" dirty="0" err="1">
                <a:ea typeface="SimHei" panose="02010609060101010101" pitchFamily="49" charset="-122"/>
                <a:cs typeface="Arial" panose="020B0604020202020204" pitchFamily="34" charset="0"/>
              </a:rPr>
              <a:t>BaS</a:t>
            </a:r>
            <a:r>
              <a:rPr kumimoji="1" lang="zh-CN" altLang="en-US" sz="2400" dirty="0">
                <a:ea typeface="SimHei" panose="02010609060101010101" pitchFamily="49" charset="-122"/>
                <a:cs typeface="Arial" panose="020B0604020202020204" pitchFamily="34" charset="0"/>
              </a:rPr>
              <a:t>易溶</a:t>
            </a:r>
            <a:r>
              <a:rPr kumimoji="1" lang="en-US" altLang="zh-CN" sz="2400" dirty="0"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r>
              <a:rPr kumimoji="1" lang="zh-CN" altLang="en-US" sz="2400" dirty="0">
                <a:ea typeface="SimHei" panose="02010609060101010101" pitchFamily="49" charset="-122"/>
                <a:cs typeface="Arial" panose="020B0604020202020204" pitchFamily="34" charset="0"/>
              </a:rPr>
              <a:t>。在分析中用于鉴别和分离金属离子。　　</a:t>
            </a:r>
          </a:p>
        </p:txBody>
      </p:sp>
      <p:graphicFrame>
        <p:nvGraphicFramePr>
          <p:cNvPr id="51204" name="Group 4">
            <a:extLst>
              <a:ext uri="{FF2B5EF4-FFF2-40B4-BE49-F238E27FC236}">
                <a16:creationId xmlns:a16="http://schemas.microsoft.com/office/drawing/2014/main" id="{D8FED05B-3F83-E64F-B533-0506D924651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772816"/>
          <a:ext cx="8229600" cy="2853375"/>
        </p:xfrm>
        <a:graphic>
          <a:graphicData uri="http://schemas.openxmlformats.org/drawingml/2006/table">
            <a:tbl>
              <a:tblPr/>
              <a:tblGrid>
                <a:gridCol w="2003425">
                  <a:extLst>
                    <a:ext uri="{9D8B030D-6E8A-4147-A177-3AD203B41FA5}">
                      <a16:colId xmlns:a16="http://schemas.microsoft.com/office/drawing/2014/main" val="3248695957"/>
                    </a:ext>
                  </a:extLst>
                </a:gridCol>
                <a:gridCol w="2074863">
                  <a:extLst>
                    <a:ext uri="{9D8B030D-6E8A-4147-A177-3AD203B41FA5}">
                      <a16:colId xmlns:a16="http://schemas.microsoft.com/office/drawing/2014/main" val="4097371279"/>
                    </a:ext>
                  </a:extLst>
                </a:gridCol>
                <a:gridCol w="2076450">
                  <a:extLst>
                    <a:ext uri="{9D8B030D-6E8A-4147-A177-3AD203B41FA5}">
                      <a16:colId xmlns:a16="http://schemas.microsoft.com/office/drawing/2014/main" val="2205389984"/>
                    </a:ext>
                  </a:extLst>
                </a:gridCol>
                <a:gridCol w="2074862">
                  <a:extLst>
                    <a:ext uri="{9D8B030D-6E8A-4147-A177-3AD203B41FA5}">
                      <a16:colId xmlns:a16="http://schemas.microsoft.com/office/drawing/2014/main" val="68225942"/>
                    </a:ext>
                  </a:extLst>
                </a:gridCol>
              </a:tblGrid>
              <a:tr h="311150">
                <a:tc row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hlink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溶于稀盐酸</a:t>
                      </a:r>
                      <a:b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pK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&gt;24</a:t>
                      </a:r>
                      <a:r>
                        <a:rPr kumimoji="0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不溶于稀盐酸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4612954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溶于浓盐酸</a:t>
                      </a:r>
                      <a:b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</a:b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pK</a:t>
                      </a:r>
                      <a:r>
                        <a:rPr kumimoji="0" lang="en-US" altLang="zh-CN" sz="18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sp</a:t>
                      </a: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&gt;25-30</a:t>
                      </a:r>
                      <a:r>
                        <a:rPr kumimoji="0" lang="en-US" altLang="zh-CN" sz="18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不于浓盐酸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5444236"/>
                  </a:ext>
                </a:extLst>
              </a:tr>
              <a:tr h="376238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溶于氧化性酸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溶于王水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791991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ZnS(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白色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CdS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黄色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CuS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HgS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4854404"/>
                  </a:ext>
                </a:extLst>
              </a:tr>
              <a:tr h="4349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MnS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肉色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PbS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hlink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Cu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Hg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4637118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FeS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SnS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褐色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Ag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 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黑色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2870480"/>
                  </a:ext>
                </a:extLst>
              </a:tr>
              <a:tr h="4333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Sb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</a:t>
                      </a:r>
                      <a:r>
                        <a:rPr kumimoji="0" lang="en-US" altLang="zh-CN" sz="1800" b="0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3 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橙色</a:t>
                      </a: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0" lang="zh-CN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146238"/>
                  </a:ext>
                </a:extLst>
              </a:tr>
            </a:tbl>
          </a:graphicData>
        </a:graphic>
      </p:graphicFrame>
      <p:sp>
        <p:nvSpPr>
          <p:cNvPr id="51245" name="Text Box 45">
            <a:extLst>
              <a:ext uri="{FF2B5EF4-FFF2-40B4-BE49-F238E27FC236}">
                <a16:creationId xmlns:a16="http://schemas.microsoft.com/office/drawing/2014/main" id="{4308FA57-DBC1-1947-BE4B-776350623E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536" y="5555594"/>
            <a:ext cx="8291264" cy="9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碱金属的硫化物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如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Na</a:t>
            </a:r>
            <a:r>
              <a:rPr kumimoji="1" lang="en-US" altLang="zh-CN" sz="2400" baseline="-250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kumimoji="1" lang="en-US" altLang="zh-CN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S) 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由于水解而使溶液显碱性。所以硫化钠俗称“硫化碱”。代替 </a:t>
            </a:r>
            <a:r>
              <a:rPr kumimoji="1" lang="en-US" altLang="zh-CN" sz="2400" dirty="0" err="1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NaOH</a:t>
            </a:r>
            <a:r>
              <a:rPr kumimoji="1" lang="zh-CN" altLang="en-US" sz="2400" dirty="0"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 作为碱使用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6CE0FC1-001C-0842-BBBD-F4D9D4FDECA0}"/>
              </a:ext>
            </a:extLst>
          </p:cNvPr>
          <p:cNvSpPr/>
          <p:nvPr/>
        </p:nvSpPr>
        <p:spPr>
          <a:xfrm>
            <a:off x="278656" y="108441"/>
            <a:ext cx="1112805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硫化物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021058-AF71-C646-86E4-C386112AFE44}"/>
              </a:ext>
            </a:extLst>
          </p:cNvPr>
          <p:cNvSpPr/>
          <p:nvPr/>
        </p:nvSpPr>
        <p:spPr>
          <a:xfrm>
            <a:off x="288032" y="4919181"/>
            <a:ext cx="8532440" cy="454035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黄铁矿 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FeS</a:t>
            </a:r>
            <a:r>
              <a:rPr lang="en-US" altLang="zh-CN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，辰砂 </a:t>
            </a:r>
            <a:r>
              <a:rPr lang="en-US" altLang="zh-CN" sz="1800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HgS</a:t>
            </a: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，辉铜矿 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Cu</a:t>
            </a:r>
            <a:r>
              <a:rPr lang="en-US" altLang="zh-CN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，闪锌矿 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ZnS</a:t>
            </a: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，雌黄 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As</a:t>
            </a:r>
            <a:r>
              <a:rPr lang="en-US" altLang="zh-CN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en-US" altLang="zh-CN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zh-CN" altLang="en-US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，</a:t>
            </a:r>
            <a:r>
              <a:rPr lang="zh-CN" altLang="en-US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辉钼矿 </a:t>
            </a:r>
            <a:r>
              <a:rPr lang="en-US" altLang="zh-CN" sz="1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MoS</a:t>
            </a:r>
            <a:r>
              <a:rPr lang="en-US" altLang="zh-CN" sz="1800" baseline="-30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endParaRPr lang="zh-CN" altLang="en-US" sz="1800" dirty="0">
              <a:solidFill>
                <a:srgbClr val="FFFF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6331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2" name="Group 2">
            <a:extLst>
              <a:ext uri="{FF2B5EF4-FFF2-40B4-BE49-F238E27FC236}">
                <a16:creationId xmlns:a16="http://schemas.microsoft.com/office/drawing/2014/main" id="{3B651F80-48B1-364E-98B6-900860982423}"/>
              </a:ext>
            </a:extLst>
          </p:cNvPr>
          <p:cNvGrpSpPr>
            <a:grpSpLocks/>
          </p:cNvGrpSpPr>
          <p:nvPr/>
        </p:nvGrpSpPr>
        <p:grpSpPr bwMode="auto">
          <a:xfrm>
            <a:off x="1042988" y="2636838"/>
            <a:ext cx="7391400" cy="1954212"/>
            <a:chOff x="864" y="3024"/>
            <a:chExt cx="4272" cy="1043"/>
          </a:xfrm>
        </p:grpSpPr>
        <p:grpSp>
          <p:nvGrpSpPr>
            <p:cNvPr id="92163" name="Group 3">
              <a:extLst>
                <a:ext uri="{FF2B5EF4-FFF2-40B4-BE49-F238E27FC236}">
                  <a16:creationId xmlns:a16="http://schemas.microsoft.com/office/drawing/2014/main" id="{74AD5113-88BB-C444-B321-AFE002CC187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3504"/>
              <a:ext cx="2160" cy="454"/>
              <a:chOff x="2784" y="2906"/>
              <a:chExt cx="2160" cy="454"/>
            </a:xfrm>
          </p:grpSpPr>
          <p:sp>
            <p:nvSpPr>
              <p:cNvPr id="92164" name="AutoShape 4">
                <a:extLst>
                  <a:ext uri="{FF2B5EF4-FFF2-40B4-BE49-F238E27FC236}">
                    <a16:creationId xmlns:a16="http://schemas.microsoft.com/office/drawing/2014/main" id="{5674B494-0338-4A44-B102-1384F967C7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4" y="2976"/>
                <a:ext cx="96" cy="384"/>
              </a:xfrm>
              <a:prstGeom prst="leftBrace">
                <a:avLst>
                  <a:gd name="adj1" fmla="val 33333"/>
                  <a:gd name="adj2" fmla="val 50000"/>
                </a:avLst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165" name="Text Box 5">
                <a:extLst>
                  <a:ext uri="{FF2B5EF4-FFF2-40B4-BE49-F238E27FC236}">
                    <a16:creationId xmlns:a16="http://schemas.microsoft.com/office/drawing/2014/main" id="{DBC51B63-1152-4943-A8FD-6FA3940213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71" y="2906"/>
                <a:ext cx="2073" cy="4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r>
                  <a:rPr kumimoji="1" lang="zh-CN" altLang="en-US" sz="2400">
                    <a:latin typeface="Times New Roman" panose="02020603050405020304" pitchFamily="18" charset="0"/>
                  </a:rPr>
                  <a:t>加络合剂</a:t>
                </a:r>
              </a:p>
              <a:p>
                <a:r>
                  <a:rPr kumimoji="1" lang="zh-CN" altLang="en-US" sz="2400">
                    <a:latin typeface="Times New Roman" panose="02020603050405020304" pitchFamily="18" charset="0"/>
                  </a:rPr>
                  <a:t>加氧化剂或还原剂，</a:t>
                </a:r>
              </a:p>
            </p:txBody>
          </p:sp>
        </p:grpSp>
        <p:grpSp>
          <p:nvGrpSpPr>
            <p:cNvPr id="92166" name="Group 6">
              <a:extLst>
                <a:ext uri="{FF2B5EF4-FFF2-40B4-BE49-F238E27FC236}">
                  <a16:creationId xmlns:a16="http://schemas.microsoft.com/office/drawing/2014/main" id="{47B1E60C-05F5-B448-BB4D-16AC793FF14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4" y="3024"/>
              <a:ext cx="4272" cy="1043"/>
              <a:chOff x="864" y="3024"/>
              <a:chExt cx="4272" cy="1043"/>
            </a:xfrm>
          </p:grpSpPr>
          <p:grpSp>
            <p:nvGrpSpPr>
              <p:cNvPr id="92167" name="Group 7">
                <a:extLst>
                  <a:ext uri="{FF2B5EF4-FFF2-40B4-BE49-F238E27FC236}">
                    <a16:creationId xmlns:a16="http://schemas.microsoft.com/office/drawing/2014/main" id="{12BFB449-9CFC-FF43-8202-CF2DF9F9B2B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2" y="3024"/>
                <a:ext cx="2160" cy="454"/>
                <a:chOff x="2064" y="3168"/>
                <a:chExt cx="2160" cy="454"/>
              </a:xfrm>
            </p:grpSpPr>
            <p:sp>
              <p:nvSpPr>
                <p:cNvPr id="92168" name="Line 8">
                  <a:extLst>
                    <a:ext uri="{FF2B5EF4-FFF2-40B4-BE49-F238E27FC236}">
                      <a16:creationId xmlns:a16="http://schemas.microsoft.com/office/drawing/2014/main" id="{8C8B693E-FB31-5641-9A69-EA1BC41F7A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736" y="3312"/>
                  <a:ext cx="288" cy="0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/>
                <a:p>
                  <a:endParaRPr lang="zh-CN" altLang="en-US"/>
                </a:p>
              </p:txBody>
            </p:sp>
            <p:grpSp>
              <p:nvGrpSpPr>
                <p:cNvPr id="92169" name="Group 9">
                  <a:extLst>
                    <a:ext uri="{FF2B5EF4-FFF2-40B4-BE49-F238E27FC236}">
                      <a16:creationId xmlns:a16="http://schemas.microsoft.com/office/drawing/2014/main" id="{5E319AEB-5229-DE41-BFDB-7DB0245B61B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64" y="3168"/>
                  <a:ext cx="2160" cy="454"/>
                  <a:chOff x="2016" y="2906"/>
                  <a:chExt cx="2160" cy="454"/>
                </a:xfrm>
              </p:grpSpPr>
              <p:grpSp>
                <p:nvGrpSpPr>
                  <p:cNvPr id="92170" name="Group 10">
                    <a:extLst>
                      <a:ext uri="{FF2B5EF4-FFF2-40B4-BE49-F238E27FC236}">
                        <a16:creationId xmlns:a16="http://schemas.microsoft.com/office/drawing/2014/main" id="{C774205E-A05D-CE44-B69E-D28C5CA6635E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2016" y="2906"/>
                    <a:ext cx="2160" cy="454"/>
                    <a:chOff x="2016" y="2906"/>
                    <a:chExt cx="2160" cy="454"/>
                  </a:xfrm>
                </p:grpSpPr>
                <p:grpSp>
                  <p:nvGrpSpPr>
                    <p:cNvPr id="92171" name="Group 11">
                      <a:extLst>
                        <a:ext uri="{FF2B5EF4-FFF2-40B4-BE49-F238E27FC236}">
                          <a16:creationId xmlns:a16="http://schemas.microsoft.com/office/drawing/2014/main" id="{591D0AED-B506-7743-9C1D-1DC11D3EA9F8}"/>
                        </a:ext>
                      </a:extLst>
                    </p:cNvPr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016" y="2906"/>
                      <a:ext cx="2160" cy="454"/>
                      <a:chOff x="2016" y="2906"/>
                      <a:chExt cx="2160" cy="454"/>
                    </a:xfrm>
                  </p:grpSpPr>
                  <p:sp>
                    <p:nvSpPr>
                      <p:cNvPr id="92172" name="AutoShape 12">
                        <a:extLst>
                          <a:ext uri="{FF2B5EF4-FFF2-40B4-BE49-F238E27FC236}">
                            <a16:creationId xmlns:a16="http://schemas.microsoft.com/office/drawing/2014/main" id="{E3C9FE95-9B6A-FA40-BCB8-2E7B55D31B3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016" y="2976"/>
                        <a:ext cx="96" cy="384"/>
                      </a:xfrm>
                      <a:prstGeom prst="leftBrace">
                        <a:avLst>
                          <a:gd name="adj1" fmla="val 33333"/>
                          <a:gd name="adj2" fmla="val 50000"/>
                        </a:avLst>
                      </a:prstGeom>
                      <a:noFill/>
                      <a:ln w="9525">
                        <a:solidFill>
                          <a:schemeClr val="tx1"/>
                        </a:solidFill>
                        <a:round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 wrap="none" anchor="ctr"/>
                      <a:lstStyle/>
                      <a:p>
                        <a:endParaRPr lang="zh-CN" altLang="en-US"/>
                      </a:p>
                    </p:txBody>
                  </p:sp>
                  <p:sp>
                    <p:nvSpPr>
                      <p:cNvPr id="92173" name="Text Box 13">
                        <a:extLst>
                          <a:ext uri="{FF2B5EF4-FFF2-40B4-BE49-F238E27FC236}">
                            <a16:creationId xmlns:a16="http://schemas.microsoft.com/office/drawing/2014/main" id="{1AA32F9E-1613-034A-B2D0-DFC55A244086}"/>
                          </a:ext>
                        </a:extLst>
                      </p:cNvPr>
                      <p:cNvSpPr txBox="1">
                        <a:spLocks noChangeArrowheads="1"/>
                      </p:cNvSpPr>
                      <p:nvPr/>
                    </p:nvSpPr>
                    <p:spPr bwMode="auto">
                      <a:xfrm>
                        <a:off x="2103" y="2906"/>
                        <a:ext cx="2073" cy="4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  <p:txBody>
                      <a:bodyPr>
                        <a:spAutoFit/>
                      </a:bodyPr>
                      <a:lstStyle/>
                      <a:p>
                        <a:r>
                          <a:rPr kumimoji="1" lang="zh-CN" altLang="en-US" sz="2400">
                            <a:latin typeface="Times New Roman" panose="02020603050405020304" pitchFamily="18" charset="0"/>
                          </a:rPr>
                          <a:t>加</a:t>
                        </a:r>
                        <a:r>
                          <a:rPr kumimoji="1" lang="en-US" altLang="zh-CN" sz="2400">
                            <a:latin typeface="Times New Roman" panose="02020603050405020304" pitchFamily="18" charset="0"/>
                          </a:rPr>
                          <a:t>H</a:t>
                        </a:r>
                        <a:r>
                          <a:rPr kumimoji="1" lang="en-US" altLang="zh-CN" sz="2400" baseline="30000">
                            <a:latin typeface="Times New Roman" panose="02020603050405020304" pitchFamily="18" charset="0"/>
                          </a:rPr>
                          <a:t>+</a:t>
                        </a:r>
                        <a:r>
                          <a:rPr kumimoji="1" lang="zh-CN" altLang="en-US" sz="2400">
                            <a:latin typeface="Times New Roman" panose="02020603050405020304" pitchFamily="18" charset="0"/>
                          </a:rPr>
                          <a:t>，       </a:t>
                        </a:r>
                        <a:r>
                          <a:rPr kumimoji="1" lang="en-US" altLang="zh-CN" sz="2400">
                            <a:latin typeface="Times New Roman" panose="02020603050405020304" pitchFamily="18" charset="0"/>
                          </a:rPr>
                          <a:t>HS</a:t>
                        </a:r>
                        <a:r>
                          <a:rPr kumimoji="1" lang="en-US" altLang="zh-CN" sz="2400" baseline="30000">
                            <a:latin typeface="Times New Roman" panose="02020603050405020304" pitchFamily="18" charset="0"/>
                          </a:rPr>
                          <a:t>-</a:t>
                        </a:r>
                        <a:r>
                          <a:rPr kumimoji="1" lang="zh-CN" altLang="en-US" sz="2400">
                            <a:latin typeface="Times New Roman" panose="02020603050405020304" pitchFamily="18" charset="0"/>
                          </a:rPr>
                          <a:t>，</a:t>
                        </a:r>
                        <a:r>
                          <a:rPr kumimoji="1" lang="en-US" altLang="zh-CN" sz="2400">
                            <a:latin typeface="Times New Roman" panose="02020603050405020304" pitchFamily="18" charset="0"/>
                          </a:rPr>
                          <a:t>H</a:t>
                        </a:r>
                        <a:r>
                          <a:rPr kumimoji="1" lang="en-US" altLang="zh-CN" sz="2400" baseline="-25000">
                            <a:latin typeface="Times New Roman" panose="02020603050405020304" pitchFamily="18" charset="0"/>
                          </a:rPr>
                          <a:t>2</a:t>
                        </a:r>
                        <a:r>
                          <a:rPr kumimoji="1" lang="en-US" altLang="zh-CN" sz="2400">
                            <a:latin typeface="Times New Roman" panose="02020603050405020304" pitchFamily="18" charset="0"/>
                          </a:rPr>
                          <a:t>S</a:t>
                        </a:r>
                      </a:p>
                      <a:p>
                        <a:r>
                          <a:rPr kumimoji="1" lang="zh-CN" altLang="en-US" sz="2400">
                            <a:latin typeface="Times New Roman" panose="02020603050405020304" pitchFamily="18" charset="0"/>
                          </a:rPr>
                          <a:t>加氧化剂，       </a:t>
                        </a:r>
                        <a:r>
                          <a:rPr kumimoji="1" lang="en-US" altLang="zh-CN" sz="2400">
                            <a:latin typeface="Times New Roman" panose="02020603050405020304" pitchFamily="18" charset="0"/>
                          </a:rPr>
                          <a:t>S</a:t>
                        </a:r>
                      </a:p>
                    </p:txBody>
                  </p:sp>
                </p:grpSp>
                <p:sp>
                  <p:nvSpPr>
                    <p:cNvPr id="92174" name="Line 14">
                      <a:extLst>
                        <a:ext uri="{FF2B5EF4-FFF2-40B4-BE49-F238E27FC236}">
                          <a16:creationId xmlns:a16="http://schemas.microsoft.com/office/drawing/2014/main" id="{D16C82E2-63E5-E048-AAEC-7F128E5F5A72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>
                      <a:off x="3024" y="3264"/>
                      <a:ext cx="288" cy="0"/>
                    </a:xfrm>
                    <a:prstGeom prst="line">
                      <a:avLst/>
                    </a:prstGeom>
                    <a:noFill/>
                    <a:ln w="9525">
                      <a:solidFill>
                        <a:schemeClr val="tx1"/>
                      </a:solidFill>
                      <a:round/>
                      <a:headEnd/>
                      <a:tailEnd type="triangle" w="med" len="med"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chemeClr val="bg2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 wrap="none"/>
                    <a:lstStyle/>
                    <a:p>
                      <a:endParaRPr lang="zh-CN" altLang="en-US"/>
                    </a:p>
                  </p:txBody>
                </p:sp>
              </p:grpSp>
              <p:sp>
                <p:nvSpPr>
                  <p:cNvPr id="92175" name="Line 15">
                    <a:extLst>
                      <a:ext uri="{FF2B5EF4-FFF2-40B4-BE49-F238E27FC236}">
                        <a16:creationId xmlns:a16="http://schemas.microsoft.com/office/drawing/2014/main" id="{2331F5D5-5A6A-C048-BA92-759A503303F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504" y="3216"/>
                    <a:ext cx="0" cy="144"/>
                  </a:xfrm>
                  <a:prstGeom prst="line">
                    <a:avLst/>
                  </a:prstGeom>
                  <a:noFill/>
                  <a:ln w="9525">
                    <a:solidFill>
                      <a:schemeClr val="tx1"/>
                    </a:solidFill>
                    <a:round/>
                    <a:headEnd/>
                    <a:tailEnd type="triangle" w="med" len="med"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92176" name="Text Box 16">
                <a:extLst>
                  <a:ext uri="{FF2B5EF4-FFF2-40B4-BE49-F238E27FC236}">
                    <a16:creationId xmlns:a16="http://schemas.microsoft.com/office/drawing/2014/main" id="{0B1C2468-3F71-F34D-AFFB-478509E89F9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64" y="3024"/>
                <a:ext cx="4272" cy="104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just">
                  <a:lnSpc>
                    <a:spcPct val="170000"/>
                  </a:lnSpc>
                  <a:spcBef>
                    <a:spcPct val="20000"/>
                  </a:spcBef>
                </a:pPr>
                <a:r>
                  <a:rPr kumimoji="1" lang="zh-CN" altLang="en-US" sz="2400">
                    <a:latin typeface="Times New Roman" panose="02020603050405020304" pitchFamily="18" charset="0"/>
                  </a:rPr>
                  <a:t>减少（</a:t>
                </a:r>
                <a:r>
                  <a:rPr kumimoji="1" lang="en-US" altLang="zh-CN" sz="2400">
                    <a:latin typeface="Tahoma" panose="020B0604030504040204" pitchFamily="34" charset="0"/>
                  </a:rPr>
                  <a:t>S</a:t>
                </a:r>
                <a:r>
                  <a:rPr kumimoji="1" lang="en-US" altLang="zh-CN" sz="2400" baseline="30000">
                    <a:latin typeface="Tahoma" panose="020B0604030504040204" pitchFamily="34" charset="0"/>
                  </a:rPr>
                  <a:t>2</a:t>
                </a:r>
                <a:r>
                  <a:rPr kumimoji="1" lang="en-US" altLang="zh-CN" sz="2400" baseline="30000">
                    <a:latin typeface="Times New Roman" panose="02020603050405020304" pitchFamily="18" charset="0"/>
                  </a:rPr>
                  <a:t>-</a:t>
                </a:r>
                <a:r>
                  <a:rPr kumimoji="1" lang="zh-CN" altLang="en-US" sz="2400">
                    <a:latin typeface="Times New Roman" panose="02020603050405020304" pitchFamily="18" charset="0"/>
                  </a:rPr>
                  <a:t>）</a:t>
                </a:r>
              </a:p>
              <a:p>
                <a:pPr algn="just">
                  <a:lnSpc>
                    <a:spcPct val="170000"/>
                  </a:lnSpc>
                  <a:spcBef>
                    <a:spcPct val="20000"/>
                  </a:spcBef>
                </a:pPr>
                <a:r>
                  <a:rPr kumimoji="1" lang="zh-CN" altLang="en-US" sz="2400">
                    <a:latin typeface="Times New Roman" panose="02020603050405020304" pitchFamily="18" charset="0"/>
                  </a:rPr>
                  <a:t>减少（</a:t>
                </a:r>
                <a:r>
                  <a:rPr kumimoji="1" lang="en-US" altLang="zh-CN" sz="2400">
                    <a:latin typeface="Tahoma" panose="020B0604030504040204" pitchFamily="34" charset="0"/>
                  </a:rPr>
                  <a:t>M</a:t>
                </a:r>
                <a:r>
                  <a:rPr kumimoji="1" lang="en-US" altLang="zh-CN" sz="2400" baseline="30000">
                    <a:latin typeface="Tahoma" panose="020B0604030504040204" pitchFamily="34" charset="0"/>
                  </a:rPr>
                  <a:t>2+</a:t>
                </a:r>
                <a:r>
                  <a:rPr kumimoji="1" lang="zh-CN" altLang="en-US" sz="2400">
                    <a:latin typeface="Times New Roman" panose="02020603050405020304" pitchFamily="18" charset="0"/>
                  </a:rPr>
                  <a:t>）</a:t>
                </a:r>
                <a:r>
                  <a:rPr kumimoji="1" lang="zh-CN" altLang="en-US" sz="2400">
                    <a:latin typeface="Tahoma" panose="020B0604030504040204" pitchFamily="34" charset="0"/>
                  </a:rPr>
                  <a:t> </a:t>
                </a:r>
              </a:p>
              <a:p>
                <a:pPr>
                  <a:spcBef>
                    <a:spcPct val="50000"/>
                  </a:spcBef>
                </a:pPr>
                <a:endParaRPr kumimoji="1" lang="en-US" altLang="zh-CN" sz="2400">
                  <a:latin typeface="Times New Roman" panose="02020603050405020304" pitchFamily="18" charset="0"/>
                </a:endParaRPr>
              </a:p>
            </p:txBody>
          </p:sp>
        </p:grpSp>
      </p:grpSp>
      <p:sp>
        <p:nvSpPr>
          <p:cNvPr id="92177" name="Text Box 17">
            <a:extLst>
              <a:ext uri="{FF2B5EF4-FFF2-40B4-BE49-F238E27FC236}">
                <a16:creationId xmlns:a16="http://schemas.microsoft.com/office/drawing/2014/main" id="{1E395710-E9D8-5F41-BDBD-1FE9DFA5B3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908050"/>
            <a:ext cx="6577012" cy="1771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溶度积原理</a:t>
            </a:r>
            <a:r>
              <a:rPr kumimoji="1" lang="zh-CN" altLang="en-US" sz="2400" b="1">
                <a:latin typeface="Times New Roman" panose="02020603050405020304" pitchFamily="18" charset="0"/>
              </a:rPr>
              <a:t>：</a:t>
            </a:r>
            <a:r>
              <a:rPr kumimoji="1" lang="zh-CN" altLang="en-US" sz="2400">
                <a:latin typeface="Times New Roman" panose="02020603050405020304" pitchFamily="18" charset="0"/>
              </a:rPr>
              <a:t>     </a:t>
            </a:r>
            <a:r>
              <a:rPr kumimoji="1" lang="en-US" altLang="zh-CN" sz="2400">
                <a:latin typeface="Times New Roman" panose="02020603050405020304" pitchFamily="18" charset="0"/>
              </a:rPr>
              <a:t>MS(s)  = M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2+ </a:t>
            </a:r>
            <a:r>
              <a:rPr kumimoji="1" lang="en-US" altLang="zh-CN" sz="2400">
                <a:latin typeface="Times New Roman" panose="02020603050405020304" pitchFamily="18" charset="0"/>
              </a:rPr>
              <a:t>+ S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2―</a:t>
            </a:r>
            <a:endParaRPr kumimoji="1" lang="en-US" altLang="zh-CN" sz="2400">
              <a:latin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>
                <a:latin typeface="Times New Roman" panose="02020603050405020304" pitchFamily="18" charset="0"/>
              </a:rPr>
              <a:t>                              </a:t>
            </a:r>
            <a:r>
              <a:rPr kumimoji="1" lang="en-US" altLang="zh-CN" sz="2400" i="1">
                <a:latin typeface="Times New Roman" panose="02020603050405020304" pitchFamily="18" charset="0"/>
              </a:rPr>
              <a:t>K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sp</a:t>
            </a:r>
            <a:r>
              <a:rPr kumimoji="1" lang="en-US" altLang="zh-CN" sz="2400">
                <a:latin typeface="Times New Roman" panose="02020603050405020304" pitchFamily="18" charset="0"/>
              </a:rPr>
              <a:t> = [M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2+</a:t>
            </a:r>
            <a:r>
              <a:rPr kumimoji="1" lang="en-US" altLang="zh-CN" sz="2400">
                <a:latin typeface="Times New Roman" panose="02020603050405020304" pitchFamily="18" charset="0"/>
              </a:rPr>
              <a:t>][S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2―</a:t>
            </a:r>
            <a:r>
              <a:rPr kumimoji="1" lang="en-US" altLang="zh-CN" sz="2400">
                <a:latin typeface="Times New Roman" panose="02020603050405020304" pitchFamily="18" charset="0"/>
              </a:rPr>
              <a:t>]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solidFill>
                  <a:srgbClr val="CC0099"/>
                </a:solidFill>
                <a:latin typeface="Times New Roman" panose="02020603050405020304" pitchFamily="18" charset="0"/>
              </a:rPr>
              <a:t>         </a:t>
            </a:r>
            <a:r>
              <a:rPr kumimoji="1"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MS(s)</a:t>
            </a:r>
            <a:r>
              <a:rPr kumimoji="1" lang="zh-CN" altLang="en-US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溶解的条件是：</a:t>
            </a:r>
            <a:r>
              <a:rPr kumimoji="1" lang="en-US" altLang="zh-CN" sz="2400" b="1">
                <a:solidFill>
                  <a:schemeClr val="hlink"/>
                </a:solidFill>
                <a:latin typeface="Times New Roman" panose="02020603050405020304" pitchFamily="18" charset="0"/>
              </a:rPr>
              <a:t>J =</a:t>
            </a:r>
            <a:r>
              <a:rPr kumimoji="1" lang="en-US" altLang="zh-CN" sz="2400">
                <a:solidFill>
                  <a:schemeClr val="hlink"/>
                </a:solidFill>
                <a:latin typeface="Times New Roman" panose="02020603050405020304" pitchFamily="18" charset="0"/>
                <a:sym typeface="Wingdings" pitchFamily="2" charset="2"/>
              </a:rPr>
              <a:t> (</a:t>
            </a:r>
            <a:r>
              <a:rPr kumimoji="1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2+</a:t>
            </a:r>
            <a:r>
              <a:rPr kumimoji="1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)(S</a:t>
            </a:r>
            <a:r>
              <a:rPr kumimoji="1" lang="en-US" altLang="zh-CN" sz="2400" baseline="30000">
                <a:solidFill>
                  <a:schemeClr val="hlink"/>
                </a:solidFill>
                <a:latin typeface="Times New Roman" panose="02020603050405020304" pitchFamily="18" charset="0"/>
              </a:rPr>
              <a:t>2-</a:t>
            </a:r>
            <a:r>
              <a:rPr kumimoji="1" lang="en-US" altLang="zh-CN" sz="2400">
                <a:solidFill>
                  <a:schemeClr val="hlink"/>
                </a:solidFill>
                <a:latin typeface="Times New Roman" panose="02020603050405020304" pitchFamily="18" charset="0"/>
              </a:rPr>
              <a:t>) &lt; </a:t>
            </a:r>
            <a:r>
              <a:rPr kumimoji="1" lang="en-US" altLang="zh-CN" sz="2400" i="1">
                <a:solidFill>
                  <a:schemeClr val="hlink"/>
                </a:solidFill>
                <a:latin typeface="Times New Roman" panose="02020603050405020304" pitchFamily="18" charset="0"/>
              </a:rPr>
              <a:t>K</a:t>
            </a:r>
            <a:r>
              <a:rPr kumimoji="1" lang="en-US" altLang="zh-CN" sz="2400" baseline="-25000">
                <a:solidFill>
                  <a:schemeClr val="hlink"/>
                </a:solidFill>
                <a:latin typeface="Times New Roman" panose="02020603050405020304" pitchFamily="18" charset="0"/>
              </a:rPr>
              <a:t>sp</a:t>
            </a:r>
          </a:p>
          <a:p>
            <a:pPr algn="just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方法：减少（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M</a:t>
            </a:r>
            <a:r>
              <a:rPr kumimoji="1" lang="en-US" altLang="zh-CN" sz="24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2+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） 或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/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和  减少（</a:t>
            </a:r>
            <a:r>
              <a:rPr kumimoji="1" lang="en-US" altLang="zh-CN" sz="2400" b="1">
                <a:solidFill>
                  <a:srgbClr val="0000FF"/>
                </a:solidFill>
                <a:latin typeface="Times New Roman" panose="02020603050405020304" pitchFamily="18" charset="0"/>
              </a:rPr>
              <a:t>S</a:t>
            </a:r>
            <a:r>
              <a:rPr kumimoji="1" lang="en-US" altLang="zh-CN" sz="2400" b="1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2-</a:t>
            </a:r>
            <a:r>
              <a:rPr kumimoji="1" lang="zh-CN" altLang="en-US" sz="2400" b="1">
                <a:solidFill>
                  <a:srgbClr val="0000FF"/>
                </a:solidFill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92178" name="Text Box 18">
            <a:extLst>
              <a:ext uri="{FF2B5EF4-FFF2-40B4-BE49-F238E27FC236}">
                <a16:creationId xmlns:a16="http://schemas.microsoft.com/office/drawing/2014/main" id="{DAFE308D-5B6B-AA48-A711-D53866C764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4437063"/>
            <a:ext cx="52006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400">
                <a:latin typeface="Times New Roman" panose="02020603050405020304" pitchFamily="18" charset="0"/>
              </a:rPr>
              <a:t>ZnS  +  2 H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+   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kumimoji="1" lang="en-US" altLang="zh-CN" sz="2400">
                <a:latin typeface="Times New Roman" panose="02020603050405020304" pitchFamily="18" charset="0"/>
              </a:rPr>
              <a:t>    Zn</a:t>
            </a:r>
            <a:r>
              <a:rPr kumimoji="1" lang="en-US" altLang="zh-CN" sz="2400" baseline="30000">
                <a:latin typeface="Times New Roman" panose="02020603050405020304" pitchFamily="18" charset="0"/>
              </a:rPr>
              <a:t>2+</a:t>
            </a:r>
            <a:r>
              <a:rPr kumimoji="1" lang="en-US" altLang="zh-CN" sz="2400">
                <a:latin typeface="Times New Roman" panose="02020603050405020304" pitchFamily="18" charset="0"/>
              </a:rPr>
              <a:t>  +   H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2</a:t>
            </a:r>
            <a:r>
              <a:rPr kumimoji="1" lang="en-US" altLang="zh-CN" sz="2400">
                <a:latin typeface="Times New Roman" panose="02020603050405020304" pitchFamily="18" charset="0"/>
              </a:rPr>
              <a:t>S </a:t>
            </a:r>
            <a:r>
              <a:rPr lang="en-US" altLang="zh-CN" sz="2400">
                <a:latin typeface="Times New Roman" panose="02020603050405020304" pitchFamily="18" charset="0"/>
              </a:rPr>
              <a:t>↑</a:t>
            </a:r>
            <a:endParaRPr kumimoji="1" lang="en-US" altLang="zh-CN" sz="2400">
              <a:latin typeface="Times New Roman" panose="02020603050405020304" pitchFamily="18" charset="0"/>
            </a:endParaRPr>
          </a:p>
          <a:p>
            <a:r>
              <a:rPr kumimoji="1"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CdS  + 4 HCl  </a:t>
            </a:r>
            <a:r>
              <a:rPr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=</a:t>
            </a:r>
            <a:r>
              <a:rPr kumimoji="1"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   H</a:t>
            </a:r>
            <a:r>
              <a:rPr kumimoji="1" lang="en-US" altLang="zh-CN" sz="2400" baseline="-25000">
                <a:solidFill>
                  <a:srgbClr val="8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[CdCl</a:t>
            </a:r>
            <a:r>
              <a:rPr kumimoji="1" lang="en-US" altLang="zh-CN" sz="2400" baseline="-25000">
                <a:solidFill>
                  <a:srgbClr val="800000"/>
                </a:solidFill>
                <a:latin typeface="Times New Roman" panose="02020603050405020304" pitchFamily="18" charset="0"/>
              </a:rPr>
              <a:t>4</a:t>
            </a:r>
            <a:r>
              <a:rPr kumimoji="1"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]  +   H</a:t>
            </a:r>
            <a:r>
              <a:rPr kumimoji="1" lang="en-US" altLang="zh-CN" sz="2400" baseline="-25000">
                <a:solidFill>
                  <a:srgbClr val="800000"/>
                </a:solidFill>
                <a:latin typeface="Times New Roman" panose="02020603050405020304" pitchFamily="18" charset="0"/>
              </a:rPr>
              <a:t>2</a:t>
            </a:r>
            <a:r>
              <a:rPr kumimoji="1"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S </a:t>
            </a:r>
            <a:r>
              <a:rPr lang="en-US" altLang="zh-CN" sz="2400">
                <a:solidFill>
                  <a:srgbClr val="800000"/>
                </a:solidFill>
                <a:latin typeface="Times New Roman" panose="02020603050405020304" pitchFamily="18" charset="0"/>
              </a:rPr>
              <a:t>↑</a:t>
            </a:r>
          </a:p>
        </p:txBody>
      </p:sp>
      <p:sp>
        <p:nvSpPr>
          <p:cNvPr id="92179" name="Rectangle 19">
            <a:extLst>
              <a:ext uri="{FF2B5EF4-FFF2-40B4-BE49-F238E27FC236}">
                <a16:creationId xmlns:a16="http://schemas.microsoft.com/office/drawing/2014/main" id="{5B42A086-B47F-9D41-AD20-0D422DF370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313" y="5300663"/>
            <a:ext cx="8370887" cy="566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3HgS + 8H</a:t>
            </a:r>
            <a:r>
              <a:rPr lang="en-US" altLang="zh-CN" sz="24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+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+ 2NO</a:t>
            </a:r>
            <a:r>
              <a:rPr lang="en-US" altLang="zh-CN" sz="24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4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-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+ 12Cl</a:t>
            </a:r>
            <a:r>
              <a:rPr lang="en-US" altLang="zh-CN" sz="24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- 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3HgCl</a:t>
            </a:r>
            <a:r>
              <a:rPr lang="en-US" altLang="zh-CN" sz="24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4</a:t>
            </a:r>
            <a:r>
              <a:rPr lang="en-US" altLang="zh-CN" sz="24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 baseline="4400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400" baseline="3000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+ 3S↓+ 2NO↑+ 4H</a:t>
            </a:r>
            <a:r>
              <a:rPr lang="en-US" altLang="zh-CN" sz="2400" baseline="-2500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400">
                <a:solidFill>
                  <a:srgbClr val="0000FF"/>
                </a:solidFill>
                <a:latin typeface="Times New Roman" panose="02020603050405020304" pitchFamily="18" charset="0"/>
              </a:rPr>
              <a:t>O</a:t>
            </a:r>
            <a:endParaRPr lang="en-US" altLang="zh-CN" sz="2400">
              <a:solidFill>
                <a:srgbClr val="A50021"/>
              </a:solidFill>
              <a:latin typeface="Times New Roman" panose="02020603050405020304" pitchFamily="18" charset="0"/>
            </a:endParaRPr>
          </a:p>
        </p:txBody>
      </p:sp>
      <p:sp>
        <p:nvSpPr>
          <p:cNvPr id="92181" name="Rectangle 21">
            <a:extLst>
              <a:ext uri="{FF2B5EF4-FFF2-40B4-BE49-F238E27FC236}">
                <a16:creationId xmlns:a16="http://schemas.microsoft.com/office/drawing/2014/main" id="{A622897C-2913-A846-8AC2-388B3A2FDF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56" y="317600"/>
            <a:ext cx="7871792" cy="51911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kumimoji="1" lang="zh-CN" altLang="en-US" sz="2800" dirty="0">
                <a:latin typeface="Times New Roman" panose="02020603050405020304" pitchFamily="18" charset="0"/>
              </a:rPr>
              <a:t>硫化物的溶解度随着溶液的酸碱度的变化而变化</a:t>
            </a:r>
          </a:p>
        </p:txBody>
      </p:sp>
    </p:spTree>
    <p:extLst>
      <p:ext uri="{BB962C8B-B14F-4D97-AF65-F5344CB8AC3E}">
        <p14:creationId xmlns:p14="http://schemas.microsoft.com/office/powerpoint/2010/main" val="37820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0AF43B0-074F-4D4F-A6D9-6EE92AD89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6</a:t>
            </a:fld>
            <a:endParaRPr lang="en-US" altLang="zh-CN"/>
          </a:p>
        </p:txBody>
      </p:sp>
      <p:sp>
        <p:nvSpPr>
          <p:cNvPr id="3" name="Rectangle 15">
            <a:extLst>
              <a:ext uri="{FF2B5EF4-FFF2-40B4-BE49-F238E27FC236}">
                <a16:creationId xmlns:a16="http://schemas.microsoft.com/office/drawing/2014/main" id="{30C44805-50FB-E546-8068-8F2A14781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3712" y="1052736"/>
            <a:ext cx="8528768" cy="93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rgbClr val="0000FF"/>
                </a:solidFill>
              </a:rPr>
              <a:t>是指固氮微生物将大气中的氮气还原成氨的过程。</a:t>
            </a:r>
            <a:r>
              <a:rPr lang="zh-CN" altLang="en-US" sz="2400" b="1" dirty="0"/>
              <a:t>目前</a:t>
            </a:r>
            <a:r>
              <a:rPr lang="en-US" altLang="zh-CN" sz="2400" b="1" dirty="0"/>
              <a:t>, </a:t>
            </a:r>
            <a:r>
              <a:rPr lang="zh-CN" altLang="en-US" sz="2400" b="1" dirty="0"/>
              <a:t>生物固氮研究已经被列为“国际生物学计划”中的重点研究内容。</a:t>
            </a:r>
            <a:r>
              <a:rPr lang="zh-CN" altLang="en-US" dirty="0"/>
              <a:t> 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3D513A24-1E69-6049-A322-1F0FFC7F6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464" y="2132856"/>
            <a:ext cx="8382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</a:rPr>
              <a:t>N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 [</a:t>
            </a:r>
            <a:r>
              <a:rPr kumimoji="1" lang="en-US" altLang="zh-CN" sz="2800" b="1" i="1" dirty="0">
                <a:latin typeface="Times New Roman" panose="02020603050405020304" pitchFamily="18" charset="0"/>
              </a:rPr>
              <a:t>KK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  <a:sym typeface="Symbol" pitchFamily="2" charset="2"/>
              </a:rPr>
              <a:t>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2s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 </a:t>
            </a:r>
            <a:r>
              <a:rPr kumimoji="1"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800" b="1" i="1" dirty="0">
                <a:latin typeface="Times New Roman" panose="02020603050405020304" pitchFamily="18" charset="0"/>
                <a:sym typeface="Symbol" pitchFamily="2" charset="2"/>
              </a:rPr>
              <a:t>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2s</a:t>
            </a:r>
            <a:r>
              <a:rPr kumimoji="1" lang="en-US" altLang="zh-CN" sz="2800" b="1" baseline="30000" dirty="0">
                <a:latin typeface="Times New Roman" panose="02020603050405020304" pitchFamily="18" charset="0"/>
              </a:rPr>
              <a:t>*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 </a:t>
            </a:r>
            <a:r>
              <a:rPr kumimoji="1" lang="en-US" altLang="zh-CN" sz="2800" b="1" baseline="30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 (</a:t>
            </a:r>
            <a:r>
              <a:rPr kumimoji="1" lang="en-US" altLang="zh-CN" sz="2800" b="1" i="1" dirty="0">
                <a:latin typeface="Times New Roman" panose="02020603050405020304" pitchFamily="18" charset="0"/>
                <a:sym typeface="Symbol" pitchFamily="2" charset="2"/>
              </a:rPr>
              <a:t>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2py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 dirty="0">
                <a:latin typeface="Times New Roman" panose="02020603050405020304" pitchFamily="18" charset="0"/>
                <a:sym typeface="Symbol" pitchFamily="2" charset="2"/>
              </a:rPr>
              <a:t></a:t>
            </a:r>
            <a:r>
              <a:rPr kumimoji="1" lang="en-US" altLang="zh-CN" sz="2800" b="1" baseline="-25000" dirty="0">
                <a:latin typeface="Times New Roman" panose="02020603050405020304" pitchFamily="18" charset="0"/>
              </a:rPr>
              <a:t>2pz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800" b="1" baseline="30000" dirty="0">
                <a:latin typeface="Times New Roman" panose="02020603050405020304" pitchFamily="18" charset="0"/>
              </a:rPr>
              <a:t>4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latin typeface="Times New Roman" panose="02020603050405020304" pitchFamily="18" charset="0"/>
                <a:sym typeface="Symbol" pitchFamily="2" charset="2"/>
              </a:rPr>
              <a:t></a:t>
            </a:r>
            <a:r>
              <a:rPr kumimoji="1" lang="en-US" altLang="zh-CN" sz="2800" b="1" baseline="-25000" dirty="0">
                <a:latin typeface="Times New Roman" panose="02020603050405020304" pitchFamily="18" charset="0"/>
                <a:sym typeface="Symbol" pitchFamily="2" charset="2"/>
              </a:rPr>
              <a:t>2px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800" b="1" baseline="30000" dirty="0">
                <a:latin typeface="Times New Roman" panose="02020603050405020304" pitchFamily="18" charset="0"/>
              </a:rPr>
              <a:t>2 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i="1" dirty="0">
                <a:solidFill>
                  <a:schemeClr val="hlink"/>
                </a:solidFill>
                <a:latin typeface="Times New Roman" panose="02020603050405020304" pitchFamily="18" charset="0"/>
                <a:sym typeface="Symbol" pitchFamily="2" charset="2"/>
              </a:rPr>
              <a:t></a:t>
            </a:r>
            <a:r>
              <a:rPr kumimoji="1" lang="en-US" altLang="zh-CN" sz="28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2py</a:t>
            </a:r>
            <a:r>
              <a:rPr kumimoji="1" lang="en-US" altLang="zh-CN" b="1" dirty="0">
                <a:solidFill>
                  <a:schemeClr val="hlink"/>
                </a:solidFill>
              </a:rPr>
              <a:t>*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,</a:t>
            </a:r>
            <a:r>
              <a:rPr kumimoji="1" lang="en-US" altLang="zh-CN" sz="2800" b="1" i="1" dirty="0">
                <a:solidFill>
                  <a:schemeClr val="hlink"/>
                </a:solidFill>
                <a:latin typeface="Times New Roman" panose="02020603050405020304" pitchFamily="18" charset="0"/>
                <a:sym typeface="Symbol" pitchFamily="2" charset="2"/>
              </a:rPr>
              <a:t></a:t>
            </a:r>
            <a:r>
              <a:rPr kumimoji="1" lang="en-US" altLang="zh-CN" sz="28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2pz</a:t>
            </a:r>
            <a:r>
              <a:rPr kumimoji="1" lang="en-US" altLang="zh-CN" b="1" dirty="0">
                <a:solidFill>
                  <a:schemeClr val="hlink"/>
                </a:solidFill>
              </a:rPr>
              <a:t>*</a:t>
            </a:r>
            <a:r>
              <a:rPr kumimoji="1" lang="en-US" altLang="zh-CN" sz="28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  <a:r>
              <a:rPr kumimoji="1" lang="en-US" altLang="zh-CN" sz="28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0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]</a:t>
            </a:r>
          </a:p>
        </p:txBody>
      </p:sp>
      <p:grpSp>
        <p:nvGrpSpPr>
          <p:cNvPr id="5" name="Group 26">
            <a:extLst>
              <a:ext uri="{FF2B5EF4-FFF2-40B4-BE49-F238E27FC236}">
                <a16:creationId xmlns:a16="http://schemas.microsoft.com/office/drawing/2014/main" id="{F2C482BB-6047-474E-9D0C-5C9D605F7C0E}"/>
              </a:ext>
            </a:extLst>
          </p:cNvPr>
          <p:cNvGrpSpPr>
            <a:grpSpLocks/>
          </p:cNvGrpSpPr>
          <p:nvPr/>
        </p:nvGrpSpPr>
        <p:grpSpPr bwMode="auto">
          <a:xfrm>
            <a:off x="1331640" y="2636912"/>
            <a:ext cx="6071250" cy="932599"/>
            <a:chOff x="48" y="2928"/>
            <a:chExt cx="5664" cy="1035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B9B8EB6B-D9C4-0A4F-B95C-1E9A5ADFEE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" y="2928"/>
              <a:ext cx="5664" cy="1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Oval 17">
              <a:extLst>
                <a:ext uri="{FF2B5EF4-FFF2-40B4-BE49-F238E27FC236}">
                  <a16:creationId xmlns:a16="http://schemas.microsoft.com/office/drawing/2014/main" id="{B93E2A05-E848-8347-8B5A-12E14402D56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76" y="3532"/>
              <a:ext cx="68" cy="6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" name="Oval 18">
              <a:extLst>
                <a:ext uri="{FF2B5EF4-FFF2-40B4-BE49-F238E27FC236}">
                  <a16:creationId xmlns:a16="http://schemas.microsoft.com/office/drawing/2014/main" id="{B873D079-0036-0A45-B0AF-C0E503C0D7F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2" y="3532"/>
              <a:ext cx="68" cy="68"/>
            </a:xfrm>
            <a:prstGeom prst="ellipse">
              <a:avLst/>
            </a:prstGeom>
            <a:solidFill>
              <a:srgbClr val="0000FF"/>
            </a:solidFill>
            <a:ln w="9525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" name="Oval 19">
              <a:extLst>
                <a:ext uri="{FF2B5EF4-FFF2-40B4-BE49-F238E27FC236}">
                  <a16:creationId xmlns:a16="http://schemas.microsoft.com/office/drawing/2014/main" id="{3D16924A-6060-0045-8821-25E48BAC12B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100" y="3580"/>
              <a:ext cx="68" cy="6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" name="Oval 20">
              <a:extLst>
                <a:ext uri="{FF2B5EF4-FFF2-40B4-BE49-F238E27FC236}">
                  <a16:creationId xmlns:a16="http://schemas.microsoft.com/office/drawing/2014/main" id="{52A822B5-EB13-E342-B05A-2A18A2ED902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216" y="3580"/>
              <a:ext cx="68" cy="6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451EC07A-4DE2-D34A-A39E-BA576FF5E3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876" y="3552"/>
              <a:ext cx="68" cy="6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Oval 22">
              <a:extLst>
                <a:ext uri="{FF2B5EF4-FFF2-40B4-BE49-F238E27FC236}">
                  <a16:creationId xmlns:a16="http://schemas.microsoft.com/office/drawing/2014/main" id="{D37EB827-21F0-8642-9CC4-FC379A0246D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5308" y="3600"/>
              <a:ext cx="68" cy="68"/>
            </a:xfrm>
            <a:prstGeom prst="ellipse">
              <a:avLst/>
            </a:prstGeom>
            <a:solidFill>
              <a:srgbClr val="0000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" name="Oval 23">
              <a:extLst>
                <a:ext uri="{FF2B5EF4-FFF2-40B4-BE49-F238E27FC236}">
                  <a16:creationId xmlns:a16="http://schemas.microsoft.com/office/drawing/2014/main" id="{77DC3CD1-3458-8F49-A88D-74459D8F014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36" y="3504"/>
              <a:ext cx="68" cy="68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" name="Oval 24">
              <a:extLst>
                <a:ext uri="{FF2B5EF4-FFF2-40B4-BE49-F238E27FC236}">
                  <a16:creationId xmlns:a16="http://schemas.microsoft.com/office/drawing/2014/main" id="{BCC4365A-E2DF-E84B-BC37-96AA485BE65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40" y="3532"/>
              <a:ext cx="68" cy="68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Oval 25">
              <a:extLst>
                <a:ext uri="{FF2B5EF4-FFF2-40B4-BE49-F238E27FC236}">
                  <a16:creationId xmlns:a16="http://schemas.microsoft.com/office/drawing/2014/main" id="{03B0A078-1173-AB48-84BC-B60AF6C4BAD1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512" y="3580"/>
              <a:ext cx="68" cy="68"/>
            </a:xfrm>
            <a:prstGeom prst="ellipse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124EFD15-AB1E-E848-AA5F-5FE500C54848}"/>
              </a:ext>
            </a:extLst>
          </p:cNvPr>
          <p:cNvSpPr/>
          <p:nvPr/>
        </p:nvSpPr>
        <p:spPr>
          <a:xfrm>
            <a:off x="209154" y="452785"/>
            <a:ext cx="1627369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800" dirty="0"/>
              <a:t>生物固氮</a:t>
            </a:r>
          </a:p>
        </p:txBody>
      </p:sp>
      <p:sp>
        <p:nvSpPr>
          <p:cNvPr id="17" name="Rectangle 8">
            <a:extLst>
              <a:ext uri="{FF2B5EF4-FFF2-40B4-BE49-F238E27FC236}">
                <a16:creationId xmlns:a16="http://schemas.microsoft.com/office/drawing/2014/main" id="{9B585071-5C9E-A544-98FF-B05F7D937A61}"/>
              </a:ext>
            </a:extLst>
          </p:cNvPr>
          <p:cNvSpPr txBox="1">
            <a:spLocks noChangeArrowheads="1"/>
          </p:cNvSpPr>
          <p:nvPr/>
        </p:nvSpPr>
        <p:spPr>
          <a:xfrm>
            <a:off x="498324" y="4014936"/>
            <a:ext cx="8458200" cy="2438400"/>
          </a:xfrm>
          <a:prstGeom prst="rect">
            <a:avLst/>
          </a:prstGeom>
          <a:noFill/>
          <a:ln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Ru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2+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: 4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d 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6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sp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杂化</a:t>
            </a:r>
            <a:r>
              <a:rPr kumimoji="0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 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[Ru(NH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4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)]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2+ </a:t>
            </a:r>
            <a:endParaRPr kumimoji="0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auto">
              <a:lnSpc>
                <a:spcPct val="120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</a:rPr>
              <a:t>Ru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2+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: 4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d 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6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s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0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i="1" dirty="0">
                <a:latin typeface="Times New Roman" panose="02020603050405020304" pitchFamily="18" charset="0"/>
              </a:rPr>
              <a:t>p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0 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d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sp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3</a:t>
            </a:r>
            <a:r>
              <a:rPr kumimoji="0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杂化</a:t>
            </a:r>
            <a:r>
              <a:rPr kumimoji="0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)</a:t>
            </a: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[(NH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Ru-</a:t>
            </a:r>
            <a:r>
              <a:rPr kumimoji="0" lang="en-US" altLang="zh-CN" sz="24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4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-Ru(NH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5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]</a:t>
            </a:r>
            <a:r>
              <a:rPr kumimoji="0" lang="en-US" altLang="zh-CN" sz="2400" b="1" baseline="30000" dirty="0">
                <a:latin typeface="Times New Roman" panose="02020603050405020304" pitchFamily="18" charset="0"/>
              </a:rPr>
              <a:t>4+</a:t>
            </a:r>
          </a:p>
          <a:p>
            <a:pPr eaLnBrk="0" fontAlgn="auto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FontTx/>
              <a:buNone/>
            </a:pPr>
            <a:r>
              <a:rPr kumimoji="0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altLang="zh-CN" sz="2400" b="1" baseline="-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有未成键电子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可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配位给过渡金属离子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本身有空轨道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</a:t>
            </a:r>
          </a:p>
          <a:p>
            <a:pPr eaLnBrk="0" fontAlgn="auto" hangingPunct="0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>
                <a:schemeClr val="bg1"/>
              </a:buClr>
              <a:buFontTx/>
              <a:buNone/>
            </a:pP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Ru</a:t>
            </a:r>
            <a:r>
              <a:rPr kumimoji="0" lang="en-US" altLang="zh-CN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2</a:t>
            </a:r>
            <a:r>
              <a:rPr kumimoji="0" lang="zh-CN" altLang="en-US" sz="2400" b="1" baseline="30000" dirty="0">
                <a:solidFill>
                  <a:srgbClr val="FF0000"/>
                </a:solidFill>
                <a:latin typeface="Times New Roman" panose="02020603050405020304" pitchFamily="18" charset="0"/>
              </a:rPr>
              <a:t>＋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的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电子</a:t>
            </a:r>
            <a:r>
              <a:rPr kumimoji="0" lang="zh-CN" altLang="en-US" sz="2400" b="1" dirty="0">
                <a:solidFill>
                  <a:srgbClr val="800000"/>
                </a:solidFill>
                <a:latin typeface="Times New Roman" panose="02020603050405020304" pitchFamily="18" charset="0"/>
              </a:rPr>
              <a:t>反馈到</a:t>
            </a:r>
            <a:r>
              <a:rPr kumimoji="0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N</a:t>
            </a:r>
            <a:r>
              <a:rPr kumimoji="0" lang="en-US" altLang="zh-CN" sz="2400" b="1" baseline="-25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2</a:t>
            </a:r>
            <a:r>
              <a:rPr kumimoji="0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的</a:t>
            </a:r>
            <a:r>
              <a:rPr kumimoji="0" lang="en-US" altLang="zh-CN" sz="2400" b="1" i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π</a:t>
            </a:r>
            <a:r>
              <a:rPr kumimoji="0" lang="en-US" altLang="zh-CN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* </a:t>
            </a:r>
            <a:r>
              <a:rPr kumimoji="0" lang="zh-CN" altLang="en-US" sz="24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空轨道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形成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d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 →</a:t>
            </a:r>
            <a:r>
              <a:rPr kumimoji="0"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</a:rPr>
              <a:t>π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*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反馈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π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键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使</a:t>
            </a:r>
            <a:r>
              <a:rPr kumimoji="0" lang="en-US" altLang="zh-CN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N-N</a:t>
            </a:r>
            <a:r>
              <a:rPr kumimoji="0" lang="zh-CN" altLang="en-US" sz="24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键级 ↘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, N</a:t>
            </a:r>
            <a:r>
              <a:rPr kumimoji="0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sz="2400" b="1" dirty="0">
                <a:latin typeface="Times New Roman" panose="02020603050405020304" pitchFamily="18" charset="0"/>
              </a:rPr>
              <a:t> 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分子被</a:t>
            </a:r>
            <a:r>
              <a:rPr kumimoji="0" lang="zh-CN" altLang="en-US" sz="2400" b="1" dirty="0">
                <a:latin typeface="Arial" panose="020B0604020202020204" pitchFamily="34" charset="0"/>
              </a:rPr>
              <a:t>“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活化</a:t>
            </a:r>
            <a:r>
              <a:rPr kumimoji="0" lang="zh-CN" altLang="en-US" sz="2400" b="1" dirty="0">
                <a:latin typeface="Arial" panose="020B0604020202020204" pitchFamily="34" charset="0"/>
              </a:rPr>
              <a:t>”</a:t>
            </a:r>
            <a:r>
              <a:rPr kumimoji="0" lang="en-US" altLang="zh-CN" sz="2400" b="1" dirty="0">
                <a:latin typeface="Arial" panose="020B0604020202020204" pitchFamily="34" charset="0"/>
              </a:rPr>
              <a:t>——“</a:t>
            </a:r>
            <a:r>
              <a:rPr kumimoji="0" lang="zh-CN" altLang="en-US" sz="2400" b="1" dirty="0">
                <a:solidFill>
                  <a:srgbClr val="FF2F19"/>
                </a:solidFill>
                <a:latin typeface="Times New Roman" panose="02020603050405020304" pitchFamily="18" charset="0"/>
              </a:rPr>
              <a:t>固氮工程</a:t>
            </a:r>
            <a:r>
              <a:rPr kumimoji="0" lang="zh-CN" altLang="en-US" sz="2400" b="1" dirty="0">
                <a:latin typeface="Arial" panose="020B0604020202020204" pitchFamily="34" charset="0"/>
              </a:rPr>
              <a:t>”</a:t>
            </a:r>
            <a:r>
              <a:rPr kumimoji="0" lang="zh-CN" altLang="en-US" sz="2400" b="1" dirty="0">
                <a:latin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1085160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473AD4C6-8FD4-414E-8BF9-DD89D93EE1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4454" y="1223169"/>
            <a:ext cx="3352800" cy="457200"/>
          </a:xfrm>
        </p:spPr>
        <p:txBody>
          <a:bodyPr/>
          <a:lstStyle/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配位酸溶解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浓</a:t>
            </a:r>
            <a:r>
              <a:rPr lang="en-US" altLang="zh-CN" sz="2400" dirty="0" err="1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HCl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52227" name="Object 3">
            <a:extLst>
              <a:ext uri="{FF2B5EF4-FFF2-40B4-BE49-F238E27FC236}">
                <a16:creationId xmlns:a16="http://schemas.microsoft.com/office/drawing/2014/main" id="{268CB018-972A-8045-A380-F3450C1E201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7725" y="269875"/>
          <a:ext cx="4806950" cy="148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0274200" imgH="40373300" progId="Equation.DSMT4">
                  <p:embed/>
                </p:oleObj>
              </mc:Choice>
              <mc:Fallback>
                <p:oleObj name="Equation" r:id="rId2" imgW="60274200" imgH="40373300" progId="Equation.DSMT4">
                  <p:embed/>
                  <p:pic>
                    <p:nvPicPr>
                      <p:cNvPr id="52227" name="Object 3">
                        <a:extLst>
                          <a:ext uri="{FF2B5EF4-FFF2-40B4-BE49-F238E27FC236}">
                            <a16:creationId xmlns:a16="http://schemas.microsoft.com/office/drawing/2014/main" id="{268CB018-972A-8045-A380-F3450C1E201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7463" b="57396"/>
                      <a:stretch>
                        <a:fillRect/>
                      </a:stretch>
                    </p:blipFill>
                    <p:spPr bwMode="auto">
                      <a:xfrm>
                        <a:off x="3387725" y="269875"/>
                        <a:ext cx="4806950" cy="148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28" name="Rectangle 4">
            <a:extLst>
              <a:ext uri="{FF2B5EF4-FFF2-40B4-BE49-F238E27FC236}">
                <a16:creationId xmlns:a16="http://schemas.microsoft.com/office/drawing/2014/main" id="{51E378B8-36EE-E344-9D0B-CFFD0B58D8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3733800"/>
            <a:ext cx="20574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氧化性酸溶解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(HNO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3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：</a:t>
            </a:r>
            <a:endParaRPr lang="zh-CN" altLang="en-US" sz="2400" baseline="-25000" dirty="0">
              <a:solidFill>
                <a:srgbClr val="0000FF"/>
              </a:solidFill>
              <a:latin typeface="Times New Roman" panose="02020603050405020304" pitchFamily="18" charset="0"/>
              <a:ea typeface="SimHei" panose="02010609060101010101" pitchFamily="49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2229" name="Object 5">
            <a:extLst>
              <a:ext uri="{FF2B5EF4-FFF2-40B4-BE49-F238E27FC236}">
                <a16:creationId xmlns:a16="http://schemas.microsoft.com/office/drawing/2014/main" id="{961B6EE4-C2AE-BA4B-AF48-64D459FFB93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95525" y="3725863"/>
          <a:ext cx="6305550" cy="191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75196700" imgH="22821900" progId="Equation.DSMT4">
                  <p:embed/>
                </p:oleObj>
              </mc:Choice>
              <mc:Fallback>
                <p:oleObj name="Equation" r:id="rId4" imgW="75196700" imgH="22821900" progId="Equation.DSMT4">
                  <p:embed/>
                  <p:pic>
                    <p:nvPicPr>
                      <p:cNvPr id="52229" name="Object 5">
                        <a:extLst>
                          <a:ext uri="{FF2B5EF4-FFF2-40B4-BE49-F238E27FC236}">
                            <a16:creationId xmlns:a16="http://schemas.microsoft.com/office/drawing/2014/main" id="{961B6EE4-C2AE-BA4B-AF48-64D459FFB93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525" y="3725863"/>
                        <a:ext cx="6305550" cy="191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0" name="Rectangle 6">
            <a:extLst>
              <a:ext uri="{FF2B5EF4-FFF2-40B4-BE49-F238E27FC236}">
                <a16:creationId xmlns:a16="http://schemas.microsoft.com/office/drawing/2014/main" id="{99624781-67F5-574A-95DD-00FDC8B7A3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5715000"/>
            <a:ext cx="2057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075" tIns="46038" rIns="92075" bIns="46038"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氧化配位溶解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王水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：</a:t>
            </a:r>
          </a:p>
        </p:txBody>
      </p:sp>
      <p:graphicFrame>
        <p:nvGraphicFramePr>
          <p:cNvPr id="52231" name="Object 7">
            <a:extLst>
              <a:ext uri="{FF2B5EF4-FFF2-40B4-BE49-F238E27FC236}">
                <a16:creationId xmlns:a16="http://schemas.microsoft.com/office/drawing/2014/main" id="{B62D1810-F961-0441-B5F5-2055DB0B55A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09800" y="5730875"/>
          <a:ext cx="6324600" cy="974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1970900" imgH="11112500" progId="Equation.3">
                  <p:embed/>
                </p:oleObj>
              </mc:Choice>
              <mc:Fallback>
                <p:oleObj name="公式" r:id="rId6" imgW="71970900" imgH="11112500" progId="Equation.3">
                  <p:embed/>
                  <p:pic>
                    <p:nvPicPr>
                      <p:cNvPr id="52231" name="Object 7">
                        <a:extLst>
                          <a:ext uri="{FF2B5EF4-FFF2-40B4-BE49-F238E27FC236}">
                            <a16:creationId xmlns:a16="http://schemas.microsoft.com/office/drawing/2014/main" id="{B62D1810-F961-0441-B5F5-2055DB0B55A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5730875"/>
                        <a:ext cx="6324600" cy="974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232" name="Rectangle 8">
            <a:extLst>
              <a:ext uri="{FF2B5EF4-FFF2-40B4-BE49-F238E27FC236}">
                <a16:creationId xmlns:a16="http://schemas.microsoft.com/office/drawing/2014/main" id="{AB635F7A-6E6B-2D45-83E7-588358A3E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52400"/>
            <a:ext cx="1386880" cy="54133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anchor="ctr"/>
          <a:lstStyle>
            <a:lvl1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2800" b="1" dirty="0">
                <a:solidFill>
                  <a:srgbClr val="FF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硫化物</a:t>
            </a:r>
          </a:p>
        </p:txBody>
      </p:sp>
      <p:graphicFrame>
        <p:nvGraphicFramePr>
          <p:cNvPr id="52235" name="Object 11">
            <a:extLst>
              <a:ext uri="{FF2B5EF4-FFF2-40B4-BE49-F238E27FC236}">
                <a16:creationId xmlns:a16="http://schemas.microsoft.com/office/drawing/2014/main" id="{0598F054-66AD-604D-9308-0E7EC900F0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90900" y="1824038"/>
          <a:ext cx="5181600" cy="190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60274200" imgH="40373300" progId="Equation.DSMT4">
                  <p:embed/>
                </p:oleObj>
              </mc:Choice>
              <mc:Fallback>
                <p:oleObj name="Equation" r:id="rId8" imgW="60274200" imgH="40373300" progId="Equation.DSMT4">
                  <p:embed/>
                  <p:pic>
                    <p:nvPicPr>
                      <p:cNvPr id="52235" name="Object 11">
                        <a:extLst>
                          <a:ext uri="{FF2B5EF4-FFF2-40B4-BE49-F238E27FC236}">
                            <a16:creationId xmlns:a16="http://schemas.microsoft.com/office/drawing/2014/main" id="{0598F054-66AD-604D-9308-0E7EC900F0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4971"/>
                      <a:stretch>
                        <a:fillRect/>
                      </a:stretch>
                    </p:blipFill>
                    <p:spPr bwMode="auto">
                      <a:xfrm>
                        <a:off x="3390900" y="1824038"/>
                        <a:ext cx="5181600" cy="1909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33277185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0FD7E0-8AFC-8742-893A-F27160F7A1FD}" type="slidenum">
              <a:rPr lang="en-US" altLang="zh-CN"/>
              <a:pPr/>
              <a:t>61</a:t>
            </a:fld>
            <a:endParaRPr lang="en-US" altLang="zh-CN"/>
          </a:p>
        </p:txBody>
      </p:sp>
      <p:pic>
        <p:nvPicPr>
          <p:cNvPr id="611357" name="Picture 1030" descr="FG23_1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759" y="4739844"/>
            <a:ext cx="2485729" cy="1441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1333" name="Picture 1026" descr="FG23_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4460" y="1288582"/>
            <a:ext cx="1295945" cy="6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41892" name="Text Box 1028"/>
          <p:cNvSpPr txBox="1">
            <a:spLocks noChangeArrowheads="1"/>
          </p:cNvSpPr>
          <p:nvPr/>
        </p:nvSpPr>
        <p:spPr bwMode="auto">
          <a:xfrm>
            <a:off x="2944630" y="4013704"/>
            <a:ext cx="5884863" cy="26463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Structures of some sulfur oxides</a:t>
            </a:r>
          </a:p>
          <a:p>
            <a:pPr eaLnBrk="1" hangingPunct="1">
              <a:lnSpc>
                <a:spcPct val="110000"/>
              </a:lnSpc>
              <a:spcBef>
                <a:spcPct val="30000"/>
              </a:spcBef>
            </a:pP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To conform to the observed structures of SO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S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O, and SO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the hybridization scheme proposed for the central S atom is </a:t>
            </a:r>
            <a:r>
              <a:rPr kumimoji="0" lang="en-US" altLang="zh-C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sp</a:t>
            </a:r>
            <a:r>
              <a:rPr kumimoji="0" lang="en-US" altLang="zh-CN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. S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 has a similar structure to SO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but with a S atom substituted for one O atom. The SO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exists in equilibrium with the trimer (SO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in which the OSO angle is approximately tetrahedral and the hybridization of the S should be </a:t>
            </a:r>
            <a:r>
              <a:rPr kumimoji="0" lang="en-US" altLang="zh-CN" sz="16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sp</a:t>
            </a:r>
            <a:r>
              <a:rPr kumimoji="0" lang="en-US" altLang="zh-CN" sz="16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3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. The oxides S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6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 and S</a:t>
            </a:r>
            <a:r>
              <a:rPr kumimoji="0" lang="en-US" altLang="zh-CN" sz="16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8</a:t>
            </a:r>
            <a:r>
              <a:rPr kumimoji="0" lang="en-US" altLang="zh-CN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 illustrate sulfur`s ability to form ring compounds.</a:t>
            </a:r>
          </a:p>
        </p:txBody>
      </p:sp>
      <p:pic>
        <p:nvPicPr>
          <p:cNvPr id="611352" name="Picture 1026" descr="FG23_1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6145" y="2224103"/>
            <a:ext cx="1344260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1339" name="Picture 1030" descr="FG23_1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504" y="2855974"/>
            <a:ext cx="2427980" cy="1224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1345" name="Picture 1027" descr="FG23_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18274" y="1348692"/>
            <a:ext cx="2803872" cy="2645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53" name="Text Box 25"/>
          <p:cNvSpPr txBox="1">
            <a:spLocks noChangeArrowheads="1"/>
          </p:cNvSpPr>
          <p:nvPr/>
        </p:nvSpPr>
        <p:spPr bwMode="auto">
          <a:xfrm>
            <a:off x="2195513" y="1314822"/>
            <a:ext cx="73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lang="en-US" altLang="zh-CN">
                <a:latin typeface="Arial" charset="0"/>
              </a:rPr>
              <a:t>SO</a:t>
            </a:r>
            <a:r>
              <a:rPr lang="en-US" altLang="zh-CN" baseline="-25000">
                <a:latin typeface="Arial" charset="0"/>
              </a:rPr>
              <a:t>2</a:t>
            </a:r>
            <a:endParaRPr lang="en-US" altLang="zh-CN">
              <a:latin typeface="Arial" charset="0"/>
            </a:endParaRPr>
          </a:p>
        </p:txBody>
      </p:sp>
      <p:sp>
        <p:nvSpPr>
          <p:cNvPr id="611354" name="Text Box 26"/>
          <p:cNvSpPr txBox="1">
            <a:spLocks noChangeArrowheads="1"/>
          </p:cNvSpPr>
          <p:nvPr/>
        </p:nvSpPr>
        <p:spPr bwMode="auto">
          <a:xfrm>
            <a:off x="2268538" y="2395909"/>
            <a:ext cx="73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lang="en-US" altLang="zh-CN">
                <a:latin typeface="Arial" charset="0"/>
              </a:rPr>
              <a:t>S</a:t>
            </a:r>
            <a:r>
              <a:rPr lang="en-US" altLang="zh-CN" baseline="-25000">
                <a:latin typeface="Arial" charset="0"/>
              </a:rPr>
              <a:t>2</a:t>
            </a:r>
            <a:r>
              <a:rPr lang="en-US" altLang="zh-CN">
                <a:latin typeface="Arial" charset="0"/>
              </a:rPr>
              <a:t>O</a:t>
            </a:r>
          </a:p>
        </p:txBody>
      </p:sp>
      <p:sp>
        <p:nvSpPr>
          <p:cNvPr id="611358" name="Text Box 30"/>
          <p:cNvSpPr txBox="1">
            <a:spLocks noChangeArrowheads="1"/>
          </p:cNvSpPr>
          <p:nvPr/>
        </p:nvSpPr>
        <p:spPr bwMode="auto">
          <a:xfrm>
            <a:off x="2268538" y="3619872"/>
            <a:ext cx="736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1425" tIns="45712" rIns="91425" bIns="45712">
            <a:spAutoFit/>
          </a:bodyPr>
          <a:lstStyle/>
          <a:p>
            <a:r>
              <a:rPr lang="en-US" altLang="zh-CN">
                <a:latin typeface="Arial" charset="0"/>
              </a:rPr>
              <a:t>SO</a:t>
            </a:r>
            <a:r>
              <a:rPr lang="en-US" altLang="zh-CN" baseline="-25000">
                <a:latin typeface="Arial" charset="0"/>
              </a:rPr>
              <a:t>3</a:t>
            </a:r>
            <a:endParaRPr lang="en-US" altLang="zh-CN">
              <a:latin typeface="Arial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FFCD6C5-7E93-C84D-9529-9E1DCB10559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C5B94993-3663-D642-BF90-25768EA8F137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硫的氧化物</a:t>
            </a:r>
          </a:p>
        </p:txBody>
      </p:sp>
    </p:spTree>
    <p:extLst>
      <p:ext uri="{BB962C8B-B14F-4D97-AF65-F5344CB8AC3E}">
        <p14:creationId xmlns:p14="http://schemas.microsoft.com/office/powerpoint/2010/main" val="126716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E54BCB-6BA7-684E-ACB6-F699988FF257}" type="slidenum">
              <a:rPr lang="en-US" altLang="zh-CN"/>
              <a:pPr/>
              <a:t>62</a:t>
            </a:fld>
            <a:endParaRPr lang="en-US" altLang="zh-CN"/>
          </a:p>
        </p:txBody>
      </p:sp>
      <p:grpSp>
        <p:nvGrpSpPr>
          <p:cNvPr id="612369" name="Group 17"/>
          <p:cNvGrpSpPr>
            <a:grpSpLocks/>
          </p:cNvGrpSpPr>
          <p:nvPr/>
        </p:nvGrpSpPr>
        <p:grpSpPr bwMode="auto">
          <a:xfrm>
            <a:off x="297044" y="1340768"/>
            <a:ext cx="2375817" cy="2807370"/>
            <a:chOff x="538" y="527"/>
            <a:chExt cx="1759" cy="2041"/>
          </a:xfrm>
        </p:grpSpPr>
        <p:pic>
          <p:nvPicPr>
            <p:cNvPr id="612357" name="Picture 2"/>
            <p:cNvPicPr>
              <a:picLocks noChangeAspect="1" noChangeArrowheads="1"/>
            </p:cNvPicPr>
            <p:nvPr/>
          </p:nvPicPr>
          <p:blipFill>
            <a:blip r:embed="rId3" cstate="print">
              <a:lum bright="-36000" contrast="4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" y="527"/>
              <a:ext cx="1759" cy="2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03655" name="Text Box 7"/>
            <p:cNvSpPr txBox="1">
              <a:spLocks noChangeArrowheads="1"/>
            </p:cNvSpPr>
            <p:nvPr/>
          </p:nvSpPr>
          <p:spPr bwMode="auto">
            <a:xfrm>
              <a:off x="1944" y="577"/>
              <a:ext cx="233" cy="7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 dirty="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亚硫酸根</a:t>
              </a:r>
            </a:p>
          </p:txBody>
        </p:sp>
        <p:sp>
          <p:nvSpPr>
            <p:cNvPr id="2203656" name="Text Box 8"/>
            <p:cNvSpPr txBox="1">
              <a:spLocks noChangeArrowheads="1"/>
            </p:cNvSpPr>
            <p:nvPr/>
          </p:nvSpPr>
          <p:spPr bwMode="auto">
            <a:xfrm>
              <a:off x="586" y="1496"/>
              <a:ext cx="295" cy="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硫酸根离子</a:t>
              </a:r>
            </a:p>
          </p:txBody>
        </p:sp>
      </p:grpSp>
      <p:sp>
        <p:nvSpPr>
          <p:cNvPr id="2203654" name="Text Box 6"/>
          <p:cNvSpPr txBox="1">
            <a:spLocks noChangeArrowheads="1"/>
          </p:cNvSpPr>
          <p:nvPr/>
        </p:nvSpPr>
        <p:spPr bwMode="auto">
          <a:xfrm>
            <a:off x="111694" y="4380226"/>
            <a:ext cx="5756450" cy="228913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硫与氧同在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VIA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族，硫酸根中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的位置可以被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取代而成硫代酸，如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叫硫代硫酸，带有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个结晶水的硫代硫酸钠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NaS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3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sym typeface="Symbol" charset="2"/>
              </a:rPr>
              <a:t>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5H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俗称海波，被广泛用于摄影业的定影液中。一个分子中成酸原子不止一个，而原子之间又是直接相连的，则称连某酸，如连二硫酸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，连四硫酸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grpSp>
        <p:nvGrpSpPr>
          <p:cNvPr id="612360" name="Group 16"/>
          <p:cNvGrpSpPr>
            <a:grpSpLocks/>
          </p:cNvGrpSpPr>
          <p:nvPr/>
        </p:nvGrpSpPr>
        <p:grpSpPr bwMode="auto">
          <a:xfrm>
            <a:off x="3035303" y="1234283"/>
            <a:ext cx="2087933" cy="2993691"/>
            <a:chOff x="2428" y="205"/>
            <a:chExt cx="1778" cy="2471"/>
          </a:xfrm>
        </p:grpSpPr>
        <p:pic>
          <p:nvPicPr>
            <p:cNvPr id="612361" name="Picture 3"/>
            <p:cNvPicPr>
              <a:picLocks noChangeAspect="1" noChangeArrowheads="1"/>
            </p:cNvPicPr>
            <p:nvPr/>
          </p:nvPicPr>
          <p:blipFill>
            <a:blip r:embed="rId4" cstate="print">
              <a:lum bright="-36000" contrast="4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28" y="227"/>
              <a:ext cx="1778" cy="2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03657" name="Text Box 9"/>
            <p:cNvSpPr txBox="1">
              <a:spLocks noChangeArrowheads="1"/>
            </p:cNvSpPr>
            <p:nvPr/>
          </p:nvSpPr>
          <p:spPr bwMode="auto">
            <a:xfrm>
              <a:off x="2491" y="205"/>
              <a:ext cx="233" cy="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硫代硫酸根</a:t>
              </a:r>
            </a:p>
          </p:txBody>
        </p:sp>
        <p:sp>
          <p:nvSpPr>
            <p:cNvPr id="2203658" name="Text Box 10"/>
            <p:cNvSpPr txBox="1">
              <a:spLocks noChangeArrowheads="1"/>
            </p:cNvSpPr>
            <p:nvPr/>
          </p:nvSpPr>
          <p:spPr bwMode="auto">
            <a:xfrm>
              <a:off x="2491" y="1504"/>
              <a:ext cx="233" cy="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连二硫酸根</a:t>
              </a:r>
            </a:p>
          </p:txBody>
        </p:sp>
      </p:grpSp>
      <p:grpSp>
        <p:nvGrpSpPr>
          <p:cNvPr id="612364" name="Group 15"/>
          <p:cNvGrpSpPr>
            <a:grpSpLocks/>
          </p:cNvGrpSpPr>
          <p:nvPr/>
        </p:nvGrpSpPr>
        <p:grpSpPr bwMode="auto">
          <a:xfrm>
            <a:off x="5796136" y="1328832"/>
            <a:ext cx="3074987" cy="4076700"/>
            <a:chOff x="4279" y="1434"/>
            <a:chExt cx="1937" cy="2568"/>
          </a:xfrm>
        </p:grpSpPr>
        <p:pic>
          <p:nvPicPr>
            <p:cNvPr id="612365" name="Picture 4"/>
            <p:cNvPicPr>
              <a:picLocks noChangeAspect="1" noChangeArrowheads="1"/>
            </p:cNvPicPr>
            <p:nvPr/>
          </p:nvPicPr>
          <p:blipFill>
            <a:blip r:embed="rId5" cstate="print">
              <a:lum bright="-42000" contrast="48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79" y="1434"/>
              <a:ext cx="1937" cy="2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03659" name="Text Box 11"/>
            <p:cNvSpPr txBox="1">
              <a:spLocks noChangeArrowheads="1"/>
            </p:cNvSpPr>
            <p:nvPr/>
          </p:nvSpPr>
          <p:spPr bwMode="auto">
            <a:xfrm>
              <a:off x="4285" y="1509"/>
              <a:ext cx="233" cy="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连三硫酸根</a:t>
              </a:r>
            </a:p>
          </p:txBody>
        </p:sp>
        <p:sp>
          <p:nvSpPr>
            <p:cNvPr id="2203660" name="Text Box 12"/>
            <p:cNvSpPr txBox="1">
              <a:spLocks noChangeArrowheads="1"/>
            </p:cNvSpPr>
            <p:nvPr/>
          </p:nvSpPr>
          <p:spPr bwMode="auto">
            <a:xfrm>
              <a:off x="5970" y="2779"/>
              <a:ext cx="233" cy="9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1800" b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连四硫酸根</a:t>
              </a: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CB6CA6F-E0B1-7641-BA92-14AF3CD57CAE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54CC5774-5CBD-9649-AEC2-FC2112884D2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硫的含氧酸根离子</a:t>
            </a:r>
          </a:p>
        </p:txBody>
      </p:sp>
    </p:spTree>
    <p:extLst>
      <p:ext uri="{BB962C8B-B14F-4D97-AF65-F5344CB8AC3E}">
        <p14:creationId xmlns:p14="http://schemas.microsoft.com/office/powerpoint/2010/main" val="3980528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926FD9-F8DE-D94A-A374-E4C3E58841ED}" type="slidenum">
              <a:rPr lang="en-US" altLang="zh-CN"/>
              <a:pPr/>
              <a:t>63</a:t>
            </a:fld>
            <a:endParaRPr lang="en-US" altLang="zh-CN"/>
          </a:p>
        </p:txBody>
      </p:sp>
      <p:grpSp>
        <p:nvGrpSpPr>
          <p:cNvPr id="614402" name="Group 3"/>
          <p:cNvGrpSpPr>
            <a:grpSpLocks/>
          </p:cNvGrpSpPr>
          <p:nvPr/>
        </p:nvGrpSpPr>
        <p:grpSpPr bwMode="auto">
          <a:xfrm>
            <a:off x="317500" y="1268760"/>
            <a:ext cx="8574980" cy="3239740"/>
            <a:chOff x="431" y="391"/>
            <a:chExt cx="4944" cy="2223"/>
          </a:xfrm>
        </p:grpSpPr>
        <p:sp>
          <p:nvSpPr>
            <p:cNvPr id="614403" name="Rectangle 4"/>
            <p:cNvSpPr>
              <a:spLocks noChangeArrowheads="1"/>
            </p:cNvSpPr>
            <p:nvPr/>
          </p:nvSpPr>
          <p:spPr bwMode="auto">
            <a:xfrm>
              <a:off x="431" y="391"/>
              <a:ext cx="4944" cy="2223"/>
            </a:xfrm>
            <a:prstGeom prst="rect">
              <a:avLst/>
            </a:prstGeom>
            <a:gradFill rotWithShape="0">
              <a:gsLst>
                <a:gs pos="0">
                  <a:srgbClr val="8FFFFF"/>
                </a:gs>
                <a:gs pos="50000">
                  <a:srgbClr val="FFFFFF"/>
                </a:gs>
                <a:gs pos="100000">
                  <a:srgbClr val="8FFFFF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graphicFrame>
          <p:nvGraphicFramePr>
            <p:cNvPr id="614404" name="Object 5"/>
            <p:cNvGraphicFramePr>
              <a:graphicFrameLocks noChangeAspect="1"/>
            </p:cNvGraphicFramePr>
            <p:nvPr/>
          </p:nvGraphicFramePr>
          <p:xfrm>
            <a:off x="931" y="754"/>
            <a:ext cx="1033" cy="9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3" imgW="876960" imgH="755280" progId="ChemDraw.Document.6.0">
                    <p:embed/>
                  </p:oleObj>
                </mc:Choice>
                <mc:Fallback>
                  <p:oleObj name="CS ChemDraw Drawing" r:id="rId3" imgW="876960" imgH="755280" progId="ChemDraw.Document.6.0">
                    <p:embed/>
                    <p:pic>
                      <p:nvPicPr>
                        <p:cNvPr id="614404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31" y="754"/>
                          <a:ext cx="1033" cy="908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8FFFFF"/>
                            </a:gs>
                            <a:gs pos="50000">
                              <a:srgbClr val="8FFFFF">
                                <a:gamma/>
                                <a:tint val="0"/>
                                <a:invGamma/>
                              </a:srgbClr>
                            </a:gs>
                            <a:gs pos="100000">
                              <a:srgbClr val="8FFFFF"/>
                            </a:gs>
                          </a:gsLst>
                          <a:lin ang="5400000" scaled="1"/>
                        </a:gradFill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05" name="Object 6"/>
            <p:cNvGraphicFramePr>
              <a:graphicFrameLocks noChangeAspect="1"/>
            </p:cNvGraphicFramePr>
            <p:nvPr/>
          </p:nvGraphicFramePr>
          <p:xfrm>
            <a:off x="3122" y="754"/>
            <a:ext cx="1800" cy="8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CS ChemDraw Drawing" r:id="rId5" imgW="1710720" imgH="755280" progId="ChemDraw.Document.6.0">
                    <p:embed/>
                  </p:oleObj>
                </mc:Choice>
                <mc:Fallback>
                  <p:oleObj name="CS ChemDraw Drawing" r:id="rId5" imgW="1710720" imgH="755280" progId="ChemDraw.Document.6.0">
                    <p:embed/>
                    <p:pic>
                      <p:nvPicPr>
                        <p:cNvPr id="614405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lum bright="-6000"/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2" y="754"/>
                          <a:ext cx="1800" cy="827"/>
                        </a:xfrm>
                        <a:prstGeom prst="rect">
                          <a:avLst/>
                        </a:prstGeom>
                        <a:gradFill rotWithShape="0">
                          <a:gsLst>
                            <a:gs pos="0">
                              <a:srgbClr val="8FFFFF"/>
                            </a:gs>
                            <a:gs pos="50000">
                              <a:srgbClr val="8FFFFF">
                                <a:gamma/>
                                <a:tint val="0"/>
                                <a:invGamma/>
                              </a:srgbClr>
                            </a:gs>
                            <a:gs pos="100000">
                              <a:srgbClr val="8FFFFF"/>
                            </a:gs>
                          </a:gsLst>
                          <a:lin ang="5400000" scaled="1"/>
                        </a:gra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205703" name="Rectangle 7"/>
            <p:cNvSpPr>
              <a:spLocks noChangeArrowheads="1"/>
            </p:cNvSpPr>
            <p:nvPr/>
          </p:nvSpPr>
          <p:spPr bwMode="auto">
            <a:xfrm>
              <a:off x="684" y="1888"/>
              <a:ext cx="1713" cy="442"/>
            </a:xfrm>
            <a:prstGeom prst="rect">
              <a:avLst/>
            </a:prstGeom>
            <a:gradFill rotWithShape="0">
              <a:gsLst>
                <a:gs pos="0">
                  <a:srgbClr val="8FFFFF"/>
                </a:gs>
                <a:gs pos="50000">
                  <a:srgbClr val="8FFFFF">
                    <a:gamma/>
                    <a:tint val="0"/>
                    <a:invGamma/>
                  </a:srgbClr>
                </a:gs>
                <a:gs pos="100000">
                  <a:srgbClr val="8FFF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过一硫酸</a:t>
              </a:r>
            </a:p>
            <a:p>
              <a:pPr algn="ctr" eaLnBrk="1" hangingPunct="1"/>
              <a:r>
                <a:rPr kumimoji="0" lang="en-US" altLang="zh-CN" sz="2000" b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peroxymono sulfuric acid</a:t>
              </a:r>
            </a:p>
          </p:txBody>
        </p:sp>
        <p:sp>
          <p:nvSpPr>
            <p:cNvPr id="2205704" name="Rectangle 8"/>
            <p:cNvSpPr>
              <a:spLocks noChangeArrowheads="1"/>
            </p:cNvSpPr>
            <p:nvPr/>
          </p:nvSpPr>
          <p:spPr bwMode="auto">
            <a:xfrm>
              <a:off x="3213" y="1888"/>
              <a:ext cx="1446" cy="442"/>
            </a:xfrm>
            <a:prstGeom prst="rect">
              <a:avLst/>
            </a:prstGeom>
            <a:gradFill rotWithShape="0">
              <a:gsLst>
                <a:gs pos="0">
                  <a:srgbClr val="8FFFFF"/>
                </a:gs>
                <a:gs pos="50000">
                  <a:srgbClr val="8FFFFF">
                    <a:gamma/>
                    <a:tint val="0"/>
                    <a:invGamma/>
                  </a:srgbClr>
                </a:gs>
                <a:gs pos="100000">
                  <a:srgbClr val="8FFFFF"/>
                </a:gs>
              </a:gsLst>
              <a:lin ang="5400000" scaled="1"/>
            </a:gradFill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algn="ctr" eaLnBrk="1" hangingPunct="1"/>
              <a:r>
                <a:rPr kumimoji="0"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过二硫酸</a:t>
              </a:r>
            </a:p>
            <a:p>
              <a:pPr algn="ctr" eaLnBrk="1" hangingPunct="1"/>
              <a:r>
                <a:rPr kumimoji="0" lang="en-US" altLang="zh-CN" sz="20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peroxydisulfuric</a:t>
              </a:r>
              <a:r>
                <a:rPr kumimoji="0" lang="en-US" altLang="zh-CN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 acid</a:t>
              </a:r>
            </a:p>
          </p:txBody>
        </p:sp>
      </p:grpSp>
      <p:sp>
        <p:nvSpPr>
          <p:cNvPr id="2205705" name="Text Box 9"/>
          <p:cNvSpPr txBox="1">
            <a:spLocks noChangeArrowheads="1"/>
          </p:cNvSpPr>
          <p:nvPr/>
        </p:nvSpPr>
        <p:spPr bwMode="auto">
          <a:xfrm>
            <a:off x="209154" y="4739537"/>
            <a:ext cx="8553450" cy="112646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含氧酸根中某个氧为过氧基所取代 ，则为过某酸，如过一硫酸的化学式是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SO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5</a:t>
            </a: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，过二硫酸的化学式为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EEA4A09-D22E-4441-80E5-46E4A912961D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7B4F01A-2413-4843-8450-5E2E87F0B8EF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硫的含氧酸根离子</a:t>
            </a:r>
          </a:p>
        </p:txBody>
      </p:sp>
    </p:spTree>
    <p:extLst>
      <p:ext uri="{BB962C8B-B14F-4D97-AF65-F5344CB8AC3E}">
        <p14:creationId xmlns:p14="http://schemas.microsoft.com/office/powerpoint/2010/main" val="12672812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0075621-BFFF-674D-9B33-227F4854C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64</a:t>
            </a:fld>
            <a:endParaRPr lang="en-US" altLang="zh-CN"/>
          </a:p>
        </p:txBody>
      </p:sp>
      <p:pic>
        <p:nvPicPr>
          <p:cNvPr id="6" name="Picture 4" descr="FEC4885E">
            <a:extLst>
              <a:ext uri="{FF2B5EF4-FFF2-40B4-BE49-F238E27FC236}">
                <a16:creationId xmlns:a16="http://schemas.microsoft.com/office/drawing/2014/main" id="{A0154465-8898-EF46-BB15-F9AA4F752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03" r="3006" b="18190"/>
          <a:stretch>
            <a:fillRect/>
          </a:stretch>
        </p:blipFill>
        <p:spPr bwMode="auto">
          <a:xfrm>
            <a:off x="1935659" y="4341195"/>
            <a:ext cx="1473109" cy="1350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19DD464-212B-2F4B-84D2-0847BB6464DD}"/>
              </a:ext>
            </a:extLst>
          </p:cNvPr>
          <p:cNvSpPr txBox="1">
            <a:spLocks noChangeArrowheads="1"/>
          </p:cNvSpPr>
          <p:nvPr/>
        </p:nvSpPr>
        <p:spPr>
          <a:xfrm>
            <a:off x="591279" y="620688"/>
            <a:ext cx="7854950" cy="291647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>
              <a:spcAft>
                <a:spcPts val="0"/>
              </a:spcAft>
              <a:buFont typeface="Wingdings" pitchFamily="2" charset="2"/>
              <a:buNone/>
            </a:pPr>
            <a:r>
              <a:rPr kumimoji="0" lang="zh-CN" altLang="en-US" sz="2400" dirty="0">
                <a:solidFill>
                  <a:srgbClr val="FF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硫酸系含氧的形成与分子结构特点</a:t>
            </a:r>
            <a:endParaRPr kumimoji="0" lang="zh-CN" altLang="en-US" sz="2400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fontAlgn="auto">
              <a:spcAft>
                <a:spcPts val="0"/>
              </a:spcAft>
              <a:buFont typeface="Wingdings" pitchFamily="2" charset="2"/>
              <a:buNone/>
            </a:pP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含氧酸   </a:t>
            </a:r>
            <a:r>
              <a:rPr lang="en-US" altLang="zh-CN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	</a:t>
            </a:r>
            <a:r>
              <a:rPr lang="zh-CN" altLang="en-US" sz="2400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分子式   形成             结构特点</a:t>
            </a:r>
          </a:p>
          <a:p>
            <a:pPr marL="457200" indent="-457200" algn="just" fontAlgn="auto">
              <a:spcAft>
                <a:spcPts val="0"/>
              </a:spcAft>
              <a:buFont typeface="+mj-ea"/>
              <a:buAutoNum type="circleNumDbPlain"/>
            </a:pPr>
            <a:r>
              <a:rPr kumimoji="0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硫酸	 </a:t>
            </a:r>
            <a:r>
              <a:rPr kumimoji="0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kumimoji="0"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</a:t>
            </a:r>
            <a:r>
              <a:rPr kumimoji="0"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4</a:t>
            </a:r>
            <a:r>
              <a:rPr kumimoji="0"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	        </a:t>
            </a:r>
            <a:r>
              <a:rPr kumimoji="0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母体                             </a:t>
            </a:r>
            <a:r>
              <a:rPr kumimoji="0" lang="en-US" altLang="zh-CN" sz="2000" i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sp</a:t>
            </a:r>
            <a:r>
              <a:rPr kumimoji="0" lang="en-US" altLang="zh-CN" sz="2000" baseline="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杂化</a:t>
            </a:r>
            <a:endParaRPr kumimoji="0"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457200" indent="-457200" algn="just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焦硫酸        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H2S</a:t>
            </a:r>
            <a:r>
              <a:rPr lang="en-US" altLang="zh-CN" sz="2000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en-US" altLang="zh-CN" sz="2000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7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 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SO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脱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	     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氧桥</a:t>
            </a:r>
          </a:p>
          <a:p>
            <a:pPr marL="457200" indent="-457200" algn="just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硫代硫酸    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 </a:t>
            </a:r>
            <a:r>
              <a:rPr lang="zh-CN" altLang="en-US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     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代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		     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硫代</a:t>
            </a:r>
            <a:endParaRPr lang="en-US" altLang="zh-CN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marL="457200" indent="-457200" algn="just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连二硫酸    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6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-OH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被磺基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-SO</a:t>
            </a:r>
            <a:r>
              <a:rPr lang="en-US" altLang="zh-CN" sz="2000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lang="en-US" altLang="zh-CN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取代  硫链</a:t>
            </a:r>
          </a:p>
          <a:p>
            <a:pPr marL="457200" indent="-457200" algn="just" fontAlgn="auto">
              <a:spcAft>
                <a:spcPts val="0"/>
              </a:spcAft>
              <a:buFont typeface="+mj-ea"/>
              <a:buAutoNum type="circleNumDbPlain"/>
            </a:pPr>
            <a:r>
              <a:rPr lang="zh-CN" altLang="en-US" sz="2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过二硫酸      </a:t>
            </a:r>
            <a:r>
              <a:rPr kumimoji="0"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</a:t>
            </a:r>
            <a:r>
              <a:rPr kumimoji="0" lang="en-US" altLang="zh-CN" sz="20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S</a:t>
            </a:r>
            <a:r>
              <a:rPr kumimoji="0" lang="en-US" altLang="zh-CN" sz="20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O</a:t>
            </a:r>
            <a:r>
              <a:rPr kumimoji="0" lang="en-US" altLang="zh-CN" sz="20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8</a:t>
            </a:r>
            <a:r>
              <a:rPr kumimoji="0" lang="zh-CN" altLang="en-US" sz="2000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          </a:t>
            </a:r>
            <a:r>
              <a:rPr kumimoji="0" lang="zh-CN" altLang="en-US" sz="2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氧为过氧基所取代      过氧</a:t>
            </a:r>
            <a:endParaRPr lang="zh-CN" altLang="en-US" sz="2000" dirty="0"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5FFB5B8-59B6-D84D-92AB-F19CC37E9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6256" y="5016656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800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6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47E2FB-62CC-FD4F-88CA-97434D322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0540" y="5774516"/>
            <a:ext cx="76174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800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1800" baseline="30000" dirty="0">
                <a:latin typeface="Times New Roman" panose="02020603050405020304" pitchFamily="18" charset="0"/>
              </a:rPr>
              <a:t>2-</a:t>
            </a:r>
          </a:p>
        </p:txBody>
      </p:sp>
      <p:graphicFrame>
        <p:nvGraphicFramePr>
          <p:cNvPr id="13" name="Object 12">
            <a:extLst>
              <a:ext uri="{FF2B5EF4-FFF2-40B4-BE49-F238E27FC236}">
                <a16:creationId xmlns:a16="http://schemas.microsoft.com/office/drawing/2014/main" id="{AF185A3E-9963-3F4D-AF08-CAE8C4B14CB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588224" y="3758077"/>
          <a:ext cx="1728192" cy="10567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3" imgW="3365500" imgH="2451100" progId="ChemDraw.Document.6.0">
                  <p:embed/>
                </p:oleObj>
              </mc:Choice>
              <mc:Fallback>
                <p:oleObj name="CS ChemDraw Drawing" r:id="rId3" imgW="3365500" imgH="2451100" progId="ChemDraw.Document.6.0">
                  <p:embed/>
                  <p:pic>
                    <p:nvPicPr>
                      <p:cNvPr id="13" name="Object 12">
                        <a:extLst>
                          <a:ext uri="{FF2B5EF4-FFF2-40B4-BE49-F238E27FC236}">
                            <a16:creationId xmlns:a16="http://schemas.microsoft.com/office/drawing/2014/main" id="{AF185A3E-9963-3F4D-AF08-CAE8C4B14C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8224" y="3758077"/>
                        <a:ext cx="1728192" cy="105671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4">
            <a:extLst>
              <a:ext uri="{FF2B5EF4-FFF2-40B4-BE49-F238E27FC236}">
                <a16:creationId xmlns:a16="http://schemas.microsoft.com/office/drawing/2014/main" id="{B50AF000-CEC3-8341-811D-21A24A9D91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86" t="10561" r="2061" b="15512"/>
          <a:stretch>
            <a:fillRect/>
          </a:stretch>
        </p:blipFill>
        <p:spPr bwMode="auto">
          <a:xfrm>
            <a:off x="3791491" y="4599712"/>
            <a:ext cx="1909090" cy="786276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5">
            <a:extLst>
              <a:ext uri="{FF2B5EF4-FFF2-40B4-BE49-F238E27FC236}">
                <a16:creationId xmlns:a16="http://schemas.microsoft.com/office/drawing/2014/main" id="{C7A1C0C6-682E-AF4E-BA04-C9F2E81526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5479" y="5385988"/>
            <a:ext cx="87716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800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S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800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1800" baseline="-25000" dirty="0">
                <a:latin typeface="Times New Roman" panose="02020603050405020304" pitchFamily="18" charset="0"/>
              </a:rPr>
              <a:t>7</a:t>
            </a:r>
          </a:p>
        </p:txBody>
      </p:sp>
      <p:graphicFrame>
        <p:nvGraphicFramePr>
          <p:cNvPr id="19" name="Object 6">
            <a:extLst>
              <a:ext uri="{FF2B5EF4-FFF2-40B4-BE49-F238E27FC236}">
                <a16:creationId xmlns:a16="http://schemas.microsoft.com/office/drawing/2014/main" id="{6CC2AD52-269D-EC42-9201-DCC37309F1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9345" y="5532910"/>
          <a:ext cx="1987071" cy="7671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S ChemDraw Drawing" r:id="rId6" imgW="1710720" imgH="755280" progId="ChemDraw.Document.6.0">
                  <p:embed/>
                </p:oleObj>
              </mc:Choice>
              <mc:Fallback>
                <p:oleObj name="CS ChemDraw Drawing" r:id="rId6" imgW="1710720" imgH="755280" progId="ChemDraw.Document.6.0">
                  <p:embed/>
                  <p:pic>
                    <p:nvPicPr>
                      <p:cNvPr id="19" name="Object 6">
                        <a:extLst>
                          <a:ext uri="{FF2B5EF4-FFF2-40B4-BE49-F238E27FC236}">
                            <a16:creationId xmlns:a16="http://schemas.microsoft.com/office/drawing/2014/main" id="{6CC2AD52-269D-EC42-9201-DCC37309F1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lum bright="-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345" y="5532910"/>
                        <a:ext cx="1987071" cy="767118"/>
                      </a:xfrm>
                      <a:prstGeom prst="rect">
                        <a:avLst/>
                      </a:prstGeom>
                      <a:gradFill rotWithShape="0">
                        <a:gsLst>
                          <a:gs pos="0">
                            <a:srgbClr val="8FFFFF"/>
                          </a:gs>
                          <a:gs pos="50000">
                            <a:srgbClr val="8FFFFF">
                              <a:gamma/>
                              <a:tint val="0"/>
                              <a:invGamma/>
                            </a:srgbClr>
                          </a:gs>
                          <a:gs pos="100000">
                            <a:srgbClr val="8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" name="Picture 2">
            <a:extLst>
              <a:ext uri="{FF2B5EF4-FFF2-40B4-BE49-F238E27FC236}">
                <a16:creationId xmlns:a16="http://schemas.microsoft.com/office/drawing/2014/main" id="{D99A3713-E622-084E-B6A9-ABCEC5608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lum bright="-36000" contrast="4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5212" y="3958082"/>
            <a:ext cx="1537209" cy="18164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CF99A53-98E6-194C-840B-D17A0F9368BB}"/>
              </a:ext>
            </a:extLst>
          </p:cNvPr>
          <p:cNvSpPr/>
          <p:nvPr/>
        </p:nvSpPr>
        <p:spPr>
          <a:xfrm>
            <a:off x="6905220" y="643502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H</a:t>
            </a:r>
            <a:r>
              <a:rPr kumimoji="0" lang="en-US" altLang="zh-CN" sz="1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S</a:t>
            </a:r>
            <a:r>
              <a:rPr kumimoji="0" lang="en-US" altLang="zh-CN" sz="1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sz="18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O</a:t>
            </a:r>
            <a:r>
              <a:rPr kumimoji="0" lang="en-US" altLang="zh-CN" sz="1800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endParaRPr lang="zh-CN" altLang="en-US" sz="1800" dirty="0"/>
          </a:p>
        </p:txBody>
      </p:sp>
      <p:sp>
        <p:nvSpPr>
          <p:cNvPr id="25" name="Rectangle 8">
            <a:extLst>
              <a:ext uri="{FF2B5EF4-FFF2-40B4-BE49-F238E27FC236}">
                <a16:creationId xmlns:a16="http://schemas.microsoft.com/office/drawing/2014/main" id="{A17D9482-18F2-F84E-A48A-6EAF38DBB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750" y="5949950"/>
            <a:ext cx="73129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 sz="1600" dirty="0">
                <a:latin typeface="Times New Roman" panose="02020603050405020304" pitchFamily="18" charset="0"/>
              </a:rPr>
              <a:t>H</a:t>
            </a:r>
            <a:r>
              <a:rPr kumimoji="1" lang="en-US" altLang="zh-CN" sz="1600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Times New Roman" panose="02020603050405020304" pitchFamily="18" charset="0"/>
              </a:rPr>
              <a:t>SO</a:t>
            </a:r>
            <a:r>
              <a:rPr kumimoji="1" lang="en-US" altLang="zh-CN" sz="1600" baseline="-25000" dirty="0">
                <a:latin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4706906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984756-5E7D-B242-A1DD-8F527C545DFD}" type="slidenum">
              <a:rPr lang="en-US" altLang="zh-CN"/>
              <a:pPr/>
              <a:t>65</a:t>
            </a:fld>
            <a:endParaRPr lang="en-US" altLang="zh-CN"/>
          </a:p>
        </p:txBody>
      </p:sp>
      <p:pic>
        <p:nvPicPr>
          <p:cNvPr id="616450" name="Picture 2" descr="FG23_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1268760"/>
            <a:ext cx="8602539" cy="4544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943632D-1D87-0041-AFC3-9FF52363BA2D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B89B5B8-0665-5B45-9172-779568310619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2123728" y="188640"/>
            <a:ext cx="5329237" cy="647700"/>
          </a:xfrm>
          <a:prstGeom prst="rect">
            <a:avLst/>
          </a:prstGeom>
        </p:spPr>
        <p:txBody>
          <a:bodyPr anchor="ctr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Aft>
                <a:spcPts val="0"/>
              </a:spcAft>
              <a:buFontTx/>
              <a:buNone/>
            </a:pPr>
            <a:r>
              <a:rPr kumimoji="0" lang="zh-CN" altLang="en-US" sz="3200" dirty="0">
                <a:solidFill>
                  <a:srgbClr val="C00000"/>
                </a:solidFill>
                <a:ea typeface="黑体" charset="0"/>
              </a:rPr>
              <a:t>含硫化合物的电极电势</a:t>
            </a:r>
          </a:p>
        </p:txBody>
      </p:sp>
    </p:spTree>
    <p:extLst>
      <p:ext uri="{BB962C8B-B14F-4D97-AF65-F5344CB8AC3E}">
        <p14:creationId xmlns:p14="http://schemas.microsoft.com/office/powerpoint/2010/main" val="84145496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E16CA8-55A7-C347-8AEA-C65CE095DD05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2209794" name="Text Box 2"/>
          <p:cNvSpPr txBox="1">
            <a:spLocks noChangeArrowheads="1"/>
          </p:cNvSpPr>
          <p:nvPr/>
        </p:nvSpPr>
        <p:spPr bwMode="auto">
          <a:xfrm>
            <a:off x="3779912" y="260648"/>
            <a:ext cx="18510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28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卤 素</a:t>
            </a:r>
          </a:p>
        </p:txBody>
      </p:sp>
      <p:pic>
        <p:nvPicPr>
          <p:cNvPr id="620547" name="Picture 3" descr="21_0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307" y="1115177"/>
            <a:ext cx="8228956" cy="5562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6794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67</a:t>
            </a:fld>
            <a:endParaRPr lang="en-US" altLang="zh-CN"/>
          </a:p>
        </p:txBody>
      </p:sp>
      <p:pic>
        <p:nvPicPr>
          <p:cNvPr id="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18682" y="2975710"/>
            <a:ext cx="4506635" cy="31047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323528" y="1133064"/>
            <a:ext cx="8568952" cy="18651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尽管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的电负性最大，但其电子亲和能却小于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Cl，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而且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F-F 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键离解焓也低于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Cl-Cl 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键。这是因为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原子体积太小导致价层电子间有较强的排斥力使键变弱的缘故，这种现象在 </a:t>
            </a:r>
            <a:r>
              <a:rPr lang="en-US" altLang="zh-CN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N、O </a:t>
            </a:r>
            <a:r>
              <a:rPr lang="zh-CN" altLang="en-US" sz="2400" dirty="0">
                <a:latin typeface="Times New Roman" panose="02020603050405020304" pitchFamily="18" charset="0"/>
                <a:ea typeface="SimHei" charset="-122"/>
                <a:cs typeface="Times New Roman" panose="02020603050405020304" pitchFamily="18" charset="0"/>
              </a:rPr>
              <a:t>族中也存在。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1475656" y="6276133"/>
            <a:ext cx="613622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 algn="ctr"/>
            <a:r>
              <a:rPr lang="en-US" altLang="zh-CN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(a) C-X</a:t>
            </a:r>
            <a:r>
              <a:rPr lang="zh-CN" altLang="en-US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键, (</a:t>
            </a:r>
            <a:r>
              <a:rPr lang="en-US" altLang="zh-CN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b)H-X</a:t>
            </a:r>
            <a:r>
              <a:rPr lang="zh-CN" altLang="en-US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键, (</a:t>
            </a:r>
            <a:r>
              <a:rPr lang="en-US" altLang="zh-CN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c)X-X</a:t>
            </a:r>
            <a:r>
              <a:rPr lang="zh-CN" altLang="en-US" sz="2400" dirty="0">
                <a:latin typeface="Times New Roman" panose="02020603050405020304" pitchFamily="18" charset="0"/>
                <a:ea typeface="黑体" charset="-122"/>
                <a:cs typeface="Times New Roman" panose="02020603050405020304" pitchFamily="18" charset="0"/>
              </a:rPr>
              <a:t>键的离解能</a:t>
            </a:r>
          </a:p>
        </p:txBody>
      </p:sp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3779912" y="260648"/>
            <a:ext cx="1851025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28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卤 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218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7F94A5-6583-ED41-9822-3466AF5137F1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2211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987824" y="219075"/>
            <a:ext cx="3067050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zh-CN" altLang="en-US" sz="2800" b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卤素的制备</a:t>
            </a:r>
          </a:p>
        </p:txBody>
      </p:sp>
      <p:sp>
        <p:nvSpPr>
          <p:cNvPr id="8" name="AutoShape 40"/>
          <p:cNvSpPr>
            <a:spLocks noChangeArrowheads="1"/>
          </p:cNvSpPr>
          <p:nvPr/>
        </p:nvSpPr>
        <p:spPr bwMode="auto">
          <a:xfrm>
            <a:off x="2671208" y="2070893"/>
            <a:ext cx="609600" cy="1905000"/>
          </a:xfrm>
          <a:prstGeom prst="upArrow">
            <a:avLst>
              <a:gd name="adj1" fmla="val 50000"/>
              <a:gd name="adj2" fmla="val 78125"/>
            </a:avLst>
          </a:prstGeom>
          <a:solidFill>
            <a:srgbClr val="FFCCFF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18307" y="990600"/>
            <a:ext cx="8344693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ctr">
              <a:lnSpc>
                <a:spcPct val="110000"/>
              </a:lnSpc>
            </a:pPr>
            <a:r>
              <a:rPr kumimoji="1" lang="zh-CN" altLang="en-US" sz="2000" b="1" dirty="0"/>
              <a:t>        卤素主要以卤化物形式存在于自然界。氟的资源是 </a:t>
            </a:r>
            <a:r>
              <a:rPr kumimoji="1" lang="en-US" altLang="zh-CN" sz="2000" b="1" dirty="0"/>
              <a:t>CaF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（</a:t>
            </a:r>
            <a:r>
              <a:rPr kumimoji="1" lang="zh-CN" altLang="en-US" sz="2000" b="1" dirty="0"/>
              <a:t>荧石）和磷灰石；氯、溴是海水和盐湖卤水；碘是碘酸盐沉积。</a:t>
            </a: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810000" y="1676400"/>
            <a:ext cx="4800600" cy="2492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fontAlgn="ctr">
              <a:lnSpc>
                <a:spcPct val="130000"/>
              </a:lnSpc>
            </a:pPr>
            <a:r>
              <a:rPr kumimoji="1" lang="zh-CN" altLang="en-US" sz="2000" b="1" dirty="0"/>
              <a:t>      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其中最值得一提的是</a:t>
            </a:r>
            <a:r>
              <a:rPr kumimoji="1" lang="en-US" altLang="zh-CN" sz="2000" b="1" dirty="0">
                <a:ea typeface="楷体_GB2312" charset="0"/>
              </a:rPr>
              <a:t>F</a:t>
            </a:r>
            <a:r>
              <a:rPr kumimoji="1" lang="en-US" altLang="zh-CN" sz="2000" b="1" baseline="-25000" dirty="0">
                <a:ea typeface="楷体_GB2312" charset="0"/>
              </a:rPr>
              <a:t>2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的制备，从</a:t>
            </a:r>
            <a:r>
              <a:rPr kumimoji="1" lang="zh-CN" altLang="en-US" sz="2000" b="1" dirty="0">
                <a:ea typeface="楷体_GB2312" charset="0"/>
              </a:rPr>
              <a:t>1768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年发现 </a:t>
            </a:r>
            <a:r>
              <a:rPr kumimoji="1" lang="en-US" altLang="zh-CN" sz="2000" b="1" dirty="0">
                <a:ea typeface="楷体_GB2312" charset="0"/>
              </a:rPr>
              <a:t>HF 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以后，直到</a:t>
            </a:r>
            <a:r>
              <a:rPr kumimoji="1" lang="zh-CN" altLang="en-US" sz="2000" b="1" dirty="0">
                <a:ea typeface="楷体_GB2312" charset="0"/>
              </a:rPr>
              <a:t>188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6年得到</a:t>
            </a:r>
            <a:r>
              <a:rPr kumimoji="1" lang="en-US" altLang="zh-CN" sz="2000" b="1" dirty="0">
                <a:ea typeface="楷体_GB2312" charset="0"/>
              </a:rPr>
              <a:t>F</a:t>
            </a:r>
            <a:r>
              <a:rPr kumimoji="1" lang="en-US" altLang="zh-CN" sz="2000" b="1" baseline="-25000" dirty="0">
                <a:ea typeface="楷体_GB2312" charset="0"/>
              </a:rPr>
              <a:t>2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历时</a:t>
            </a:r>
            <a:r>
              <a:rPr kumimoji="1" lang="zh-CN" altLang="en-US" sz="2000" b="1" dirty="0">
                <a:ea typeface="楷体_GB2312" charset="0"/>
              </a:rPr>
              <a:t>118</a:t>
            </a:r>
            <a:r>
              <a:rPr kumimoji="1" lang="zh-CN" altLang="en-US" sz="2000" b="1" dirty="0">
                <a:latin typeface="楷体_GB2312" charset="0"/>
                <a:ea typeface="楷体_GB2312" charset="0"/>
              </a:rPr>
              <a:t>年.</a:t>
            </a:r>
          </a:p>
          <a:p>
            <a:pPr algn="just" fontAlgn="ctr">
              <a:lnSpc>
                <a:spcPct val="130000"/>
              </a:lnSpc>
            </a:pPr>
            <a:r>
              <a:rPr kumimoji="1" lang="zh-CN" altLang="en-US" sz="2000" b="1" dirty="0"/>
              <a:t>      1886年 </a:t>
            </a:r>
            <a:r>
              <a:rPr kumimoji="1" lang="en-US" altLang="zh-CN" sz="2000" b="1" i="1" dirty="0"/>
              <a:t>Moissan </a:t>
            </a:r>
            <a:r>
              <a:rPr kumimoji="1" lang="zh-CN" altLang="en-US" sz="2000" b="1" dirty="0"/>
              <a:t>采用溶有少量 </a:t>
            </a:r>
            <a:r>
              <a:rPr kumimoji="1" lang="en-US" altLang="zh-CN" sz="2000" b="1" dirty="0"/>
              <a:t>KF </a:t>
            </a:r>
            <a:r>
              <a:rPr kumimoji="1" lang="zh-CN" altLang="en-US" sz="2000" b="1" dirty="0"/>
              <a:t>的</a:t>
            </a:r>
            <a:r>
              <a:rPr kumimoji="1" lang="en-US" altLang="zh-CN" sz="2000" b="1" dirty="0"/>
              <a:t>HF </a:t>
            </a:r>
            <a:r>
              <a:rPr kumimoji="1" lang="zh-CN" altLang="en-US" sz="2000" b="1" dirty="0"/>
              <a:t>液体做电解液，电解槽和电极用 </a:t>
            </a:r>
            <a:r>
              <a:rPr kumimoji="1" lang="en-US" altLang="zh-CN" sz="2000" b="1" dirty="0"/>
              <a:t>Pt-In </a:t>
            </a:r>
            <a:r>
              <a:rPr kumimoji="1" lang="zh-CN" altLang="en-US" sz="2000" b="1" dirty="0"/>
              <a:t>合金，</a:t>
            </a:r>
            <a:r>
              <a:rPr kumimoji="1" lang="en-US" altLang="zh-CN" sz="2000" b="1" dirty="0"/>
              <a:t>U </a:t>
            </a:r>
            <a:r>
              <a:rPr kumimoji="1" lang="zh-CN" altLang="en-US" sz="2000" b="1" dirty="0"/>
              <a:t>形管中装有 </a:t>
            </a:r>
            <a:r>
              <a:rPr kumimoji="1" lang="en-US" altLang="zh-CN" sz="2000" b="1" dirty="0" err="1"/>
              <a:t>NaF</a:t>
            </a:r>
            <a:r>
              <a:rPr kumimoji="1" lang="en-US" altLang="zh-CN" sz="2000" b="1" dirty="0"/>
              <a:t> </a:t>
            </a:r>
            <a:r>
              <a:rPr kumimoji="1" lang="zh-CN" altLang="en-US" sz="2000" b="1" dirty="0"/>
              <a:t>吸收 </a:t>
            </a:r>
            <a:r>
              <a:rPr kumimoji="1" lang="en-US" altLang="zh-CN" sz="2000" b="1" dirty="0"/>
              <a:t>HF：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160838" y="4083050"/>
            <a:ext cx="393088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ctr">
              <a:lnSpc>
                <a:spcPct val="130000"/>
              </a:lnSpc>
            </a:pPr>
            <a:r>
              <a:rPr kumimoji="1" lang="zh-CN" altLang="en-US" sz="2000" b="1" dirty="0"/>
              <a:t>2</a:t>
            </a:r>
            <a:r>
              <a:rPr kumimoji="1" lang="en-US" altLang="zh-CN" sz="2000" b="1" dirty="0"/>
              <a:t>HF(l)(</a:t>
            </a:r>
            <a:r>
              <a:rPr kumimoji="1" lang="zh-CN" altLang="en-US" sz="2000" b="1" dirty="0"/>
              <a:t>不纯)                     </a:t>
            </a:r>
            <a:r>
              <a:rPr kumimoji="1" lang="en-US" altLang="zh-CN" sz="2000" b="1" dirty="0"/>
              <a:t>H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↑+ F</a:t>
            </a:r>
            <a:r>
              <a:rPr kumimoji="1" lang="en-US" altLang="zh-CN" sz="2000" b="1" baseline="-25000" dirty="0"/>
              <a:t>2</a:t>
            </a:r>
            <a:r>
              <a:rPr kumimoji="1" lang="en-US" altLang="zh-CN" sz="2000" b="1" dirty="0"/>
              <a:t>↑</a:t>
            </a:r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5791200" y="4343400"/>
            <a:ext cx="9144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461408" y="2150268"/>
            <a:ext cx="2595563" cy="1920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</a:pPr>
            <a:r>
              <a:rPr kumimoji="1" lang="zh-CN" altLang="en-US" sz="1800" b="1"/>
              <a:t>工业制备方法</a:t>
            </a:r>
          </a:p>
          <a:p>
            <a:pPr fontAlgn="ctr">
              <a:lnSpc>
                <a:spcPct val="110000"/>
              </a:lnSpc>
            </a:pPr>
            <a:endParaRPr kumimoji="1" lang="zh-CN" altLang="en-US" sz="1800" b="1"/>
          </a:p>
          <a:p>
            <a:pPr fontAlgn="ctr">
              <a:lnSpc>
                <a:spcPct val="110000"/>
              </a:lnSpc>
            </a:pPr>
            <a:r>
              <a:rPr kumimoji="1" lang="en-US" altLang="zh-CN" sz="1800" b="1"/>
              <a:t>F</a:t>
            </a:r>
            <a:r>
              <a:rPr kumimoji="1" lang="en-US" altLang="zh-CN" sz="1800" b="1" baseline="-25000"/>
              <a:t>2</a:t>
            </a:r>
            <a:r>
              <a:rPr kumimoji="1" lang="en-US" altLang="zh-CN" sz="1800" b="1"/>
              <a:t>       </a:t>
            </a:r>
            <a:r>
              <a:rPr kumimoji="1" lang="zh-CN" altLang="en-US" sz="1800" b="1"/>
              <a:t>电解法</a:t>
            </a:r>
          </a:p>
          <a:p>
            <a:pPr fontAlgn="ctr">
              <a:lnSpc>
                <a:spcPct val="110000"/>
              </a:lnSpc>
            </a:pPr>
            <a:r>
              <a:rPr kumimoji="1" lang="en-US" altLang="zh-CN" sz="1800" b="1"/>
              <a:t>Cl</a:t>
            </a:r>
            <a:r>
              <a:rPr kumimoji="1" lang="en-US" altLang="zh-CN" sz="1800" b="1" baseline="-25000"/>
              <a:t>2</a:t>
            </a:r>
            <a:r>
              <a:rPr kumimoji="1" lang="en-US" altLang="zh-CN" sz="1800" b="1"/>
              <a:t>     </a:t>
            </a:r>
            <a:r>
              <a:rPr kumimoji="1" lang="zh-CN" altLang="en-US" sz="1800" b="1"/>
              <a:t>电解法  化学法</a:t>
            </a:r>
          </a:p>
          <a:p>
            <a:pPr fontAlgn="ctr">
              <a:lnSpc>
                <a:spcPct val="110000"/>
              </a:lnSpc>
            </a:pPr>
            <a:r>
              <a:rPr kumimoji="1" lang="en-US" altLang="zh-CN" sz="1800" b="1"/>
              <a:t>Br</a:t>
            </a:r>
            <a:r>
              <a:rPr kumimoji="1" lang="en-US" altLang="zh-CN" sz="1800" b="1" baseline="-25000"/>
              <a:t>2</a:t>
            </a:r>
            <a:r>
              <a:rPr kumimoji="1" lang="en-US" altLang="zh-CN" sz="1800" b="1"/>
              <a:t>                    </a:t>
            </a:r>
            <a:r>
              <a:rPr kumimoji="1" lang="zh-CN" altLang="en-US" sz="1800" b="1"/>
              <a:t>化学法</a:t>
            </a:r>
          </a:p>
          <a:p>
            <a:pPr fontAlgn="ctr">
              <a:lnSpc>
                <a:spcPct val="110000"/>
              </a:lnSpc>
            </a:pPr>
            <a:r>
              <a:rPr kumimoji="1" lang="en-US" altLang="zh-CN" sz="1800" b="1"/>
              <a:t>I</a:t>
            </a:r>
            <a:r>
              <a:rPr kumimoji="1" lang="en-US" altLang="zh-CN" sz="1800" b="1" baseline="-25000"/>
              <a:t>2 </a:t>
            </a:r>
            <a:r>
              <a:rPr kumimoji="1" lang="en-US" altLang="zh-CN" sz="1800" b="1"/>
              <a:t>                      </a:t>
            </a:r>
            <a:r>
              <a:rPr kumimoji="1" lang="zh-CN" altLang="en-US" sz="1800" b="1"/>
              <a:t>化学法</a:t>
            </a:r>
          </a:p>
        </p:txBody>
      </p:sp>
      <p:sp>
        <p:nvSpPr>
          <p:cNvPr id="14" name="Rectangle 21"/>
          <p:cNvSpPr>
            <a:spLocks noChangeArrowheads="1"/>
          </p:cNvSpPr>
          <p:nvPr/>
        </p:nvSpPr>
        <p:spPr bwMode="auto">
          <a:xfrm>
            <a:off x="2747408" y="2466181"/>
            <a:ext cx="38100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10000"/>
              </a:lnSpc>
            </a:pPr>
            <a:r>
              <a:rPr kumimoji="1" lang="zh-CN" altLang="en-US" sz="1600" b="1">
                <a:ea typeface="楷体_GB2312" charset="0"/>
              </a:rPr>
              <a:t>困难的程度</a:t>
            </a:r>
          </a:p>
        </p:txBody>
      </p:sp>
      <p:sp>
        <p:nvSpPr>
          <p:cNvPr id="15" name="Text Box 23"/>
          <p:cNvSpPr txBox="1">
            <a:spLocks noChangeArrowheads="1"/>
          </p:cNvSpPr>
          <p:nvPr/>
        </p:nvSpPr>
        <p:spPr bwMode="auto">
          <a:xfrm>
            <a:off x="461408" y="2223293"/>
            <a:ext cx="2743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3200" b="1"/>
          </a:p>
        </p:txBody>
      </p:sp>
      <p:sp>
        <p:nvSpPr>
          <p:cNvPr id="16" name="Text Box 31"/>
          <p:cNvSpPr txBox="1">
            <a:spLocks noChangeArrowheads="1"/>
          </p:cNvSpPr>
          <p:nvPr/>
        </p:nvSpPr>
        <p:spPr bwMode="auto">
          <a:xfrm>
            <a:off x="5951684" y="4008886"/>
            <a:ext cx="593432" cy="624595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b="1">
                <a:ea typeface="楷体_GB2312" charset="0"/>
              </a:rPr>
              <a:t>电解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/>
              <a:t>249</a:t>
            </a:r>
            <a:r>
              <a:rPr lang="en-US" altLang="zh-CN" sz="1400" b="1" dirty="0"/>
              <a:t>K</a:t>
            </a:r>
          </a:p>
        </p:txBody>
      </p:sp>
      <p:pic>
        <p:nvPicPr>
          <p:cNvPr id="17" name="Picture 32" descr="E:\高胜利\图\gao\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17497" y="4791625"/>
            <a:ext cx="3429000" cy="142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3" descr="E:\高胜利\图\gao\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34652" y="4648200"/>
            <a:ext cx="220980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ine 35"/>
          <p:cNvSpPr>
            <a:spLocks noChangeShapeType="1"/>
          </p:cNvSpPr>
          <p:nvPr/>
        </p:nvSpPr>
        <p:spPr bwMode="auto">
          <a:xfrm>
            <a:off x="461408" y="2070893"/>
            <a:ext cx="2895600" cy="0"/>
          </a:xfrm>
          <a:prstGeom prst="line">
            <a:avLst/>
          </a:prstGeom>
          <a:noFill/>
          <a:ln w="12700" cap="sq">
            <a:solidFill>
              <a:schemeClr val="tx2">
                <a:lumMod val="50000"/>
              </a:schemeClr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37"/>
          <p:cNvSpPr>
            <a:spLocks noChangeShapeType="1"/>
          </p:cNvSpPr>
          <p:nvPr/>
        </p:nvSpPr>
        <p:spPr bwMode="auto">
          <a:xfrm>
            <a:off x="461408" y="2070893"/>
            <a:ext cx="0" cy="1981200"/>
          </a:xfrm>
          <a:prstGeom prst="line">
            <a:avLst/>
          </a:prstGeom>
          <a:noFill/>
          <a:ln w="12700" cap="sq">
            <a:solidFill>
              <a:schemeClr val="tx2">
                <a:lumMod val="50000"/>
              </a:schemeClr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38"/>
          <p:cNvSpPr>
            <a:spLocks noChangeShapeType="1"/>
          </p:cNvSpPr>
          <p:nvPr/>
        </p:nvSpPr>
        <p:spPr bwMode="auto">
          <a:xfrm>
            <a:off x="461408" y="4052093"/>
            <a:ext cx="2895600" cy="0"/>
          </a:xfrm>
          <a:prstGeom prst="line">
            <a:avLst/>
          </a:prstGeom>
          <a:noFill/>
          <a:ln w="12700" cap="sq">
            <a:solidFill>
              <a:schemeClr val="tx2">
                <a:lumMod val="50000"/>
              </a:schemeClr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Line 39"/>
          <p:cNvSpPr>
            <a:spLocks noChangeShapeType="1"/>
          </p:cNvSpPr>
          <p:nvPr/>
        </p:nvSpPr>
        <p:spPr bwMode="auto">
          <a:xfrm>
            <a:off x="3357008" y="2070893"/>
            <a:ext cx="0" cy="1981200"/>
          </a:xfrm>
          <a:prstGeom prst="line">
            <a:avLst/>
          </a:prstGeom>
          <a:noFill/>
          <a:ln w="12700" cap="sq">
            <a:solidFill>
              <a:schemeClr val="tx2">
                <a:lumMod val="50000"/>
              </a:schemeClr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3" name="Text Box 42"/>
          <p:cNvSpPr txBox="1">
            <a:spLocks noChangeArrowheads="1"/>
          </p:cNvSpPr>
          <p:nvPr/>
        </p:nvSpPr>
        <p:spPr bwMode="auto">
          <a:xfrm>
            <a:off x="685800" y="6203067"/>
            <a:ext cx="22860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1800" b="1"/>
              <a:t>Cl</a:t>
            </a:r>
            <a:r>
              <a:rPr kumimoji="1" lang="en-US" altLang="zh-CN" sz="1800" b="1" baseline="-25000"/>
              <a:t>2 , </a:t>
            </a:r>
            <a:r>
              <a:rPr kumimoji="1" lang="en-US" altLang="zh-CN" sz="1800" b="1"/>
              <a:t>Br</a:t>
            </a:r>
            <a:r>
              <a:rPr kumimoji="1" lang="en-US" altLang="zh-CN" sz="1800" b="1" baseline="-25000"/>
              <a:t>2 , </a:t>
            </a:r>
            <a:r>
              <a:rPr kumimoji="1" lang="en-US" altLang="zh-CN" sz="1800" b="1"/>
              <a:t>I</a:t>
            </a:r>
            <a:r>
              <a:rPr kumimoji="1" lang="en-US" altLang="zh-CN" sz="1800" b="1" baseline="-25000"/>
              <a:t>2 </a:t>
            </a:r>
            <a:r>
              <a:rPr kumimoji="1" lang="zh-CN" altLang="en-US" sz="1800" b="1" dirty="0">
                <a:ea typeface="楷体_GB2312" charset="0"/>
              </a:rPr>
              <a:t>的单质</a:t>
            </a:r>
            <a:r>
              <a:rPr kumimoji="1" lang="zh-CN" altLang="en-US" sz="1800" b="1" dirty="0"/>
              <a:t> </a:t>
            </a:r>
          </a:p>
        </p:txBody>
      </p:sp>
      <p:pic>
        <p:nvPicPr>
          <p:cNvPr id="24" name="Picture 43" descr="C:\Documents and Settings\gsl\My Documents\My Pictures\moissan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57109" y="4707763"/>
            <a:ext cx="1077912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Box 44"/>
          <p:cNvSpPr txBox="1">
            <a:spLocks noChangeArrowheads="1"/>
          </p:cNvSpPr>
          <p:nvPr/>
        </p:nvSpPr>
        <p:spPr bwMode="auto">
          <a:xfrm>
            <a:off x="7224713" y="5867400"/>
            <a:ext cx="104387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400" b="1" i="1"/>
              <a:t>H. Moissan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056971" y="6373087"/>
            <a:ext cx="5553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solidFill>
                  <a:srgbClr val="FF0000"/>
                </a:solidFill>
              </a:rPr>
              <a:t>氟的生产为什么不能用水溶液电解质？</a:t>
            </a:r>
          </a:p>
        </p:txBody>
      </p:sp>
    </p:spTree>
    <p:extLst>
      <p:ext uri="{BB962C8B-B14F-4D97-AF65-F5344CB8AC3E}">
        <p14:creationId xmlns:p14="http://schemas.microsoft.com/office/powerpoint/2010/main" val="1685054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D9B9E-1D52-064C-A1C3-17A9E206736B}" type="slidenum">
              <a:rPr lang="en-US" altLang="zh-CN"/>
              <a:pPr/>
              <a:t>69</a:t>
            </a:fld>
            <a:endParaRPr lang="en-US" altLang="zh-CN"/>
          </a:p>
        </p:txBody>
      </p:sp>
      <p:pic>
        <p:nvPicPr>
          <p:cNvPr id="625666" name="Picture 2" descr="CHA560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29127" y="3381049"/>
            <a:ext cx="6336704" cy="21238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14915" name="Text Box 3"/>
          <p:cNvSpPr txBox="1">
            <a:spLocks noChangeArrowheads="1"/>
          </p:cNvSpPr>
          <p:nvPr/>
        </p:nvSpPr>
        <p:spPr bwMode="auto">
          <a:xfrm>
            <a:off x="952279" y="1072550"/>
            <a:ext cx="732764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Chlorine Production by the </a:t>
            </a:r>
            <a:r>
              <a:rPr kumimoji="0" lang="en-US" altLang="zh-CN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Chlor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-Alkali Process</a:t>
            </a:r>
          </a:p>
        </p:txBody>
      </p:sp>
      <p:sp>
        <p:nvSpPr>
          <p:cNvPr id="2214917" name="Text Box 5"/>
          <p:cNvSpPr txBox="1">
            <a:spLocks noChangeArrowheads="1"/>
          </p:cNvSpPr>
          <p:nvPr/>
        </p:nvSpPr>
        <p:spPr bwMode="auto">
          <a:xfrm>
            <a:off x="3278806" y="1584785"/>
            <a:ext cx="352372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r" eaLnBrk="1" hangingPunct="1"/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2Cl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sym typeface="Symbol" charset="2"/>
              </a:rPr>
              <a:t>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aq</a:t>
            </a:r>
            <a:r>
              <a:rPr kumimoji="0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Cl</a:t>
            </a:r>
            <a:r>
              <a:rPr kumimoji="0" lang="en-US" altLang="zh-CN" sz="2000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</a:t>
            </a:r>
            <a:r>
              <a:rPr kumimoji="0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+ 2e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sym typeface="Symbol" charset="2"/>
              </a:rPr>
              <a:t></a:t>
            </a:r>
            <a:endParaRPr kumimoji="0" lang="en-US" altLang="zh-CN" sz="2000" b="1" baseline="30000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625669" name="Line 6"/>
          <p:cNvSpPr>
            <a:spLocks noChangeShapeType="1"/>
          </p:cNvSpPr>
          <p:nvPr/>
        </p:nvSpPr>
        <p:spPr bwMode="auto">
          <a:xfrm>
            <a:off x="4449219" y="1806971"/>
            <a:ext cx="860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14919" name="Line 7"/>
          <p:cNvSpPr>
            <a:spLocks noChangeShapeType="1"/>
          </p:cNvSpPr>
          <p:nvPr/>
        </p:nvSpPr>
        <p:spPr bwMode="auto">
          <a:xfrm>
            <a:off x="1379628" y="2811922"/>
            <a:ext cx="6478588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14920" name="Text Box 8"/>
          <p:cNvSpPr txBox="1">
            <a:spLocks noChangeArrowheads="1"/>
          </p:cNvSpPr>
          <p:nvPr/>
        </p:nvSpPr>
        <p:spPr bwMode="auto">
          <a:xfrm>
            <a:off x="2309904" y="2891298"/>
            <a:ext cx="461216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2NaCl 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aq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 2Na/Hg 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+ Cl</a:t>
            </a:r>
            <a:r>
              <a:rPr kumimoji="0" lang="en-US" altLang="zh-CN" sz="2000" b="1" baseline="-2500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g</a:t>
            </a:r>
            <a:r>
              <a:rPr kumimoji="0" lang="en-US" altLang="zh-CN" sz="18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625672" name="Line 9"/>
          <p:cNvSpPr>
            <a:spLocks noChangeShapeType="1"/>
          </p:cNvSpPr>
          <p:nvPr/>
        </p:nvSpPr>
        <p:spPr bwMode="auto">
          <a:xfrm>
            <a:off x="3637054" y="3101292"/>
            <a:ext cx="860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14922" name="Text Box 10"/>
          <p:cNvSpPr txBox="1">
            <a:spLocks noChangeArrowheads="1"/>
          </p:cNvSpPr>
          <p:nvPr/>
        </p:nvSpPr>
        <p:spPr bwMode="auto">
          <a:xfrm>
            <a:off x="2068604" y="2229310"/>
            <a:ext cx="378501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2Na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+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sz="18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</a:t>
            </a:r>
            <a:r>
              <a:rPr kumimoji="0" lang="en-US" altLang="zh-CN" sz="1800" b="1" i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aq</a:t>
            </a:r>
            <a:r>
              <a:rPr kumimoji="0" lang="en-US" altLang="zh-CN" sz="18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 </a:t>
            </a:r>
            <a:r>
              <a:rPr kumimoji="0" lang="en-US" altLang="zh-CN" sz="2000" b="1" i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+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2e</a:t>
            </a:r>
            <a:r>
              <a:rPr kumimoji="0" lang="en-US" altLang="zh-CN" sz="2000" b="1" baseline="30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sym typeface="Symbol" charset="2"/>
              </a:rPr>
              <a:t>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            </a:t>
            </a:r>
            <a:r>
              <a:rPr kumimoji="0" lang="zh-CN" alt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2Na/Hg</a:t>
            </a:r>
          </a:p>
        </p:txBody>
      </p:sp>
      <p:sp>
        <p:nvSpPr>
          <p:cNvPr id="625674" name="Line 11"/>
          <p:cNvSpPr>
            <a:spLocks noChangeShapeType="1"/>
          </p:cNvSpPr>
          <p:nvPr/>
        </p:nvSpPr>
        <p:spPr bwMode="auto">
          <a:xfrm>
            <a:off x="3955126" y="2460005"/>
            <a:ext cx="860425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2000"/>
          </a:p>
        </p:txBody>
      </p:sp>
      <p:sp>
        <p:nvSpPr>
          <p:cNvPr id="2214924" name="Text Box 12"/>
          <p:cNvSpPr txBox="1">
            <a:spLocks noChangeArrowheads="1"/>
          </p:cNvSpPr>
          <p:nvPr/>
        </p:nvSpPr>
        <p:spPr bwMode="auto">
          <a:xfrm>
            <a:off x="3750163" y="2039195"/>
            <a:ext cx="71045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Hg (</a:t>
            </a:r>
            <a:r>
              <a:rPr kumimoji="0" lang="en-US" altLang="zh-CN" sz="1600" b="1" i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l</a:t>
            </a:r>
            <a:r>
              <a:rPr kumimoji="0" lang="en-US" altLang="zh-CN" sz="16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)</a:t>
            </a:r>
          </a:p>
        </p:txBody>
      </p:sp>
      <p:sp>
        <p:nvSpPr>
          <p:cNvPr id="13" name="Rectangle 2"/>
          <p:cNvSpPr>
            <a:spLocks noGrp="1" noChangeArrowheads="1"/>
          </p:cNvSpPr>
          <p:nvPr/>
        </p:nvSpPr>
        <p:spPr>
          <a:xfrm>
            <a:off x="2993937" y="238639"/>
            <a:ext cx="3067050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2800" b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卤素的制备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6113" y="928284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Rectangle 13"/>
          <p:cNvSpPr>
            <a:spLocks noChangeArrowheads="1"/>
          </p:cNvSpPr>
          <p:nvPr/>
        </p:nvSpPr>
        <p:spPr bwMode="auto">
          <a:xfrm>
            <a:off x="309645" y="5593800"/>
            <a:ext cx="843563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Cl</a:t>
            </a:r>
            <a:r>
              <a:rPr lang="en-US" altLang="zh-CN" sz="2000" b="1" baseline="-25000" dirty="0">
                <a:latin typeface="SimHei" charset="-122"/>
                <a:ea typeface="SimHei" charset="-122"/>
                <a:cs typeface="SimHei" charset="-122"/>
              </a:rPr>
              <a:t>2</a:t>
            </a: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是最重要的化学工业品之一，全世界年生产力约为 4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×</a:t>
            </a: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10</a:t>
            </a:r>
            <a:r>
              <a:rPr lang="zh-CN" altLang="en-US" sz="2000" b="1" baseline="30000" dirty="0">
                <a:latin typeface="SimHei" charset="-122"/>
                <a:ea typeface="SimHei" charset="-122"/>
                <a:cs typeface="SimHei" charset="-122"/>
              </a:rPr>
              <a:t>7</a:t>
            </a: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 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t</a:t>
            </a: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。氯产量还是一个国家（或一个地区）化学工业能力的标志。由于包括生态原因在内的诸多原因，氯在塑料、纸浆漂白等领域逐渐被其他化学品所代替。</a:t>
            </a:r>
          </a:p>
        </p:txBody>
      </p:sp>
    </p:spTree>
    <p:extLst>
      <p:ext uri="{BB962C8B-B14F-4D97-AF65-F5344CB8AC3E}">
        <p14:creationId xmlns:p14="http://schemas.microsoft.com/office/powerpoint/2010/main" val="2535812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Rectangle 2"/>
          <p:cNvSpPr>
            <a:spLocks noGrp="1" noChangeArrowheads="1"/>
          </p:cNvSpPr>
          <p:nvPr>
            <p:ph type="title"/>
          </p:nvPr>
        </p:nvSpPr>
        <p:spPr>
          <a:xfrm>
            <a:off x="2699792" y="116632"/>
            <a:ext cx="4392612" cy="720725"/>
          </a:xfrm>
        </p:spPr>
        <p:txBody>
          <a:bodyPr/>
          <a:lstStyle/>
          <a:p>
            <a:pPr algn="ctr"/>
            <a:r>
              <a:rPr lang="en-US" altLang="zh-CN" dirty="0"/>
              <a:t>N </a:t>
            </a:r>
            <a:r>
              <a:rPr lang="zh-CN" altLang="en-US" dirty="0"/>
              <a:t>的化合物</a:t>
            </a:r>
          </a:p>
        </p:txBody>
      </p:sp>
      <p:sp>
        <p:nvSpPr>
          <p:cNvPr id="9" name="幻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605F8B-575F-864A-84E5-5CE92B1E926D}" type="slidenum">
              <a:rPr lang="en-US" altLang="zh-CN"/>
              <a:pPr/>
              <a:t>7</a:t>
            </a:fld>
            <a:endParaRPr lang="en-US" altLang="zh-CN"/>
          </a:p>
        </p:txBody>
      </p:sp>
      <p:pic>
        <p:nvPicPr>
          <p:cNvPr id="2159619" name="Picture 3" descr="21_02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003302" y="1340768"/>
            <a:ext cx="5745162" cy="4824412"/>
          </a:xfrm>
          <a:prstGeom prst="rect">
            <a:avLst/>
          </a:prstGeom>
          <a:noFill/>
        </p:spPr>
      </p:pic>
      <p:grpSp>
        <p:nvGrpSpPr>
          <p:cNvPr id="746500" name="Group 26"/>
          <p:cNvGrpSpPr>
            <a:grpSpLocks/>
          </p:cNvGrpSpPr>
          <p:nvPr/>
        </p:nvGrpSpPr>
        <p:grpSpPr bwMode="auto">
          <a:xfrm>
            <a:off x="395536" y="2852738"/>
            <a:ext cx="2286000" cy="1477962"/>
            <a:chOff x="480" y="2688"/>
            <a:chExt cx="1440" cy="931"/>
          </a:xfrm>
        </p:grpSpPr>
        <p:sp>
          <p:nvSpPr>
            <p:cNvPr id="2159638" name="Text Box 22"/>
            <p:cNvSpPr txBox="1">
              <a:spLocks noChangeArrowheads="1"/>
            </p:cNvSpPr>
            <p:nvPr/>
          </p:nvSpPr>
          <p:spPr bwMode="auto">
            <a:xfrm>
              <a:off x="480" y="2688"/>
              <a:ext cx="1440" cy="931"/>
            </a:xfrm>
            <a:prstGeom prst="rect">
              <a:avLst/>
            </a:prstGeom>
            <a:gradFill rotWithShape="0">
              <a:gsLst>
                <a:gs pos="0">
                  <a:srgbClr val="71FFFF"/>
                </a:gs>
                <a:gs pos="50000">
                  <a:srgbClr val="71FFFF">
                    <a:gamma/>
                    <a:tint val="0"/>
                    <a:invGamma/>
                  </a:srgbClr>
                </a:gs>
                <a:gs pos="100000">
                  <a:srgbClr val="71FFFF"/>
                </a:gs>
              </a:gsLst>
              <a:lin ang="540000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1800" b="1">
                  <a:effectLst>
                    <a:outerShdw blurRad="38100" dist="38100" dir="2700000" algn="tl">
                      <a:srgbClr val="FFFFFF"/>
                    </a:outerShdw>
                  </a:effectLst>
                  <a:latin typeface="Arial" charset="0"/>
                </a:rPr>
                <a:t>       </a:t>
              </a:r>
              <a:r>
                <a:rPr lang="en-US" altLang="zh-CN" b="1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NH</a:t>
              </a:r>
              <a:r>
                <a:rPr lang="en-US" altLang="zh-CN" b="1" baseline="-2500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2</a:t>
              </a:r>
            </a:p>
            <a:p>
              <a:pPr eaLnBrk="1" hangingPunct="1">
                <a:spcBef>
                  <a:spcPct val="50000"/>
                </a:spcBef>
              </a:pPr>
              <a:r>
                <a:rPr lang="en-US" altLang="zh-CN" b="1" dirty="0">
                  <a:solidFill>
                    <a:srgbClr val="0000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   CH   COOH</a:t>
              </a:r>
            </a:p>
            <a:p>
              <a:pPr algn="ctr" eaLnBrk="1" hangingPunct="1">
                <a:spcBef>
                  <a:spcPct val="50000"/>
                </a:spcBef>
              </a:pPr>
              <a:r>
                <a:rPr kumimoji="0" lang="zh-CN" altLang="en-US" sz="20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氨基酸</a:t>
              </a:r>
            </a:p>
          </p:txBody>
        </p:sp>
        <p:sp>
          <p:nvSpPr>
            <p:cNvPr id="746502" name="Line 23"/>
            <p:cNvSpPr>
              <a:spLocks noChangeShapeType="1"/>
            </p:cNvSpPr>
            <p:nvPr/>
          </p:nvSpPr>
          <p:spPr bwMode="auto">
            <a:xfrm>
              <a:off x="912" y="2928"/>
              <a:ext cx="0" cy="144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/>
            </a:p>
          </p:txBody>
        </p:sp>
        <p:sp>
          <p:nvSpPr>
            <p:cNvPr id="746503" name="Line 24"/>
            <p:cNvSpPr>
              <a:spLocks noChangeShapeType="1"/>
            </p:cNvSpPr>
            <p:nvPr/>
          </p:nvSpPr>
          <p:spPr bwMode="auto">
            <a:xfrm>
              <a:off x="672" y="3192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/>
            </a:p>
          </p:txBody>
        </p:sp>
        <p:sp>
          <p:nvSpPr>
            <p:cNvPr id="746504" name="Line 25"/>
            <p:cNvSpPr>
              <a:spLocks noChangeShapeType="1"/>
            </p:cNvSpPr>
            <p:nvPr/>
          </p:nvSpPr>
          <p:spPr bwMode="auto">
            <a:xfrm>
              <a:off x="1116" y="3192"/>
              <a:ext cx="144" cy="0"/>
            </a:xfrm>
            <a:prstGeom prst="line">
              <a:avLst/>
            </a:prstGeom>
            <a:noFill/>
            <a:ln w="28575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35DF1781-3800-234A-A716-9122474331DA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36222" y="167275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多重键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153AAE9-71F2-1141-9C02-BCD080A5CD70}"/>
              </a:ext>
            </a:extLst>
          </p:cNvPr>
          <p:cNvSpPr/>
          <p:nvPr/>
        </p:nvSpPr>
        <p:spPr>
          <a:xfrm>
            <a:off x="176585" y="4797152"/>
            <a:ext cx="266722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氮族的元素可以与氧形成多种氧化态的化合物。</a:t>
            </a:r>
          </a:p>
        </p:txBody>
      </p:sp>
    </p:spTree>
    <p:extLst>
      <p:ext uri="{BB962C8B-B14F-4D97-AF65-F5344CB8AC3E}">
        <p14:creationId xmlns:p14="http://schemas.microsoft.com/office/powerpoint/2010/main" val="348166491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70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9154" y="1111182"/>
            <a:ext cx="8305800" cy="1249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/>
              <a:t>        卤素结构的单一性导致了颜色的单调变化。这种渐变现象是由该族元素的最高占有分子轨道（</a:t>
            </a:r>
            <a:r>
              <a:rPr lang="en-US" altLang="zh-CN" sz="2000" b="1" dirty="0"/>
              <a:t>HOMO）</a:t>
            </a:r>
            <a:r>
              <a:rPr lang="zh-CN" altLang="en-US" sz="2000" b="1" dirty="0"/>
              <a:t>与最低未占分子轨道（</a:t>
            </a:r>
            <a:r>
              <a:rPr lang="en-US" altLang="zh-CN" sz="2000" b="1" dirty="0"/>
              <a:t>LUMO）</a:t>
            </a:r>
            <a:r>
              <a:rPr lang="zh-CN" altLang="en-US" sz="2000" b="1" dirty="0"/>
              <a:t>之间的能量差自上而下减小，而使激发波长变长（能量变小）造成的。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18307" y="6046330"/>
            <a:ext cx="85344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2000" b="1">
                <a:latin typeface="楷体_GB2312" charset="0"/>
                <a:ea typeface="楷体_GB2312" charset="0"/>
              </a:rPr>
              <a:t>Cl</a:t>
            </a:r>
            <a:r>
              <a:rPr lang="en-US" altLang="zh-CN" sz="2000" b="1" baseline="-30000">
                <a:latin typeface="楷体_GB2312" charset="0"/>
                <a:ea typeface="楷体_GB2312" charset="0"/>
              </a:rPr>
              <a:t>2</a:t>
            </a:r>
            <a:r>
              <a:rPr lang="en-US" altLang="zh-CN" sz="2000" b="1">
                <a:latin typeface="楷体_GB2312" charset="0"/>
                <a:ea typeface="楷体_GB2312" charset="0"/>
              </a:rPr>
              <a:t>、Br</a:t>
            </a:r>
            <a:r>
              <a:rPr lang="en-US" altLang="zh-CN" sz="2000" b="1" baseline="-30000">
                <a:latin typeface="楷体_GB2312" charset="0"/>
                <a:ea typeface="楷体_GB2312" charset="0"/>
              </a:rPr>
              <a:t>2</a:t>
            </a:r>
            <a:r>
              <a:rPr lang="zh-CN" altLang="en-US" sz="2000" b="1" dirty="0">
                <a:latin typeface="楷体_GB2312" charset="0"/>
                <a:ea typeface="楷体_GB2312" charset="0"/>
              </a:rPr>
              <a:t>和 </a:t>
            </a:r>
            <a:r>
              <a:rPr lang="en-US" altLang="zh-CN" sz="2000" b="1" dirty="0">
                <a:latin typeface="楷体_GB2312" charset="0"/>
                <a:ea typeface="楷体_GB2312" charset="0"/>
              </a:rPr>
              <a:t>I</a:t>
            </a:r>
            <a:r>
              <a:rPr lang="en-US" altLang="zh-CN" sz="2000" b="1" baseline="-30000" dirty="0">
                <a:latin typeface="楷体_GB2312" charset="0"/>
                <a:ea typeface="楷体_GB2312" charset="0"/>
              </a:rPr>
              <a:t>2</a:t>
            </a:r>
            <a:r>
              <a:rPr lang="zh-CN" altLang="en-US" sz="2000" b="1" dirty="0">
                <a:latin typeface="楷体_GB2312" charset="0"/>
                <a:ea typeface="楷体_GB2312" charset="0"/>
              </a:rPr>
              <a:t>的分子轨道能级图（</a:t>
            </a:r>
            <a:r>
              <a:rPr lang="en-US" altLang="zh-CN" sz="2000" b="1" dirty="0">
                <a:latin typeface="楷体_GB2312" charset="0"/>
                <a:ea typeface="楷体_GB2312" charset="0"/>
              </a:rPr>
              <a:t>F</a:t>
            </a:r>
            <a:r>
              <a:rPr lang="en-US" altLang="zh-CN" sz="2000" b="1" baseline="-30000" dirty="0">
                <a:latin typeface="楷体_GB2312" charset="0"/>
                <a:ea typeface="楷体_GB2312" charset="0"/>
              </a:rPr>
              <a:t>2</a:t>
            </a:r>
            <a:r>
              <a:rPr lang="zh-CN" altLang="en-US" sz="2000" b="1" dirty="0">
                <a:latin typeface="楷体_GB2312" charset="0"/>
                <a:ea typeface="楷体_GB2312" charset="0"/>
              </a:rPr>
              <a:t>能级图要将 </a:t>
            </a:r>
            <a:r>
              <a:rPr lang="en-US" altLang="zh-CN" sz="2000" b="1" dirty="0">
                <a:latin typeface="楷体_GB2312" charset="0"/>
                <a:ea typeface="楷体_GB2312" charset="0"/>
                <a:sym typeface="Symbol" charset="2"/>
              </a:rPr>
              <a:t></a:t>
            </a:r>
            <a:r>
              <a:rPr lang="en-US" altLang="zh-CN" sz="2000" b="1" baseline="-25000" dirty="0">
                <a:latin typeface="楷体_GB2312" charset="0"/>
                <a:ea typeface="楷体_GB2312" charset="0"/>
              </a:rPr>
              <a:t>u</a:t>
            </a:r>
            <a:r>
              <a:rPr lang="zh-CN" altLang="en-US" sz="2000" b="1" dirty="0">
                <a:latin typeface="楷体_GB2312" charset="0"/>
                <a:ea typeface="楷体_GB2312" charset="0"/>
              </a:rPr>
              <a:t>与上部的</a:t>
            </a:r>
            <a:r>
              <a:rPr lang="en-US" altLang="zh-CN" sz="2000" b="1" dirty="0">
                <a:latin typeface="楷体_GB2312" charset="0"/>
                <a:ea typeface="楷体_GB2312" charset="0"/>
                <a:sym typeface="Symbol" charset="2"/>
              </a:rPr>
              <a:t></a:t>
            </a:r>
            <a:r>
              <a:rPr lang="en-US" altLang="zh-CN" sz="2000" b="1" baseline="-25000" dirty="0">
                <a:latin typeface="楷体_GB2312" charset="0"/>
                <a:ea typeface="楷体_GB2312" charset="0"/>
              </a:rPr>
              <a:t>g</a:t>
            </a:r>
            <a:r>
              <a:rPr lang="zh-CN" altLang="en-US" sz="2000" b="1" dirty="0">
                <a:latin typeface="楷体_GB2312" charset="0"/>
                <a:ea typeface="楷体_GB2312" charset="0"/>
              </a:rPr>
              <a:t>交换位置）</a:t>
            </a:r>
            <a:r>
              <a:rPr lang="zh-CN" altLang="en-US" sz="2000" b="1" dirty="0"/>
              <a:t> 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2170907" y="2527760"/>
          <a:ext cx="5029200" cy="315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4393651" imgH="3822222" progId="Photoshop.Image.6">
                  <p:embed/>
                </p:oleObj>
              </mc:Choice>
              <mc:Fallback>
                <p:oleObj name="Image" r:id="rId2" imgW="4393651" imgH="3822222" progId="Photoshop.Image.6">
                  <p:embed/>
                  <p:pic>
                    <p:nvPicPr>
                      <p:cNvPr id="5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0907" y="2527760"/>
                        <a:ext cx="5029200" cy="315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</a:t>
            </a:r>
            <a:r>
              <a:rPr lang="zh-CN" altLang="en-US" sz="2800" b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的颜色变化</a:t>
            </a:r>
            <a:endParaRPr lang="zh-CN" altLang="en-US" sz="2800" b="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9320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71</a:t>
            </a:fld>
            <a:endParaRPr lang="en-US" altLang="zh-CN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23529" y="1119077"/>
            <a:ext cx="2736304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b="1" dirty="0"/>
              <a:t>卤素单质性质变化</a:t>
            </a:r>
          </a:p>
        </p:txBody>
      </p:sp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3324050" y="1167601"/>
            <a:ext cx="3859832" cy="1865126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/>
              <a:t> </a:t>
            </a:r>
            <a:r>
              <a:rPr lang="en-US" altLang="zh-CN" sz="2000" b="1" dirty="0"/>
              <a:t>F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     Cl</a:t>
            </a:r>
            <a:r>
              <a:rPr lang="en-US" altLang="zh-CN" sz="2000" b="1" baseline="-25000" dirty="0"/>
              <a:t>2 </a:t>
            </a:r>
            <a:r>
              <a:rPr lang="en-US" altLang="zh-CN" sz="2000" b="1" dirty="0"/>
              <a:t>      Br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       I</a:t>
            </a:r>
            <a:r>
              <a:rPr lang="en-US" altLang="zh-CN" sz="2000" b="1" baseline="-25000" dirty="0"/>
              <a:t>2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/>
              <a:t>2.87   1.36    1.065   0.535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/>
              <a:t>大                                 小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/>
              <a:t>小                                  大</a:t>
            </a: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352072" y="1847755"/>
            <a:ext cx="271839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b="1" i="1"/>
              <a:t>E</a:t>
            </a:r>
            <a:r>
              <a:rPr lang="en-US" altLang="zh-CN" sz="2000" b="1"/>
              <a:t>（X</a:t>
            </a:r>
            <a:r>
              <a:rPr lang="en-US" altLang="zh-CN" sz="2000" b="1" baseline="-25000"/>
              <a:t>2</a:t>
            </a:r>
            <a:r>
              <a:rPr lang="en-US" altLang="zh-CN" sz="2000" b="1"/>
              <a:t>/X</a:t>
            </a:r>
            <a:r>
              <a:rPr lang="en-US" altLang="zh-CN" sz="2000" b="1" baseline="30000"/>
              <a:t>-</a:t>
            </a:r>
            <a:r>
              <a:rPr lang="en-US" altLang="zh-CN" sz="2000" b="1"/>
              <a:t>）/ V：</a:t>
            </a:r>
          </a:p>
          <a:p>
            <a:pPr>
              <a:lnSpc>
                <a:spcPct val="120000"/>
              </a:lnSpc>
            </a:pPr>
            <a:r>
              <a:rPr lang="zh-CN" altLang="en-US" sz="2000" b="1" dirty="0"/>
              <a:t>单质氧化性</a:t>
            </a:r>
          </a:p>
          <a:p>
            <a:pPr>
              <a:lnSpc>
                <a:spcPct val="120000"/>
              </a:lnSpc>
            </a:pPr>
            <a:r>
              <a:rPr lang="en-US" altLang="zh-CN" sz="2000" b="1" dirty="0"/>
              <a:t>X</a:t>
            </a:r>
            <a:r>
              <a:rPr lang="en-US" altLang="zh-CN" sz="2000" b="1" baseline="30000" dirty="0"/>
              <a:t>-  </a:t>
            </a:r>
            <a:r>
              <a:rPr lang="zh-CN" altLang="en-US" sz="2000" b="1" dirty="0"/>
              <a:t>还  原 性</a:t>
            </a:r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 flipH="1">
            <a:off x="3894286" y="2442498"/>
            <a:ext cx="1737501" cy="0"/>
          </a:xfrm>
          <a:prstGeom prst="line">
            <a:avLst/>
          </a:prstGeom>
          <a:noFill/>
          <a:ln w="28575" cap="sq">
            <a:solidFill>
              <a:schemeClr val="tx2">
                <a:lumMod val="50000"/>
              </a:schemeClr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600"/>
          </a:p>
        </p:txBody>
      </p:sp>
      <p:sp>
        <p:nvSpPr>
          <p:cNvPr id="16" name="Line 25"/>
          <p:cNvSpPr>
            <a:spLocks noChangeShapeType="1"/>
          </p:cNvSpPr>
          <p:nvPr/>
        </p:nvSpPr>
        <p:spPr bwMode="auto">
          <a:xfrm>
            <a:off x="3931534" y="2802538"/>
            <a:ext cx="1737501" cy="0"/>
          </a:xfrm>
          <a:prstGeom prst="line">
            <a:avLst/>
          </a:prstGeom>
          <a:noFill/>
          <a:ln w="28575" cap="sq">
            <a:solidFill>
              <a:schemeClr val="tx2">
                <a:lumMod val="50000"/>
              </a:schemeClr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3600"/>
          </a:p>
        </p:txBody>
      </p:sp>
      <p:sp>
        <p:nvSpPr>
          <p:cNvPr id="18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的氧化性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695F213-497C-A64C-8231-AAEB60EED8AA}"/>
              </a:ext>
            </a:extLst>
          </p:cNvPr>
          <p:cNvSpPr/>
          <p:nvPr/>
        </p:nvSpPr>
        <p:spPr>
          <a:xfrm>
            <a:off x="561560" y="3212976"/>
            <a:ext cx="8330920" cy="3229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Times New Roman" panose="02020603050405020304" pitchFamily="18" charset="0"/>
              </a:rPr>
              <a:t>与</a:t>
            </a:r>
            <a:r>
              <a:rPr lang="en-US" altLang="zh-CN" sz="2000" b="1" dirty="0"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S(S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</a:rPr>
              <a:t>、 </a:t>
            </a:r>
            <a:r>
              <a:rPr lang="en-US" altLang="zh-CN" sz="2000" b="1" dirty="0"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(SO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S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</a:t>
            </a:r>
            <a:r>
              <a:rPr lang="zh-CN" altLang="en-US" sz="2000" b="1" dirty="0">
                <a:latin typeface="Times New Roman" panose="02020603050405020304" pitchFamily="18" charset="0"/>
              </a:rPr>
              <a:t>、</a:t>
            </a:r>
            <a:r>
              <a:rPr lang="en-US" altLang="zh-CN" sz="2000" b="1" dirty="0">
                <a:latin typeface="Times New Roman" panose="02020603050405020304" pitchFamily="18" charset="0"/>
              </a:rPr>
              <a:t>Fe</a:t>
            </a:r>
            <a:r>
              <a:rPr lang="zh-CN" altLang="en-US" sz="2000" b="1" dirty="0"/>
              <a:t>等还原剂反应：</a:t>
            </a:r>
            <a:endParaRPr lang="zh-CN" altLang="en-US" sz="2000" b="1" baseline="3000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b="1" dirty="0">
                <a:latin typeface="Times New Roman" panose="02020603050405020304" pitchFamily="18" charset="0"/>
              </a:rPr>
              <a:t>     </a:t>
            </a:r>
            <a:r>
              <a:rPr lang="en-US" altLang="zh-CN" sz="2000" b="1" dirty="0">
                <a:latin typeface="Times New Roman" panose="02020603050405020304" pitchFamily="18" charset="0"/>
              </a:rPr>
              <a:t>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S(g) + I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(</a:t>
            </a:r>
            <a:r>
              <a:rPr lang="en-US" altLang="zh-CN" sz="2000" b="1" dirty="0" err="1">
                <a:latin typeface="Times New Roman" panose="02020603050405020304" pitchFamily="18" charset="0"/>
              </a:rPr>
              <a:t>aq</a:t>
            </a:r>
            <a:r>
              <a:rPr lang="en-US" altLang="zh-CN" sz="2000" b="1" dirty="0">
                <a:latin typeface="Times New Roman" panose="02020603050405020304" pitchFamily="18" charset="0"/>
              </a:rPr>
              <a:t>) = HI + S ↓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     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</a:rPr>
              <a:t> + I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 + 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 = 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SO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000" b="1" dirty="0">
                <a:latin typeface="Times New Roman" panose="02020603050405020304" pitchFamily="18" charset="0"/>
              </a:rPr>
              <a:t> + HI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     4Cl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(Br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) + S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</a:t>
            </a:r>
            <a:r>
              <a:rPr lang="zh-CN" altLang="en-US" sz="2000" b="1" baseline="30000" dirty="0">
                <a:latin typeface="Times New Roman" panose="02020603050405020304" pitchFamily="18" charset="0"/>
              </a:rPr>
              <a:t>－</a:t>
            </a:r>
            <a:r>
              <a:rPr lang="en-US" altLang="zh-CN" sz="2000" b="1" dirty="0">
                <a:latin typeface="Times New Roman" panose="02020603050405020304" pitchFamily="18" charset="0"/>
              </a:rPr>
              <a:t>+ 5H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 = 2SO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 </a:t>
            </a:r>
            <a:r>
              <a:rPr lang="en-US" altLang="zh-CN" sz="2000" b="1" dirty="0">
                <a:latin typeface="Times New Roman" panose="02020603050405020304" pitchFamily="18" charset="0"/>
              </a:rPr>
              <a:t>+ 10H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+ </a:t>
            </a:r>
            <a:r>
              <a:rPr lang="en-US" altLang="zh-CN" sz="2000" b="1" dirty="0">
                <a:latin typeface="Times New Roman" panose="02020603050405020304" pitchFamily="18" charset="0"/>
              </a:rPr>
              <a:t>+ 8Cl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latin typeface="Times New Roman" panose="02020603050405020304" pitchFamily="18" charset="0"/>
              </a:rPr>
              <a:t>(Br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     I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 + 2S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</a:t>
            </a:r>
            <a:r>
              <a:rPr lang="en-US" altLang="zh-CN" sz="2000" b="1" dirty="0">
                <a:latin typeface="Times New Roman" panose="02020603050405020304" pitchFamily="18" charset="0"/>
              </a:rPr>
              <a:t> = S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000" b="1" dirty="0">
                <a:latin typeface="Times New Roman" panose="02020603050405020304" pitchFamily="18" charset="0"/>
              </a:rPr>
              <a:t>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6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2-</a:t>
            </a:r>
            <a:r>
              <a:rPr lang="en-US" altLang="zh-CN" sz="2000" b="1" dirty="0">
                <a:latin typeface="Times New Roman" panose="02020603050405020304" pitchFamily="18" charset="0"/>
              </a:rPr>
              <a:t> + 2I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</a:rPr>
              <a:t>     2Fe + 3Cl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 (g) = 2FeCl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   2Fe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+ Br</a:t>
            </a:r>
            <a:r>
              <a:rPr lang="en-US" altLang="zh-CN" sz="20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(Cl</a:t>
            </a:r>
            <a:r>
              <a:rPr lang="en-US" altLang="zh-CN" sz="20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) = 2Fe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3+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+2 Br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(Cl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   </a:t>
            </a:r>
            <a:r>
              <a:rPr lang="zh-CN" altLang="en-US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但是：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2Fe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3+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+ 2I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= 2Fe</a:t>
            </a:r>
            <a:r>
              <a:rPr lang="en-US" altLang="zh-CN" sz="2000" b="1" baseline="30000" dirty="0">
                <a:solidFill>
                  <a:schemeClr val="hlink"/>
                </a:solidFill>
                <a:latin typeface="Times New Roman" panose="02020603050405020304" pitchFamily="18" charset="0"/>
              </a:rPr>
              <a:t>2+</a:t>
            </a:r>
            <a:r>
              <a:rPr lang="en-US" altLang="zh-CN" sz="2000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 + I</a:t>
            </a:r>
            <a:r>
              <a:rPr lang="en-US" altLang="zh-CN" sz="2000" b="1" baseline="-25000" dirty="0">
                <a:solidFill>
                  <a:schemeClr val="hlink"/>
                </a:solidFill>
                <a:latin typeface="Times New Roman" panose="02020603050405020304" pitchFamily="18" charset="0"/>
              </a:rPr>
              <a:t>2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258633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72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07504" y="2267588"/>
            <a:ext cx="8610600" cy="1704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048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</a:t>
            </a: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(Cl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)=4.8×10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-4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(Br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)=5.0×10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因此：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﹥Br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﹥I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zh-CN" sz="20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K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</a:t>
            </a:r>
            <a:r>
              <a:rPr lang="en-US" altLang="zh-CN" sz="20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 =3.0×10</a:t>
            </a:r>
            <a:r>
              <a:rPr lang="en-US" altLang="zh-CN" sz="20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</a:t>
            </a:r>
          </a:p>
          <a:p>
            <a:pPr indent="0">
              <a:lnSpc>
                <a:spcPct val="130000"/>
              </a:lnSpc>
            </a:pP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由于</a:t>
            </a:r>
            <a:r>
              <a:rPr lang="en-US" altLang="zh-CN" i="1" dirty="0">
                <a:solidFill>
                  <a:srgbClr val="FF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K </a:t>
            </a:r>
            <a:r>
              <a:rPr lang="zh-CN" altLang="en-US" dirty="0">
                <a:solidFill>
                  <a:srgbClr val="FF00FF"/>
                </a:solidFill>
                <a:latin typeface="Times New Roman" panose="02020603050405020304" pitchFamily="18" charset="0"/>
                <a:ea typeface="SimHei" panose="02010609060101010101" pitchFamily="49" charset="-122"/>
                <a:cs typeface="Times New Roman" panose="02020603050405020304" pitchFamily="18" charset="0"/>
              </a:rPr>
              <a:t>很小，所以将其水溶液叫“氯水”、“溴水”和“碘水</a:t>
            </a:r>
          </a:p>
        </p:txBody>
      </p:sp>
      <p:sp>
        <p:nvSpPr>
          <p:cNvPr id="6" name="AutoShape 5"/>
          <p:cNvSpPr>
            <a:spLocks/>
          </p:cNvSpPr>
          <p:nvPr/>
        </p:nvSpPr>
        <p:spPr bwMode="auto">
          <a:xfrm>
            <a:off x="2545904" y="242656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与水的反应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FA81AB8-A9EC-9347-BB88-2EA64F01910F}"/>
              </a:ext>
            </a:extLst>
          </p:cNvPr>
          <p:cNvSpPr/>
          <p:nvPr/>
        </p:nvSpPr>
        <p:spPr>
          <a:xfrm>
            <a:off x="323529" y="1076461"/>
            <a:ext cx="8208912" cy="4556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发生氧化反应  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+ 2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   </a:t>
            </a:r>
            <a:r>
              <a:rPr lang="zh-CN" altLang="en-US" sz="2000" dirty="0"/>
              <a:t>⟶</a:t>
            </a:r>
            <a:r>
              <a:rPr lang="en-US" altLang="zh-CN" sz="2000" dirty="0"/>
              <a:t>   4HX + O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 </a:t>
            </a:r>
            <a:r>
              <a:rPr lang="zh-CN" altLang="en-US" sz="2000" dirty="0"/>
              <a:t>激烈程度：</a:t>
            </a:r>
            <a:r>
              <a:rPr lang="en-US" altLang="zh-CN" sz="2000" dirty="0"/>
              <a:t>F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﹥Cl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﹥Br</a:t>
            </a:r>
            <a:r>
              <a:rPr lang="en-US" altLang="zh-CN" sz="2000" baseline="-25000" dirty="0"/>
              <a:t>2</a:t>
            </a:r>
            <a:endParaRPr lang="en-US" altLang="zh-CN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5DE533-7312-3A41-BD92-5EC01D919326}"/>
              </a:ext>
            </a:extLst>
          </p:cNvPr>
          <p:cNvSpPr/>
          <p:nvPr/>
        </p:nvSpPr>
        <p:spPr>
          <a:xfrm>
            <a:off x="315387" y="1672971"/>
            <a:ext cx="8217054" cy="45563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dirty="0"/>
              <a:t>发生岐化反应  </a:t>
            </a:r>
            <a:r>
              <a:rPr lang="en-US" altLang="zh-CN" sz="2000" dirty="0"/>
              <a:t>X</a:t>
            </a:r>
            <a:r>
              <a:rPr lang="en-US" altLang="zh-CN" sz="2000" baseline="-25000" dirty="0"/>
              <a:t>2 </a:t>
            </a:r>
            <a:r>
              <a:rPr lang="en-US" altLang="zh-CN" sz="2000" dirty="0"/>
              <a:t>+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 </a:t>
            </a:r>
            <a:r>
              <a:rPr lang="zh-CN" altLang="en-US" sz="2000" dirty="0"/>
              <a:t>⟶</a:t>
            </a:r>
            <a:r>
              <a:rPr lang="en-US" altLang="zh-CN" sz="2000" dirty="0"/>
              <a:t>   HXO + HX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F14E17A-C7A2-1546-85D7-3A397F053CEE}"/>
              </a:ext>
            </a:extLst>
          </p:cNvPr>
          <p:cNvSpPr/>
          <p:nvPr/>
        </p:nvSpPr>
        <p:spPr>
          <a:xfrm>
            <a:off x="229302" y="4458585"/>
            <a:ext cx="8488802" cy="20498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000" b="1" dirty="0"/>
              <a:t>                              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+ 2 OH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 </a:t>
            </a:r>
            <a:r>
              <a:rPr lang="zh-CN" altLang="en-US" sz="2000" dirty="0"/>
              <a:t>⟶</a:t>
            </a:r>
            <a:r>
              <a:rPr lang="en-US" altLang="zh-CN" sz="2000" b="1" dirty="0"/>
              <a:t>  X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+ XO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+ H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O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                              3X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+ 6OH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</a:t>
            </a:r>
            <a:r>
              <a:rPr lang="zh-CN" altLang="en-US" sz="2000" dirty="0"/>
              <a:t>⟶ </a:t>
            </a:r>
            <a:r>
              <a:rPr lang="en-US" altLang="zh-CN" sz="2000" b="1" dirty="0"/>
              <a:t> 5X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+ XO</a:t>
            </a:r>
            <a:r>
              <a:rPr lang="en-US" altLang="zh-CN" sz="2000" b="1" baseline="-25000" dirty="0"/>
              <a:t>3</a:t>
            </a:r>
            <a:r>
              <a:rPr lang="en-US" altLang="zh-CN" sz="2000" b="1" baseline="30000" dirty="0"/>
              <a:t>-</a:t>
            </a:r>
            <a:r>
              <a:rPr lang="en-US" altLang="zh-CN" sz="2000" b="1" dirty="0"/>
              <a:t> + 3H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O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      Cl</a:t>
            </a:r>
            <a:r>
              <a:rPr lang="en-US" altLang="zh-CN" sz="2000" b="1" baseline="-30000" dirty="0"/>
              <a:t>2  </a:t>
            </a:r>
            <a:r>
              <a:rPr lang="zh-CN" altLang="en-US" sz="2000" b="1" dirty="0"/>
              <a:t>在20℃时只有前一反应进行，70℃时后一反应才进行得很快；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      Br</a:t>
            </a:r>
            <a:r>
              <a:rPr lang="en-US" altLang="zh-CN" sz="2000" b="1" baseline="-30000" dirty="0"/>
              <a:t>2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在 20℃时两个反应都进行很快，0℃时后一反应才较缓慢；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>
                <a:latin typeface="宋体" charset="-122"/>
              </a:rPr>
              <a:t>   I</a:t>
            </a:r>
            <a:r>
              <a:rPr lang="en-US" altLang="zh-CN" sz="2000" b="1" baseline="-30000" dirty="0">
                <a:latin typeface="宋体" charset="-122"/>
              </a:rPr>
              <a:t>2  </a:t>
            </a:r>
            <a:r>
              <a:rPr lang="zh-CN" altLang="en-US" sz="2000" b="1" dirty="0">
                <a:latin typeface="宋体" charset="-122"/>
              </a:rPr>
              <a:t>在0℃时后一反应也进行得很快，所以</a:t>
            </a:r>
            <a:r>
              <a:rPr lang="en-US" altLang="zh-CN" sz="2000" b="1" dirty="0">
                <a:latin typeface="宋体" charset="-122"/>
              </a:rPr>
              <a:t>I</a:t>
            </a:r>
            <a:r>
              <a:rPr lang="en-US" altLang="zh-CN" sz="2000" b="1" baseline="-30000" dirty="0">
                <a:latin typeface="宋体" charset="-122"/>
              </a:rPr>
              <a:t>2</a:t>
            </a:r>
            <a:r>
              <a:rPr lang="zh-CN" altLang="en-US" sz="2000" b="1" dirty="0">
                <a:latin typeface="宋体" charset="-122"/>
              </a:rPr>
              <a:t>与碱反应只能得到碘酸盐。</a:t>
            </a:r>
            <a:r>
              <a:rPr lang="zh-CN" altLang="en-US" sz="2000" b="1" dirty="0"/>
              <a:t> 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F94EE3-4FB0-964D-9CF5-FF20AB86DC92}"/>
              </a:ext>
            </a:extLst>
          </p:cNvPr>
          <p:cNvSpPr/>
          <p:nvPr/>
        </p:nvSpPr>
        <p:spPr>
          <a:xfrm>
            <a:off x="683568" y="4091027"/>
            <a:ext cx="5688632" cy="4494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/>
              <a:t>在碱存在下，促进 </a:t>
            </a:r>
            <a:r>
              <a:rPr lang="en-US" altLang="zh-CN" sz="2000" b="1" dirty="0"/>
              <a:t>X</a:t>
            </a:r>
            <a:r>
              <a:rPr lang="en-US" altLang="zh-CN" sz="2000" b="1" baseline="-30000" dirty="0"/>
              <a:t>2 </a:t>
            </a:r>
            <a:r>
              <a:rPr lang="zh-CN" altLang="en-US" sz="2000" b="1" dirty="0"/>
              <a:t>在 </a:t>
            </a:r>
            <a:r>
              <a:rPr lang="en-US" altLang="zh-CN" sz="2000" b="1" dirty="0"/>
              <a:t>H</a:t>
            </a:r>
            <a:r>
              <a:rPr lang="en-US" altLang="zh-CN" sz="2000" b="1" baseline="-30000" dirty="0"/>
              <a:t>2</a:t>
            </a:r>
            <a:r>
              <a:rPr lang="en-US" altLang="zh-CN" sz="2000" b="1" dirty="0"/>
              <a:t>O </a:t>
            </a:r>
            <a:r>
              <a:rPr lang="zh-CN" altLang="en-US" sz="2000" b="1" dirty="0"/>
              <a:t>中的溶解，岐化</a:t>
            </a:r>
          </a:p>
        </p:txBody>
      </p:sp>
    </p:spTree>
    <p:extLst>
      <p:ext uri="{BB962C8B-B14F-4D97-AF65-F5344CB8AC3E}">
        <p14:creationId xmlns:p14="http://schemas.microsoft.com/office/powerpoint/2010/main" val="2019658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6720FE-385A-AA43-BE01-1D625493F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73</a:t>
            </a:fld>
            <a:endParaRPr lang="en-US" altLang="zh-CN"/>
          </a:p>
        </p:txBody>
      </p:sp>
      <p:sp>
        <p:nvSpPr>
          <p:cNvPr id="3" name="Rectangle 17">
            <a:extLst>
              <a:ext uri="{FF2B5EF4-FFF2-40B4-BE49-F238E27FC236}">
                <a16:creationId xmlns:a16="http://schemas.microsoft.com/office/drawing/2014/main" id="{3A6A665E-087E-C34D-AF63-800A88696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5448448"/>
            <a:ext cx="8382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除</a:t>
            </a:r>
            <a:r>
              <a:rPr lang="en-US" altLang="zh-CN" b="1" dirty="0">
                <a:latin typeface="Times New Roman" panose="02020603050405020304" pitchFamily="18" charset="0"/>
              </a:rPr>
              <a:t>I</a:t>
            </a:r>
            <a:r>
              <a:rPr lang="en-US" altLang="zh-CN" b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b="1" dirty="0">
                <a:latin typeface="Times New Roman" panose="02020603050405020304" pitchFamily="18" charset="0"/>
              </a:rPr>
              <a:t>→ I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b="1" dirty="0">
                <a:latin typeface="Times New Roman" panose="02020603050405020304" pitchFamily="18" charset="0"/>
              </a:rPr>
              <a:t>+ IO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latin typeface="Times New Roman" panose="02020603050405020304" pitchFamily="18" charset="0"/>
              </a:rPr>
              <a:t>外，其余反应热力学倾向大 </a:t>
            </a:r>
            <a:r>
              <a:rPr lang="en-US" altLang="zh-CN" b="1" dirty="0">
                <a:latin typeface="Times New Roman" panose="02020603050405020304" pitchFamily="18" charset="0"/>
              </a:rPr>
              <a:t>(</a:t>
            </a:r>
            <a:r>
              <a:rPr lang="en-US" altLang="zh-CN" b="1" i="1" dirty="0">
                <a:latin typeface="Times New Roman" panose="02020603050405020304" pitchFamily="18" charset="0"/>
              </a:rPr>
              <a:t>K </a:t>
            </a:r>
            <a:r>
              <a:rPr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lang="en-US" altLang="zh-CN" b="1" i="1" dirty="0">
                <a:latin typeface="Times New Roman" panose="02020603050405020304" pitchFamily="18" charset="0"/>
              </a:rPr>
              <a:t> </a:t>
            </a:r>
            <a:r>
              <a:rPr lang="en-US" altLang="zh-CN" b="1" dirty="0">
                <a:latin typeface="Times New Roman" panose="02020603050405020304" pitchFamily="18" charset="0"/>
              </a:rPr>
              <a:t>&gt; 10</a:t>
            </a:r>
            <a:r>
              <a:rPr lang="en-US" altLang="zh-CN" b="1" baseline="30000" dirty="0">
                <a:latin typeface="Times New Roman" panose="02020603050405020304" pitchFamily="18" charset="0"/>
              </a:rPr>
              <a:t>7</a:t>
            </a:r>
            <a:r>
              <a:rPr lang="zh-CN" altLang="en-US" b="1" dirty="0">
                <a:latin typeface="Times New Roman" panose="02020603050405020304" pitchFamily="18" charset="0"/>
              </a:rPr>
              <a:t>，单向</a:t>
            </a:r>
            <a:r>
              <a:rPr lang="en-US" altLang="zh-CN" b="1" dirty="0">
                <a:latin typeface="Times New Roman" panose="02020603050405020304" pitchFamily="18" charset="0"/>
              </a:rPr>
              <a:t>) </a:t>
            </a:r>
            <a:r>
              <a:rPr lang="zh-CN" altLang="en-US" b="1" dirty="0">
                <a:latin typeface="Times New Roman" panose="02020603050405020304" pitchFamily="18" charset="0"/>
              </a:rPr>
              <a:t>；</a:t>
            </a:r>
          </a:p>
        </p:txBody>
      </p:sp>
      <p:sp>
        <p:nvSpPr>
          <p:cNvPr id="4" name="Text Box 20">
            <a:extLst>
              <a:ext uri="{FF2B5EF4-FFF2-40B4-BE49-F238E27FC236}">
                <a16:creationId xmlns:a16="http://schemas.microsoft.com/office/drawing/2014/main" id="{7CB188F3-F3BF-424B-A4FD-33D18A6816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548680"/>
            <a:ext cx="78486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</a:rPr>
              <a:t>卤素在碱性介质中歧化的热力学倾向</a:t>
            </a:r>
          </a:p>
          <a:p>
            <a:r>
              <a:rPr lang="zh-CN" altLang="en-US" b="1" dirty="0"/>
              <a:t>① </a:t>
            </a:r>
            <a:r>
              <a:rPr kumimoji="0" lang="zh-CN" altLang="en-US" b="1" dirty="0">
                <a:latin typeface="Times New Roman" panose="02020603050405020304" pitchFamily="18" charset="0"/>
              </a:rPr>
              <a:t>  </a:t>
            </a:r>
            <a:r>
              <a:rPr kumimoji="0" lang="en-US" altLang="zh-CN" b="1" dirty="0">
                <a:latin typeface="Times New Roman" panose="02020603050405020304" pitchFamily="18" charset="0"/>
              </a:rPr>
              <a:t>X</a:t>
            </a:r>
            <a:r>
              <a:rPr kumimoji="0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+ 2 OH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= X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+ XO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+ H</a:t>
            </a:r>
            <a:r>
              <a:rPr kumimoji="0" lang="en-US" altLang="zh-CN" b="1" baseline="-25000" dirty="0">
                <a:latin typeface="Times New Roman" panose="02020603050405020304" pitchFamily="18" charset="0"/>
              </a:rPr>
              <a:t>2</a:t>
            </a:r>
            <a:r>
              <a:rPr kumimoji="0" lang="en-US" altLang="zh-CN" b="1" dirty="0">
                <a:latin typeface="Times New Roman" panose="02020603050405020304" pitchFamily="18" charset="0"/>
              </a:rPr>
              <a:t>O</a:t>
            </a:r>
            <a:r>
              <a:rPr kumimoji="0" lang="en-US" altLang="zh-CN" dirty="0">
                <a:latin typeface="Times New Roman" panose="02020603050405020304" pitchFamily="18" charset="0"/>
              </a:rPr>
              <a:t>               </a:t>
            </a:r>
            <a:r>
              <a:rPr kumimoji="0" lang="en-US" altLang="zh-CN" i="1" dirty="0">
                <a:latin typeface="Times New Roman" panose="02020603050405020304" pitchFamily="18" charset="0"/>
              </a:rPr>
              <a:t>K 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kumimoji="0" lang="en-US" altLang="zh-CN" dirty="0">
                <a:latin typeface="Times New Roman" panose="02020603050405020304" pitchFamily="18" charset="0"/>
              </a:rPr>
              <a:t> </a:t>
            </a:r>
            <a:r>
              <a:rPr kumimoji="0" lang="en-US" altLang="zh-CN" baseline="-25000" dirty="0">
                <a:latin typeface="Times New Roman" panose="02020603050405020304" pitchFamily="18" charset="0"/>
              </a:rPr>
              <a:t>1</a:t>
            </a:r>
          </a:p>
          <a:p>
            <a:r>
              <a:rPr lang="en-US" altLang="zh-CN" b="1" dirty="0"/>
              <a:t>②</a:t>
            </a:r>
            <a:r>
              <a:rPr kumimoji="0" lang="en-US" altLang="zh-CN" dirty="0"/>
              <a:t>   </a:t>
            </a:r>
            <a:r>
              <a:rPr kumimoji="0" lang="en-US" altLang="zh-CN" dirty="0">
                <a:latin typeface="Times New Roman" panose="02020603050405020304" pitchFamily="18" charset="0"/>
              </a:rPr>
              <a:t>3 </a:t>
            </a:r>
            <a:r>
              <a:rPr kumimoji="0" lang="en-US" altLang="zh-CN" b="1" dirty="0">
                <a:latin typeface="Times New Roman" panose="02020603050405020304" pitchFamily="18" charset="0"/>
              </a:rPr>
              <a:t>XO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kumimoji="0" lang="en-US" altLang="zh-CN" b="1" dirty="0">
                <a:latin typeface="Times New Roman" panose="02020603050405020304" pitchFamily="18" charset="0"/>
              </a:rPr>
              <a:t>= 2 X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</a:rPr>
              <a:t> + XO</a:t>
            </a:r>
            <a:r>
              <a:rPr kumimoji="0" lang="en-US" altLang="zh-CN" b="1" baseline="-25000" dirty="0">
                <a:latin typeface="Times New Roman" panose="02020603050405020304" pitchFamily="18" charset="0"/>
              </a:rPr>
              <a:t>3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-</a:t>
            </a:r>
            <a:r>
              <a:rPr kumimoji="0" lang="en-US" altLang="zh-CN" b="1" dirty="0">
                <a:latin typeface="Times New Roman" panose="02020603050405020304" pitchFamily="18" charset="0"/>
                <a:sym typeface="Symbol" pitchFamily="2" charset="2"/>
              </a:rPr>
              <a:t>                               </a:t>
            </a:r>
            <a:r>
              <a:rPr kumimoji="0" lang="en-US" altLang="zh-CN" i="1" dirty="0">
                <a:latin typeface="Times New Roman" panose="02020603050405020304" pitchFamily="18" charset="0"/>
                <a:sym typeface="Symbol" pitchFamily="2" charset="2"/>
              </a:rPr>
              <a:t>K </a:t>
            </a:r>
            <a:r>
              <a:rPr kumimoji="0" lang="en-US" altLang="zh-CN" b="1" baseline="30000" dirty="0">
                <a:latin typeface="Times New Roman" panose="02020603050405020304" pitchFamily="18" charset="0"/>
                <a:sym typeface="Symbol" pitchFamily="2" charset="2"/>
              </a:rPr>
              <a:t></a:t>
            </a:r>
            <a:r>
              <a:rPr kumimoji="0" lang="en-US" altLang="zh-CN" dirty="0">
                <a:latin typeface="Times New Roman" panose="02020603050405020304" pitchFamily="18" charset="0"/>
                <a:sym typeface="Symbol" pitchFamily="2" charset="2"/>
              </a:rPr>
              <a:t> </a:t>
            </a:r>
            <a:r>
              <a:rPr kumimoji="0" lang="en-US" altLang="zh-CN" baseline="-25000" dirty="0">
                <a:latin typeface="Times New Roman" panose="02020603050405020304" pitchFamily="18" charset="0"/>
                <a:sym typeface="Symbol" pitchFamily="2" charset="2"/>
              </a:rPr>
              <a:t>2</a:t>
            </a:r>
          </a:p>
        </p:txBody>
      </p:sp>
      <p:sp>
        <p:nvSpPr>
          <p:cNvPr id="5" name="Text Box 0">
            <a:extLst>
              <a:ext uri="{FF2B5EF4-FFF2-40B4-BE49-F238E27FC236}">
                <a16:creationId xmlns:a16="http://schemas.microsoft.com/office/drawing/2014/main" id="{75E465A4-DA4F-3643-A71E-0A6D6BA5BD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325" y="3449638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zh-CN" altLang="zh-CN"/>
          </a:p>
        </p:txBody>
      </p:sp>
      <p:graphicFrame>
        <p:nvGraphicFramePr>
          <p:cNvPr id="6" name="Group 96">
            <a:extLst>
              <a:ext uri="{FF2B5EF4-FFF2-40B4-BE49-F238E27FC236}">
                <a16:creationId xmlns:a16="http://schemas.microsoft.com/office/drawing/2014/main" id="{BBF4F3D9-BB21-4F44-9A05-AC9C4EE28DE7}"/>
              </a:ext>
            </a:extLst>
          </p:cNvPr>
          <p:cNvGraphicFramePr>
            <a:graphicFrameLocks/>
          </p:cNvGraphicFramePr>
          <p:nvPr/>
        </p:nvGraphicFramePr>
        <p:xfrm>
          <a:off x="457200" y="1905000"/>
          <a:ext cx="7848600" cy="3429000"/>
        </p:xfrm>
        <a:graphic>
          <a:graphicData uri="http://schemas.openxmlformats.org/drawingml/2006/table">
            <a:tbl>
              <a:tblPr/>
              <a:tblGrid>
                <a:gridCol w="2057400">
                  <a:extLst>
                    <a:ext uri="{9D8B030D-6E8A-4147-A177-3AD203B41FA5}">
                      <a16:colId xmlns:a16="http://schemas.microsoft.com/office/drawing/2014/main" val="3550743314"/>
                    </a:ext>
                  </a:extLst>
                </a:gridCol>
                <a:gridCol w="1866900">
                  <a:extLst>
                    <a:ext uri="{9D8B030D-6E8A-4147-A177-3AD203B41FA5}">
                      <a16:colId xmlns:a16="http://schemas.microsoft.com/office/drawing/2014/main" val="112344114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372705419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3790413639"/>
                    </a:ext>
                  </a:extLst>
                </a:gridCol>
              </a:tblGrid>
              <a:tr h="60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endParaRPr kumimoji="1" lang="zh-CN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Cl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Br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3310440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反应① </a:t>
                      </a:r>
                      <a:r>
                        <a:rPr kumimoji="0" lang="de-DE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zh-CN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池</a:t>
                      </a:r>
                      <a:r>
                        <a:rPr kumimoji="1" lang="zh-CN" alt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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0.09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（小）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050238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反应①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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1.73×10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2.01×10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33.0</a:t>
                      </a: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（小）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8476721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反应② </a:t>
                      </a:r>
                      <a:r>
                        <a:rPr kumimoji="0" lang="de-DE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r>
                        <a:rPr kumimoji="1" lang="zh-CN" altLang="en-US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池</a:t>
                      </a:r>
                      <a:r>
                        <a:rPr kumimoji="1" lang="zh-CN" altLang="en-US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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0.38</a:t>
                      </a:r>
                      <a:endParaRPr kumimoji="1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0.22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4845704"/>
                  </a:ext>
                </a:extLst>
              </a:tr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反应② </a:t>
                      </a:r>
                      <a:r>
                        <a:rPr kumimoji="1" lang="en-US" altLang="zh-CN" sz="2400" b="1" i="1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  <a:sym typeface="Symbol" pitchFamily="2" charset="2"/>
                        </a:rPr>
                        <a:t></a:t>
                      </a:r>
                      <a:r>
                        <a:rPr kumimoji="1" lang="en-US" altLang="zh-CN" sz="24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5.14×10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7.7×10</a:t>
                      </a:r>
                      <a:r>
                        <a:rPr kumimoji="1" lang="en-US" altLang="zh-CN" sz="2400" b="1" i="0" u="none" strike="noStrike" cap="none" normalizeH="0" baseline="30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2.44×10</a:t>
                      </a:r>
                      <a:r>
                        <a:rPr kumimoji="1" lang="en-US" altLang="zh-CN" sz="2400" b="1" i="0" u="none" strike="noStrike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1" lang="en-US" altLang="zh-CN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508687"/>
                  </a:ext>
                </a:extLst>
              </a:tr>
            </a:tbl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86ED3A02-7C41-2347-B0F0-EB9E86F7643D}"/>
              </a:ext>
            </a:extLst>
          </p:cNvPr>
          <p:cNvSpPr/>
          <p:nvPr/>
        </p:nvSpPr>
        <p:spPr>
          <a:xfrm>
            <a:off x="445765" y="6041313"/>
            <a:ext cx="7942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X</a:t>
            </a:r>
            <a:r>
              <a:rPr lang="en-US" altLang="zh-CN" b="1" baseline="-30000" dirty="0">
                <a:solidFill>
                  <a:srgbClr val="0000FF"/>
                </a:solidFill>
                <a:latin typeface="Times New Roman" panose="02020603050405020304" pitchFamily="18" charset="0"/>
              </a:rPr>
              <a:t>2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歧化实际产物由动力学因素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—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反应速率决定！</a:t>
            </a:r>
          </a:p>
        </p:txBody>
      </p:sp>
    </p:spTree>
    <p:extLst>
      <p:ext uri="{BB962C8B-B14F-4D97-AF65-F5344CB8AC3E}">
        <p14:creationId xmlns:p14="http://schemas.microsoft.com/office/powerpoint/2010/main" val="36890854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74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85800" y="1501775"/>
            <a:ext cx="7772400" cy="34053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dirty="0"/>
              <a:t>        F</a:t>
            </a:r>
            <a:r>
              <a:rPr lang="en-US" altLang="zh-CN" b="1" baseline="-30000" dirty="0"/>
              <a:t>2 </a:t>
            </a:r>
            <a:r>
              <a:rPr lang="zh-CN" altLang="en-US" b="1" dirty="0"/>
              <a:t>与 </a:t>
            </a:r>
            <a:r>
              <a:rPr lang="en-US" altLang="zh-CN" b="1" dirty="0"/>
              <a:t>H</a:t>
            </a:r>
            <a:r>
              <a:rPr lang="en-US" altLang="zh-CN" b="1" baseline="-30000" dirty="0"/>
              <a:t>2</a:t>
            </a:r>
            <a:r>
              <a:rPr lang="en-US" altLang="zh-CN" b="1" dirty="0"/>
              <a:t>O </a:t>
            </a:r>
            <a:r>
              <a:rPr lang="zh-CN" altLang="en-US" b="1" dirty="0"/>
              <a:t>反应强烈，并有燃烧现象，不仅放出 </a:t>
            </a:r>
            <a:r>
              <a:rPr lang="en-US" altLang="zh-CN" b="1" dirty="0"/>
              <a:t>O</a:t>
            </a:r>
            <a:r>
              <a:rPr lang="en-US" altLang="zh-CN" b="1" baseline="-30000" dirty="0"/>
              <a:t>2</a:t>
            </a:r>
            <a:r>
              <a:rPr lang="en-US" altLang="zh-CN" b="1" dirty="0"/>
              <a:t>，</a:t>
            </a:r>
            <a:r>
              <a:rPr lang="zh-CN" altLang="en-US" b="1" dirty="0"/>
              <a:t>同时生成少量 </a:t>
            </a:r>
            <a:r>
              <a:rPr lang="en-US" altLang="zh-CN" b="1" dirty="0"/>
              <a:t>OF</a:t>
            </a:r>
            <a:r>
              <a:rPr lang="en-US" altLang="zh-CN" b="1" baseline="-30000" dirty="0"/>
              <a:t>2</a:t>
            </a:r>
            <a:r>
              <a:rPr lang="en-US" altLang="zh-CN" b="1" dirty="0"/>
              <a:t>、H</a:t>
            </a:r>
            <a:r>
              <a:rPr lang="en-US" altLang="zh-CN" b="1" baseline="-30000" dirty="0"/>
              <a:t>2</a:t>
            </a:r>
            <a:r>
              <a:rPr lang="en-US" altLang="zh-CN" b="1" dirty="0"/>
              <a:t>O</a:t>
            </a:r>
            <a:r>
              <a:rPr lang="en-US" altLang="zh-CN" b="1" baseline="-30000" dirty="0"/>
              <a:t>2 </a:t>
            </a:r>
            <a:r>
              <a:rPr lang="zh-CN" altLang="en-US" b="1" dirty="0"/>
              <a:t>和 </a:t>
            </a:r>
            <a:r>
              <a:rPr lang="en-US" altLang="zh-CN" b="1" dirty="0"/>
              <a:t>O</a:t>
            </a:r>
            <a:r>
              <a:rPr lang="en-US" altLang="zh-CN" b="1" baseline="-30000" dirty="0"/>
              <a:t>3</a:t>
            </a:r>
            <a:r>
              <a:rPr lang="en-US" altLang="zh-CN" b="1" dirty="0"/>
              <a:t>：</a:t>
            </a:r>
          </a:p>
          <a:p>
            <a:pPr>
              <a:lnSpc>
                <a:spcPct val="130000"/>
              </a:lnSpc>
            </a:pPr>
            <a:endParaRPr lang="en-US" altLang="zh-CN" b="1" dirty="0"/>
          </a:p>
          <a:p>
            <a:pPr>
              <a:lnSpc>
                <a:spcPct val="130000"/>
              </a:lnSpc>
            </a:pPr>
            <a:endParaRPr lang="en-US" altLang="zh-CN" b="1" dirty="0"/>
          </a:p>
          <a:p>
            <a:pPr>
              <a:lnSpc>
                <a:spcPct val="130000"/>
              </a:lnSpc>
            </a:pPr>
            <a:endParaRPr lang="en-US" altLang="zh-CN" b="1" dirty="0"/>
          </a:p>
          <a:p>
            <a:pPr>
              <a:lnSpc>
                <a:spcPct val="130000"/>
              </a:lnSpc>
            </a:pPr>
            <a:endParaRPr lang="en-US" altLang="zh-CN" b="1" dirty="0"/>
          </a:p>
          <a:p>
            <a:pPr>
              <a:lnSpc>
                <a:spcPct val="130000"/>
              </a:lnSpc>
            </a:pPr>
            <a:endParaRPr lang="en-US" altLang="zh-CN" b="1" dirty="0"/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524000" y="2438400"/>
            <a:ext cx="528024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         2 HF + O</a:t>
            </a:r>
          </a:p>
          <a:p>
            <a:r>
              <a:rPr lang="en-US" altLang="zh-CN" b="1" dirty="0"/>
              <a:t>2O         O</a:t>
            </a:r>
            <a:r>
              <a:rPr lang="en-US" altLang="zh-CN" b="1" baseline="-25000" dirty="0"/>
              <a:t>2</a:t>
            </a:r>
          </a:p>
          <a:p>
            <a:r>
              <a:rPr lang="en-US" altLang="zh-CN" b="1" dirty="0"/>
              <a:t>3O         O</a:t>
            </a:r>
            <a:r>
              <a:rPr lang="en-US" altLang="zh-CN" b="1" baseline="-25000" dirty="0"/>
              <a:t>3</a:t>
            </a:r>
          </a:p>
          <a:p>
            <a:r>
              <a:rPr lang="en-US" altLang="zh-CN" b="1" dirty="0"/>
              <a:t>O +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        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r>
              <a:rPr lang="en-US" altLang="zh-CN" b="1" baseline="-25000" dirty="0"/>
              <a:t>2</a:t>
            </a:r>
          </a:p>
          <a:p>
            <a:r>
              <a:rPr lang="en-US" altLang="zh-CN" b="1" dirty="0"/>
              <a:t>O + F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           OF</a:t>
            </a:r>
            <a:r>
              <a:rPr lang="en-US" altLang="zh-CN" b="1" baseline="-25000" dirty="0"/>
              <a:t>2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2910840" y="2682875"/>
            <a:ext cx="457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2164080" y="3048635"/>
            <a:ext cx="457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>
            <a:off x="2139696" y="3390011"/>
            <a:ext cx="457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2846832" y="3780155"/>
            <a:ext cx="457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2694432" y="4127945"/>
            <a:ext cx="4572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12" name="Picture 12" descr="F:\Ic3\F\images\HF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0" y="2119313"/>
            <a:ext cx="2514600" cy="218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435496" y="1044575"/>
            <a:ext cx="320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/>
              <a:t>F</a:t>
            </a:r>
            <a:r>
              <a:rPr lang="en-US" altLang="zh-CN" sz="2400" b="1" baseline="-30000" dirty="0"/>
              <a:t>2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 </a:t>
            </a:r>
            <a:r>
              <a:rPr lang="zh-CN" altLang="en-US" sz="2400" b="1" dirty="0"/>
              <a:t>的反应特殊</a:t>
            </a:r>
          </a:p>
        </p:txBody>
      </p:sp>
      <p:sp>
        <p:nvSpPr>
          <p:cNvPr id="14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</a:t>
            </a:r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与水的反应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221377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10B9B5A-F8B8-2F46-8014-B4F496D05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75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CE636D0-7166-E14A-B676-94797C12148B}"/>
              </a:ext>
            </a:extLst>
          </p:cNvPr>
          <p:cNvSpPr/>
          <p:nvPr/>
        </p:nvSpPr>
        <p:spPr>
          <a:xfrm>
            <a:off x="1541162" y="3605677"/>
            <a:ext cx="2846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altLang="zh-CN" b="1" dirty="0"/>
              <a:t>2HOF</a:t>
            </a:r>
            <a:r>
              <a:rPr lang="zh-CN" altLang="en-US" b="1" dirty="0"/>
              <a:t> </a:t>
            </a:r>
            <a:r>
              <a:rPr lang="en-GB" altLang="zh-CN" b="1" dirty="0"/>
              <a:t>→</a:t>
            </a:r>
            <a:r>
              <a:rPr lang="zh-CN" altLang="en-US" b="1" dirty="0"/>
              <a:t> </a:t>
            </a:r>
            <a:r>
              <a:rPr lang="en-GB" altLang="zh-CN" b="1" dirty="0"/>
              <a:t>2HF</a:t>
            </a:r>
            <a:r>
              <a:rPr lang="zh-CN" altLang="en-US" b="1" dirty="0"/>
              <a:t> </a:t>
            </a:r>
            <a:r>
              <a:rPr lang="en-GB" altLang="zh-CN" b="1" dirty="0"/>
              <a:t>+</a:t>
            </a:r>
            <a:r>
              <a:rPr lang="zh-CN" altLang="en-US" b="1" dirty="0"/>
              <a:t> </a:t>
            </a:r>
            <a:r>
              <a:rPr lang="en-GB" altLang="zh-CN" b="1" dirty="0"/>
              <a:t>O</a:t>
            </a:r>
            <a:r>
              <a:rPr lang="en-GB" altLang="zh-CN" b="1" baseline="-25000" dirty="0"/>
              <a:t>2</a:t>
            </a:r>
            <a:r>
              <a:rPr lang="en-GB" altLang="zh-CN" b="1" dirty="0"/>
              <a:t>↑</a:t>
            </a:r>
            <a:endParaRPr lang="zh-CN" altLang="en-US" b="1" dirty="0"/>
          </a:p>
        </p:txBody>
      </p:sp>
      <p:sp>
        <p:nvSpPr>
          <p:cNvPr id="4" name="Text Box 13">
            <a:extLst>
              <a:ext uri="{FF2B5EF4-FFF2-40B4-BE49-F238E27FC236}">
                <a16:creationId xmlns:a16="http://schemas.microsoft.com/office/drawing/2014/main" id="{B094A841-B85C-914E-8EE1-E6250481B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7" y="692696"/>
            <a:ext cx="32004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 dirty="0"/>
              <a:t>F</a:t>
            </a:r>
            <a:r>
              <a:rPr lang="en-US" altLang="zh-CN" sz="2400" b="1" baseline="-30000" dirty="0"/>
              <a:t>2 </a:t>
            </a:r>
            <a:r>
              <a:rPr lang="zh-CN" altLang="en-US" sz="2400" b="1" dirty="0"/>
              <a:t>与 </a:t>
            </a:r>
            <a:r>
              <a:rPr lang="en-US" altLang="zh-CN" sz="2400" b="1" dirty="0"/>
              <a:t>H</a:t>
            </a:r>
            <a:r>
              <a:rPr lang="en-US" altLang="zh-CN" sz="2400" b="1" baseline="-30000" dirty="0"/>
              <a:t>2</a:t>
            </a:r>
            <a:r>
              <a:rPr lang="en-US" altLang="zh-CN" sz="2400" b="1" dirty="0"/>
              <a:t>O </a:t>
            </a:r>
            <a:r>
              <a:rPr lang="zh-CN" altLang="en-US" sz="2400" b="1" dirty="0"/>
              <a:t>的反应特殊</a:t>
            </a: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C2898F01-74EA-A741-914B-0F21D76849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75268" y="2568290"/>
            <a:ext cx="457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/>
              <a:t>冰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AA351D8-A2C5-704F-989F-D2361CA9B805}"/>
              </a:ext>
            </a:extLst>
          </p:cNvPr>
          <p:cNvSpPr/>
          <p:nvPr/>
        </p:nvSpPr>
        <p:spPr>
          <a:xfrm>
            <a:off x="1536651" y="2803998"/>
            <a:ext cx="56051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(g) +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 (s)</a:t>
            </a:r>
            <a:r>
              <a:rPr lang="zh-CN" altLang="en-US" dirty="0"/>
              <a:t>  ⟶</a:t>
            </a:r>
            <a:r>
              <a:rPr lang="en-US" altLang="zh-CN" b="1" dirty="0"/>
              <a:t>  HOF (g) + HF (g)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DD512BC-F0A3-B748-B49F-791590A30333}"/>
              </a:ext>
            </a:extLst>
          </p:cNvPr>
          <p:cNvSpPr/>
          <p:nvPr/>
        </p:nvSpPr>
        <p:spPr>
          <a:xfrm>
            <a:off x="323528" y="1484784"/>
            <a:ext cx="8712968" cy="1008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因而 </a:t>
            </a:r>
            <a:r>
              <a:rPr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HOF </a:t>
            </a:r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的发现比其他几个次卤酸晚得多。20 世纪 70 年代早期控制 </a:t>
            </a:r>
            <a:r>
              <a:rPr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F</a:t>
            </a:r>
            <a:r>
              <a:rPr lang="en-US" altLang="zh-CN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lang="en-US" altLang="zh-CN" b="1" baseline="-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和冰的反应（ </a:t>
            </a:r>
            <a:r>
              <a:rPr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‒</a:t>
            </a:r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40℃）离析出了</a:t>
            </a:r>
            <a:r>
              <a:rPr lang="en-US" altLang="zh-CN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HOF，</a:t>
            </a:r>
            <a:r>
              <a:rPr lang="zh-CN" altLang="en-US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产率近 50%</a:t>
            </a:r>
          </a:p>
        </p:txBody>
      </p:sp>
      <p:pic>
        <p:nvPicPr>
          <p:cNvPr id="673794" name="Picture 2" descr="https://gss3.bdstatic.com/-Po3dSag_xI4khGkpoWK1HF6hhy/baike/c0%3Dbaike116%2C5%2C5%2C116%2C38/sign=43b00b9005f3d7ca18fb37249376d56c/d439b6003af33a8732c24cb4cf5c10385243b5f5.jpg">
            <a:extLst>
              <a:ext uri="{FF2B5EF4-FFF2-40B4-BE49-F238E27FC236}">
                <a16:creationId xmlns:a16="http://schemas.microsoft.com/office/drawing/2014/main" id="{74349FF7-3201-524E-82F1-98451279D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5" t="11132" r="16926" b="18486"/>
          <a:stretch/>
        </p:blipFill>
        <p:spPr bwMode="auto">
          <a:xfrm>
            <a:off x="5076056" y="3836509"/>
            <a:ext cx="3289597" cy="2211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3798" name="Picture 6" descr="See the source image">
            <a:extLst>
              <a:ext uri="{FF2B5EF4-FFF2-40B4-BE49-F238E27FC236}">
                <a16:creationId xmlns:a16="http://schemas.microsoft.com/office/drawing/2014/main" id="{91CF4971-CFE3-BC43-9BEC-B07FA139A7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13" r="9263" b="75884"/>
          <a:stretch/>
        </p:blipFill>
        <p:spPr bwMode="auto">
          <a:xfrm>
            <a:off x="1771620" y="4509120"/>
            <a:ext cx="2232248" cy="1119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A992A4-C9B5-4546-92A7-0A26CE093192}"/>
              </a:ext>
            </a:extLst>
          </p:cNvPr>
          <p:cNvSpPr txBox="1"/>
          <p:nvPr/>
        </p:nvSpPr>
        <p:spPr>
          <a:xfrm>
            <a:off x="2123728" y="581669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氟氧酸</a:t>
            </a:r>
          </a:p>
        </p:txBody>
      </p:sp>
    </p:spTree>
    <p:extLst>
      <p:ext uri="{BB962C8B-B14F-4D97-AF65-F5344CB8AC3E}">
        <p14:creationId xmlns:p14="http://schemas.microsoft.com/office/powerpoint/2010/main" val="94293914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76</a:t>
            </a:fld>
            <a:endParaRPr lang="en-US" altLang="zh-CN"/>
          </a:p>
        </p:txBody>
      </p:sp>
      <p:sp>
        <p:nvSpPr>
          <p:cNvPr id="3" name="Rectangle 44"/>
          <p:cNvSpPr>
            <a:spLocks noChangeArrowheads="1"/>
          </p:cNvSpPr>
          <p:nvPr/>
        </p:nvSpPr>
        <p:spPr bwMode="auto">
          <a:xfrm>
            <a:off x="418307" y="1341116"/>
            <a:ext cx="8258149" cy="4936920"/>
          </a:xfrm>
          <a:prstGeom prst="rect">
            <a:avLst/>
          </a:prstGeom>
          <a:solidFill>
            <a:srgbClr val="FFCC99"/>
          </a:solidFill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5" name="Text Box 28"/>
          <p:cNvSpPr txBox="1">
            <a:spLocks noChangeArrowheads="1"/>
          </p:cNvSpPr>
          <p:nvPr/>
        </p:nvSpPr>
        <p:spPr bwMode="auto">
          <a:xfrm>
            <a:off x="3124200" y="1431925"/>
            <a:ext cx="2416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/>
              <a:t>卤 化 氢 的 性 质</a:t>
            </a:r>
          </a:p>
        </p:txBody>
      </p:sp>
      <p:sp>
        <p:nvSpPr>
          <p:cNvPr id="6" name="Text Box 29"/>
          <p:cNvSpPr txBox="1">
            <a:spLocks noChangeArrowheads="1"/>
          </p:cNvSpPr>
          <p:nvPr/>
        </p:nvSpPr>
        <p:spPr bwMode="auto">
          <a:xfrm>
            <a:off x="500384" y="1828800"/>
            <a:ext cx="479169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/>
              <a:t>                 </a:t>
            </a:r>
            <a:r>
              <a:rPr lang="zh-CN" altLang="en-US" b="1" dirty="0"/>
              <a:t>性    质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气体分子的偶极矩/10</a:t>
            </a:r>
            <a:r>
              <a:rPr lang="zh-CN" altLang="en-US" b="1" baseline="30000" dirty="0"/>
              <a:t>-30</a:t>
            </a:r>
            <a:r>
              <a:rPr lang="zh-CN" altLang="en-US" b="1" dirty="0"/>
              <a:t> </a:t>
            </a:r>
            <a:r>
              <a:rPr lang="en-US" altLang="zh-CN" b="1" dirty="0" err="1"/>
              <a:t>C·m</a:t>
            </a:r>
            <a:endParaRPr lang="en-US" altLang="zh-CN" b="1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核间距/</a:t>
            </a:r>
            <a:r>
              <a:rPr lang="en-US" altLang="zh-CN" b="1" dirty="0"/>
              <a:t>pm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熔点/</a:t>
            </a:r>
            <a:r>
              <a:rPr lang="en-US" altLang="zh-CN" b="1" dirty="0"/>
              <a:t>K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沸点/</a:t>
            </a:r>
            <a:r>
              <a:rPr lang="en-US" altLang="zh-CN" b="1" dirty="0"/>
              <a:t>K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生成热</a:t>
            </a:r>
            <a:r>
              <a:rPr lang="en-US" altLang="zh-CN" b="1" dirty="0"/>
              <a:t>△</a:t>
            </a:r>
            <a:r>
              <a:rPr lang="en-US" altLang="zh-CN" b="1" baseline="-25000" dirty="0" err="1"/>
              <a:t>f</a:t>
            </a:r>
            <a:r>
              <a:rPr lang="en-US" altLang="zh-CN" b="1" i="1" dirty="0" err="1"/>
              <a:t>H</a:t>
            </a:r>
            <a:r>
              <a:rPr lang="en-US" altLang="zh-CN" b="1" baseline="30000" dirty="0">
                <a:sym typeface="Symbol" charset="2"/>
              </a:rPr>
              <a:t></a:t>
            </a:r>
            <a:r>
              <a:rPr lang="en-US" altLang="zh-CN" b="1" dirty="0">
                <a:sym typeface="Symbol" charset="2"/>
              </a:rPr>
              <a:t>/kJ·mol</a:t>
            </a:r>
            <a:r>
              <a:rPr lang="en-US" altLang="zh-CN" b="1" baseline="30000" dirty="0">
                <a:sym typeface="Symbol" charset="2"/>
              </a:rPr>
              <a:t>-1</a:t>
            </a:r>
            <a:endParaRPr lang="zh-CN" altLang="en-US" b="1" baseline="300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101.3 </a:t>
            </a:r>
            <a:r>
              <a:rPr lang="en-US" altLang="zh-CN" b="1" dirty="0"/>
              <a:t>kPa、20℃</a:t>
            </a:r>
            <a:r>
              <a:rPr lang="zh-CN" altLang="en-US" b="1" dirty="0"/>
              <a:t>时的溶解度/%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18 </a:t>
            </a:r>
            <a:r>
              <a:rPr lang="en-US" altLang="zh-CN" b="1" dirty="0"/>
              <a:t>℃</a:t>
            </a:r>
            <a:r>
              <a:rPr lang="zh-CN" altLang="en-US" b="1" dirty="0"/>
              <a:t>时0.1 </a:t>
            </a:r>
            <a:r>
              <a:rPr lang="en-US" altLang="zh-CN" b="1" dirty="0"/>
              <a:t>M</a:t>
            </a:r>
            <a:r>
              <a:rPr lang="zh-CN" altLang="en-US" b="1" dirty="0"/>
              <a:t>溶液的表观电离度/%</a:t>
            </a:r>
          </a:p>
        </p:txBody>
      </p:sp>
      <p:sp>
        <p:nvSpPr>
          <p:cNvPr id="7" name="Text Box 30"/>
          <p:cNvSpPr txBox="1">
            <a:spLocks noChangeArrowheads="1"/>
          </p:cNvSpPr>
          <p:nvPr/>
        </p:nvSpPr>
        <p:spPr bwMode="auto">
          <a:xfrm>
            <a:off x="5004048" y="1828800"/>
            <a:ext cx="979756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/>
              <a:t>HF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6.37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92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-83.1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19.54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-269.4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35.3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10</a:t>
            </a:r>
          </a:p>
        </p:txBody>
      </p:sp>
      <p:sp>
        <p:nvSpPr>
          <p:cNvPr id="8" name="Text Box 31"/>
          <p:cNvSpPr txBox="1">
            <a:spLocks noChangeArrowheads="1"/>
          </p:cNvSpPr>
          <p:nvPr/>
        </p:nvSpPr>
        <p:spPr bwMode="auto">
          <a:xfrm>
            <a:off x="6012160" y="1828800"/>
            <a:ext cx="96282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/>
              <a:t>HCl</a:t>
            </a:r>
            <a:endParaRPr lang="en-US" altLang="zh-CN" b="1" dirty="0"/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3.57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128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-114.8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-84.9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-91.6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42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92.6</a:t>
            </a:r>
          </a:p>
        </p:txBody>
      </p:sp>
      <p:sp>
        <p:nvSpPr>
          <p:cNvPr id="9" name="Text Box 32"/>
          <p:cNvSpPr txBox="1">
            <a:spLocks noChangeArrowheads="1"/>
          </p:cNvSpPr>
          <p:nvPr/>
        </p:nvSpPr>
        <p:spPr bwMode="auto">
          <a:xfrm>
            <a:off x="6986492" y="1812925"/>
            <a:ext cx="825868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/>
              <a:t>HBr</a:t>
            </a:r>
            <a:endParaRPr lang="en-US" altLang="zh-CN" b="1" dirty="0"/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2.67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141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-86.9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-66.8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-30.5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49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93.5</a:t>
            </a:r>
          </a:p>
        </p:txBody>
      </p:sp>
      <p:sp>
        <p:nvSpPr>
          <p:cNvPr id="10" name="Text Box 33"/>
          <p:cNvSpPr txBox="1">
            <a:spLocks noChangeArrowheads="1"/>
          </p:cNvSpPr>
          <p:nvPr/>
        </p:nvSpPr>
        <p:spPr bwMode="auto">
          <a:xfrm>
            <a:off x="7778453" y="1812925"/>
            <a:ext cx="898003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b="1" dirty="0"/>
              <a:t>HI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1.40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162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-50.7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-35.4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+25.9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57</a:t>
            </a:r>
          </a:p>
          <a:p>
            <a:pPr algn="ctr">
              <a:lnSpc>
                <a:spcPct val="150000"/>
              </a:lnSpc>
            </a:pPr>
            <a:r>
              <a:rPr lang="zh-CN" altLang="en-US" b="1" dirty="0"/>
              <a:t>95.0</a:t>
            </a:r>
          </a:p>
        </p:txBody>
      </p:sp>
      <p:sp>
        <p:nvSpPr>
          <p:cNvPr id="11" name="Line 41"/>
          <p:cNvSpPr>
            <a:spLocks noChangeShapeType="1"/>
          </p:cNvSpPr>
          <p:nvPr/>
        </p:nvSpPr>
        <p:spPr bwMode="auto">
          <a:xfrm>
            <a:off x="762000" y="1905000"/>
            <a:ext cx="76200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42"/>
          <p:cNvSpPr>
            <a:spLocks noChangeShapeType="1"/>
          </p:cNvSpPr>
          <p:nvPr/>
        </p:nvSpPr>
        <p:spPr bwMode="auto">
          <a:xfrm>
            <a:off x="762000" y="2362200"/>
            <a:ext cx="7620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43"/>
          <p:cNvSpPr>
            <a:spLocks noChangeShapeType="1"/>
          </p:cNvSpPr>
          <p:nvPr/>
        </p:nvSpPr>
        <p:spPr bwMode="auto">
          <a:xfrm>
            <a:off x="685800" y="6237312"/>
            <a:ext cx="7772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卤化氢的性质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919283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77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87842" y="1700808"/>
            <a:ext cx="4104456" cy="3305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卤化氢的某些性质表现出连续变化的趋势；</a:t>
            </a:r>
          </a:p>
          <a:p>
            <a:pPr marL="342900" indent="-342900">
              <a:lnSpc>
                <a:spcPct val="11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卤离子的半径是决定卤化氢性质的重要因素之一；</a:t>
            </a:r>
          </a:p>
          <a:p>
            <a:pPr marL="342900" indent="-342900">
              <a:lnSpc>
                <a:spcPct val="11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氟化氢的某些性质偏离连续变化的曲线，可用 </a:t>
            </a:r>
            <a:r>
              <a:rPr lang="en-US" altLang="zh-CN" b="1" dirty="0">
                <a:latin typeface="SimHei" panose="02010609060101010101" pitchFamily="49" charset="-122"/>
                <a:ea typeface="SimHei" panose="02010609060101010101" pitchFamily="49" charset="-122"/>
              </a:rPr>
              <a:t>HF </a:t>
            </a:r>
            <a: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  <a:t>分子间的氢链作释。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5292080" y="6216335"/>
            <a:ext cx="29400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b="1">
                <a:latin typeface="SimHei" charset="-122"/>
                <a:ea typeface="SimHei" charset="-122"/>
                <a:cs typeface="SimHei" charset="-122"/>
              </a:rPr>
              <a:t>卤化氢的性质</a:t>
            </a:r>
          </a:p>
        </p:txBody>
      </p:sp>
      <p:pic>
        <p:nvPicPr>
          <p:cNvPr id="6" name="Picture 7" descr="C:\Documents and Settings\xg\桌面\Untitled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34880" y="1268760"/>
            <a:ext cx="3854450" cy="480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卤化氢的性质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242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78</a:t>
            </a:fld>
            <a:endParaRPr lang="en-US" altLang="zh-CN"/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875690" y="1553200"/>
            <a:ext cx="7162800" cy="17526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24118" y="3454672"/>
            <a:ext cx="8229600" cy="3214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04800"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15000"/>
              </a:lnSpc>
            </a:pPr>
            <a:r>
              <a:rPr lang="zh-CN" altLang="en-US" sz="2000" dirty="0">
                <a:ea typeface="黑体" charset="-122"/>
              </a:rPr>
              <a:t>恒沸溶液</a:t>
            </a:r>
            <a:r>
              <a:rPr lang="zh-CN" altLang="en-US" sz="2000" dirty="0"/>
              <a:t>：具备恒定组成和沸点的溶液；</a:t>
            </a:r>
          </a:p>
          <a:p>
            <a:pPr>
              <a:lnSpc>
                <a:spcPct val="115000"/>
              </a:lnSpc>
            </a:pPr>
            <a:r>
              <a:rPr lang="zh-CN" altLang="en-US" sz="2000" dirty="0">
                <a:ea typeface="黑体" charset="-122"/>
              </a:rPr>
              <a:t>氢氟酸具备腐蚀玻璃的功能</a:t>
            </a:r>
            <a:r>
              <a:rPr lang="zh-CN" altLang="en-US" sz="2000" dirty="0"/>
              <a:t>：</a:t>
            </a:r>
          </a:p>
          <a:p>
            <a:pPr>
              <a:lnSpc>
                <a:spcPct val="115000"/>
              </a:lnSpc>
            </a:pPr>
            <a:r>
              <a:rPr lang="zh-CN" altLang="en-US" sz="2000" dirty="0"/>
              <a:t>         </a:t>
            </a:r>
            <a:r>
              <a:rPr lang="en-US" altLang="zh-CN" sz="2000" dirty="0"/>
              <a:t>SO</a:t>
            </a:r>
            <a:r>
              <a:rPr lang="en-US" altLang="zh-CN" sz="2000" baseline="-25000" dirty="0"/>
              <a:t>2 </a:t>
            </a:r>
            <a:r>
              <a:rPr lang="en-US" altLang="zh-CN" sz="2000" dirty="0"/>
              <a:t>+ 4 HF        SiF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+ 2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                                                 </a:t>
            </a:r>
          </a:p>
          <a:p>
            <a:pPr>
              <a:lnSpc>
                <a:spcPct val="115000"/>
              </a:lnSpc>
            </a:pPr>
            <a:r>
              <a:rPr lang="zh-CN" altLang="en-US" sz="2000" dirty="0"/>
              <a:t>        </a:t>
            </a:r>
            <a:r>
              <a:rPr lang="en-US" altLang="zh-CN" sz="2000" dirty="0"/>
              <a:t>CaSiO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 + 6 HF       CaF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 + SiF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 + 3 H</a:t>
            </a:r>
            <a:r>
              <a:rPr lang="en-US" altLang="zh-CN" sz="2000" baseline="-25000" dirty="0"/>
              <a:t>2</a:t>
            </a:r>
            <a:r>
              <a:rPr lang="en-US" altLang="zh-CN" sz="2000" dirty="0"/>
              <a:t>O</a:t>
            </a:r>
            <a:r>
              <a:rPr lang="en-US" altLang="zh-CN" sz="1800" dirty="0"/>
              <a:t> </a:t>
            </a:r>
          </a:p>
          <a:p>
            <a:pPr>
              <a:lnSpc>
                <a:spcPct val="115000"/>
              </a:lnSpc>
            </a:pPr>
            <a:r>
              <a:rPr lang="en-US" altLang="zh-CN" sz="1800" dirty="0"/>
              <a:t>                             (</a:t>
            </a:r>
            <a:r>
              <a:rPr lang="zh-CN" altLang="en-US" sz="1800" dirty="0">
                <a:latin typeface="楷体_GB2312" charset="0"/>
                <a:ea typeface="楷体_GB2312" charset="0"/>
              </a:rPr>
              <a:t>用分子析矿物或钢铁中的</a:t>
            </a:r>
            <a:r>
              <a:rPr lang="en-US" altLang="zh-CN" sz="1800" dirty="0">
                <a:ea typeface="楷体_GB2312" charset="0"/>
              </a:rPr>
              <a:t>SiO</a:t>
            </a:r>
            <a:r>
              <a:rPr lang="en-US" altLang="zh-CN" sz="1800" baseline="-30000" dirty="0">
                <a:ea typeface="楷体_GB2312" charset="0"/>
              </a:rPr>
              <a:t>2</a:t>
            </a:r>
            <a:r>
              <a:rPr lang="zh-CN" altLang="en-US" sz="1800" dirty="0">
                <a:latin typeface="楷体_GB2312" charset="0"/>
                <a:ea typeface="楷体_GB2312" charset="0"/>
              </a:rPr>
              <a:t>含量</a:t>
            </a:r>
            <a:r>
              <a:rPr lang="zh-CN" altLang="en-US" sz="1800" dirty="0"/>
              <a:t>)</a:t>
            </a:r>
          </a:p>
          <a:p>
            <a:pPr algn="just">
              <a:lnSpc>
                <a:spcPct val="115000"/>
              </a:lnSpc>
            </a:pPr>
            <a:r>
              <a:rPr lang="zh-CN" altLang="en-US" sz="2000" dirty="0">
                <a:latin typeface="楷体_GB2312" charset="0"/>
                <a:ea typeface="楷体_GB2312" charset="0"/>
              </a:rPr>
              <a:t>盐酸与硫酸和硝酸一起被列入工业的</a:t>
            </a:r>
            <a:r>
              <a:rPr lang="zh-CN" altLang="en-US" sz="2000" dirty="0">
                <a:ea typeface="楷体_GB2312" charset="0"/>
              </a:rPr>
              <a:t>“</a:t>
            </a:r>
            <a:r>
              <a:rPr lang="zh-CN" altLang="en-US" sz="2000" dirty="0">
                <a:latin typeface="楷体_GB2312" charset="0"/>
                <a:ea typeface="楷体_GB2312" charset="0"/>
              </a:rPr>
              <a:t>三大酸</a:t>
            </a:r>
            <a:r>
              <a:rPr lang="zh-CN" altLang="en-US" sz="2000" dirty="0">
                <a:ea typeface="楷体_GB2312" charset="0"/>
              </a:rPr>
              <a:t>”</a:t>
            </a:r>
            <a:r>
              <a:rPr lang="zh-CN" altLang="en-US" sz="2000" dirty="0">
                <a:latin typeface="楷体_GB2312" charset="0"/>
                <a:ea typeface="楷体_GB2312" charset="0"/>
              </a:rPr>
              <a:t>，氟化氢的世界产量超过1×10</a:t>
            </a:r>
            <a:r>
              <a:rPr lang="zh-CN" altLang="en-US" sz="2000" baseline="30000" dirty="0">
                <a:latin typeface="楷体_GB2312" charset="0"/>
                <a:ea typeface="楷体_GB2312" charset="0"/>
              </a:rPr>
              <a:t>6</a:t>
            </a:r>
            <a:r>
              <a:rPr lang="en-US" altLang="zh-CN" sz="2000" dirty="0">
                <a:latin typeface="楷体_GB2312" charset="0"/>
                <a:ea typeface="楷体_GB2312" charset="0"/>
              </a:rPr>
              <a:t>t，</a:t>
            </a:r>
            <a:r>
              <a:rPr lang="zh-CN" altLang="en-US" sz="2000" dirty="0">
                <a:latin typeface="楷体_GB2312" charset="0"/>
                <a:ea typeface="楷体_GB2312" charset="0"/>
              </a:rPr>
              <a:t>它是制备其他无机氟化物（如</a:t>
            </a:r>
            <a:r>
              <a:rPr lang="en-US" altLang="zh-CN" sz="2000" dirty="0">
                <a:ea typeface="楷体_GB2312" charset="0"/>
              </a:rPr>
              <a:t>AlF</a:t>
            </a:r>
            <a:r>
              <a:rPr lang="en-US" altLang="zh-CN" sz="2000" baseline="-30000" dirty="0">
                <a:ea typeface="楷体_GB2312" charset="0"/>
              </a:rPr>
              <a:t>3</a:t>
            </a:r>
            <a:r>
              <a:rPr lang="en-US" altLang="zh-CN" sz="2000" dirty="0">
                <a:ea typeface="楷体_GB2312" charset="0"/>
              </a:rPr>
              <a:t>, BF</a:t>
            </a:r>
            <a:r>
              <a:rPr lang="en-US" altLang="zh-CN" sz="2000" baseline="-30000" dirty="0">
                <a:ea typeface="楷体_GB2312" charset="0"/>
              </a:rPr>
              <a:t>3</a:t>
            </a:r>
            <a:r>
              <a:rPr lang="en-US" altLang="zh-CN" sz="2000" dirty="0">
                <a:ea typeface="楷体_GB2312" charset="0"/>
              </a:rPr>
              <a:t>, UF</a:t>
            </a:r>
            <a:r>
              <a:rPr lang="en-US" altLang="zh-CN" sz="2000" baseline="-30000" dirty="0">
                <a:ea typeface="楷体_GB2312" charset="0"/>
              </a:rPr>
              <a:t>4</a:t>
            </a:r>
            <a:r>
              <a:rPr lang="en-US" altLang="zh-CN" sz="2000" dirty="0">
                <a:latin typeface="楷体_GB2312" charset="0"/>
                <a:ea typeface="楷体_GB2312" charset="0"/>
              </a:rPr>
              <a:t>）</a:t>
            </a:r>
            <a:r>
              <a:rPr lang="zh-CN" altLang="en-US" sz="2000" dirty="0">
                <a:latin typeface="楷体_GB2312" charset="0"/>
                <a:ea typeface="楷体_GB2312" charset="0"/>
              </a:rPr>
              <a:t>和有机氟化合物（特别是氯氟烃）的关键化合物，</a:t>
            </a:r>
            <a:r>
              <a:rPr lang="en-US" altLang="zh-CN" sz="2000" dirty="0">
                <a:latin typeface="楷体_GB2312" charset="0"/>
                <a:ea typeface="楷体_GB2312" charset="0"/>
              </a:rPr>
              <a:t>HF</a:t>
            </a:r>
            <a:r>
              <a:rPr lang="zh-CN" altLang="en-US" sz="2000" dirty="0">
                <a:latin typeface="楷体_GB2312" charset="0"/>
                <a:ea typeface="楷体_GB2312" charset="0"/>
              </a:rPr>
              <a:t>的其他用途还涉及玻璃的刻蚀和抛光，不锈钢材表面清洗和半导体制造等。</a:t>
            </a:r>
          </a:p>
        </p:txBody>
      </p:sp>
      <p:sp>
        <p:nvSpPr>
          <p:cNvPr id="7" name="Line 6"/>
          <p:cNvSpPr>
            <a:spLocks noChangeShapeType="1"/>
          </p:cNvSpPr>
          <p:nvPr/>
        </p:nvSpPr>
        <p:spPr bwMode="auto">
          <a:xfrm>
            <a:off x="2561350" y="4354219"/>
            <a:ext cx="381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Line 7"/>
          <p:cNvSpPr>
            <a:spLocks noChangeShapeType="1"/>
          </p:cNvSpPr>
          <p:nvPr/>
        </p:nvSpPr>
        <p:spPr bwMode="auto">
          <a:xfrm>
            <a:off x="2817382" y="4723027"/>
            <a:ext cx="381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955378" y="1538913"/>
            <a:ext cx="723275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/>
              <a:t>氢卤酸</a:t>
            </a:r>
          </a:p>
          <a:p>
            <a:pPr algn="ctr">
              <a:lnSpc>
                <a:spcPct val="130000"/>
              </a:lnSpc>
            </a:pPr>
            <a:endParaRPr lang="en-US" altLang="zh-CN" sz="1400" b="1"/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HF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HCl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HBr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HI</a:t>
            </a: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1639471" y="1537325"/>
            <a:ext cx="3046027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/>
              <a:t> </a:t>
            </a:r>
            <a:r>
              <a:rPr lang="zh-CN" altLang="en-US" sz="1400" b="1"/>
              <a:t>在101.3 </a:t>
            </a:r>
            <a:r>
              <a:rPr lang="en-US" altLang="zh-CN" sz="1400" b="1"/>
              <a:t>kPa</a:t>
            </a:r>
            <a:r>
              <a:rPr lang="zh-CN" altLang="en-US" sz="1400" b="1"/>
              <a:t>和20℃时的最高浓度/% </a:t>
            </a:r>
          </a:p>
          <a:p>
            <a:pPr algn="ctr">
              <a:lnSpc>
                <a:spcPct val="130000"/>
              </a:lnSpc>
            </a:pPr>
            <a:endParaRPr lang="en-US" altLang="zh-CN" sz="1400" b="1"/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35.3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42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49</a:t>
            </a:r>
          </a:p>
          <a:p>
            <a:pPr algn="ctr">
              <a:lnSpc>
                <a:spcPct val="130000"/>
              </a:lnSpc>
            </a:pPr>
            <a:r>
              <a:rPr lang="en-US" altLang="zh-CN" sz="1400" b="1"/>
              <a:t>57</a:t>
            </a:r>
          </a:p>
        </p:txBody>
      </p:sp>
      <p:sp>
        <p:nvSpPr>
          <p:cNvPr id="11" name="Text Box 20"/>
          <p:cNvSpPr txBox="1">
            <a:spLocks noChangeArrowheads="1"/>
          </p:cNvSpPr>
          <p:nvPr/>
        </p:nvSpPr>
        <p:spPr bwMode="auto">
          <a:xfrm>
            <a:off x="4647590" y="1537325"/>
            <a:ext cx="3352800" cy="17727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/>
              <a:t>                </a:t>
            </a:r>
            <a:r>
              <a:rPr lang="zh-CN" altLang="en-US" sz="1400" b="1"/>
              <a:t>101.3 </a:t>
            </a:r>
            <a:r>
              <a:rPr lang="en-US" altLang="zh-CN" sz="1400" b="1"/>
              <a:t>kPa</a:t>
            </a:r>
            <a:r>
              <a:rPr lang="zh-CN" altLang="en-US" sz="1400" b="1"/>
              <a:t>下的恒沸液           </a:t>
            </a:r>
          </a:p>
          <a:p>
            <a:pPr>
              <a:lnSpc>
                <a:spcPct val="130000"/>
              </a:lnSpc>
            </a:pPr>
            <a:r>
              <a:rPr lang="zh-CN" altLang="en-US" sz="1400" b="1"/>
              <a:t>沸点/℃</a:t>
            </a:r>
          </a:p>
          <a:p>
            <a:pPr>
              <a:lnSpc>
                <a:spcPct val="130000"/>
              </a:lnSpc>
            </a:pPr>
            <a:r>
              <a:rPr lang="zh-CN" altLang="en-US" sz="1400" b="1"/>
              <a:t>   120</a:t>
            </a:r>
          </a:p>
          <a:p>
            <a:pPr>
              <a:lnSpc>
                <a:spcPct val="130000"/>
              </a:lnSpc>
            </a:pPr>
            <a:r>
              <a:rPr lang="zh-CN" altLang="en-US" sz="1400" b="1"/>
              <a:t>   110</a:t>
            </a:r>
          </a:p>
          <a:p>
            <a:pPr>
              <a:lnSpc>
                <a:spcPct val="130000"/>
              </a:lnSpc>
            </a:pPr>
            <a:r>
              <a:rPr lang="zh-CN" altLang="en-US" sz="1400" b="1"/>
              <a:t>   126</a:t>
            </a:r>
          </a:p>
          <a:p>
            <a:pPr>
              <a:lnSpc>
                <a:spcPct val="130000"/>
              </a:lnSpc>
            </a:pPr>
            <a:r>
              <a:rPr lang="zh-CN" altLang="en-US" sz="1400" b="1"/>
              <a:t>   127</a:t>
            </a:r>
            <a:endParaRPr lang="en-US" altLang="zh-CN" sz="1400" b="1"/>
          </a:p>
        </p:txBody>
      </p:sp>
      <p:sp>
        <p:nvSpPr>
          <p:cNvPr id="12" name="Text Box 21"/>
          <p:cNvSpPr txBox="1">
            <a:spLocks noChangeArrowheads="1"/>
          </p:cNvSpPr>
          <p:nvPr/>
        </p:nvSpPr>
        <p:spPr bwMode="auto">
          <a:xfrm>
            <a:off x="5504764" y="1861175"/>
            <a:ext cx="1132041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/>
              <a:t>质量分数/%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25.37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20.24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47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57</a:t>
            </a:r>
            <a:endParaRPr lang="en-US" altLang="zh-CN" sz="1400" b="1"/>
          </a:p>
        </p:txBody>
      </p:sp>
      <p:sp>
        <p:nvSpPr>
          <p:cNvPr id="13" name="Text Box 22"/>
          <p:cNvSpPr txBox="1">
            <a:spLocks noChangeArrowheads="1"/>
          </p:cNvSpPr>
          <p:nvPr/>
        </p:nvSpPr>
        <p:spPr bwMode="auto">
          <a:xfrm>
            <a:off x="6858423" y="1846888"/>
            <a:ext cx="902811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bg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b="1"/>
              <a:t>相对密度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1.14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1.10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1.49</a:t>
            </a:r>
          </a:p>
          <a:p>
            <a:pPr algn="ctr">
              <a:lnSpc>
                <a:spcPct val="130000"/>
              </a:lnSpc>
            </a:pPr>
            <a:r>
              <a:rPr lang="zh-CN" altLang="en-US" sz="1400" b="1"/>
              <a:t>170</a:t>
            </a:r>
            <a:endParaRPr lang="en-US" altLang="zh-CN" sz="1400" b="1"/>
          </a:p>
        </p:txBody>
      </p:sp>
      <p:sp>
        <p:nvSpPr>
          <p:cNvPr id="14" name="Line 23"/>
          <p:cNvSpPr>
            <a:spLocks noChangeShapeType="1"/>
          </p:cNvSpPr>
          <p:nvPr/>
        </p:nvSpPr>
        <p:spPr bwMode="auto">
          <a:xfrm>
            <a:off x="989990" y="2170738"/>
            <a:ext cx="70104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5" name="Line 24"/>
          <p:cNvSpPr>
            <a:spLocks noChangeShapeType="1"/>
          </p:cNvSpPr>
          <p:nvPr/>
        </p:nvSpPr>
        <p:spPr bwMode="auto">
          <a:xfrm>
            <a:off x="4609490" y="1858000"/>
            <a:ext cx="3352800" cy="0"/>
          </a:xfrm>
          <a:prstGeom prst="line">
            <a:avLst/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" name="Rectangle 28"/>
          <p:cNvSpPr>
            <a:spLocks noChangeArrowheads="1"/>
          </p:cNvSpPr>
          <p:nvPr/>
        </p:nvSpPr>
        <p:spPr bwMode="auto">
          <a:xfrm>
            <a:off x="1639471" y="1041701"/>
            <a:ext cx="55707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000" b="1" dirty="0"/>
              <a:t>除氢氟酸的稀溶液外，其他三种氢卤酸都</a:t>
            </a:r>
            <a:r>
              <a:rPr lang="zh-CN" altLang="en-US" sz="2000" b="1"/>
              <a:t>是强酸</a:t>
            </a:r>
            <a:endParaRPr lang="zh-CN" altLang="en-US" sz="2000" b="1" dirty="0"/>
          </a:p>
        </p:txBody>
      </p:sp>
      <p:sp>
        <p:nvSpPr>
          <p:cNvPr id="19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卤化氢的性质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4452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79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96396" y="2147299"/>
            <a:ext cx="8610600" cy="426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 marL="342900" indent="-342900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800" b="1" dirty="0">
                <a:ea typeface="黑体" charset="-122"/>
              </a:rPr>
              <a:t>以金属为起始物的反应</a:t>
            </a:r>
            <a:r>
              <a:rPr lang="zh-CN" altLang="en-US" sz="1800" b="1" dirty="0"/>
              <a:t>（干法）：2 </a:t>
            </a:r>
            <a:r>
              <a:rPr lang="en-US" altLang="zh-CN" sz="1800" b="1" dirty="0"/>
              <a:t>Al(l) + 3 Cl</a:t>
            </a:r>
            <a:r>
              <a:rPr lang="en-US" altLang="zh-CN" sz="1800" b="1" baseline="-25000" dirty="0"/>
              <a:t>2 </a:t>
            </a:r>
            <a:r>
              <a:rPr lang="en-US" altLang="zh-CN" sz="1800" b="1" dirty="0"/>
              <a:t>(g)                      2 AlCl</a:t>
            </a:r>
            <a:r>
              <a:rPr lang="en-US" altLang="zh-CN" sz="1800" b="1" baseline="-25000" dirty="0"/>
              <a:t>3 </a:t>
            </a:r>
            <a:r>
              <a:rPr lang="en-US" altLang="zh-CN" sz="1800" b="1" dirty="0"/>
              <a:t>(s)</a:t>
            </a:r>
          </a:p>
          <a:p>
            <a:pPr>
              <a:lnSpc>
                <a:spcPct val="150000"/>
              </a:lnSpc>
            </a:pPr>
            <a:endParaRPr lang="en-US" altLang="zh-CN" sz="1800" b="1" dirty="0"/>
          </a:p>
          <a:p>
            <a:pPr>
              <a:lnSpc>
                <a:spcPct val="150000"/>
              </a:lnSpc>
            </a:pPr>
            <a:endParaRPr lang="en-US" altLang="zh-CN" sz="1800" b="1" dirty="0"/>
          </a:p>
          <a:p>
            <a:pPr>
              <a:lnSpc>
                <a:spcPct val="150000"/>
              </a:lnSpc>
            </a:pPr>
            <a:endParaRPr lang="en-US" altLang="zh-CN" sz="1800" b="1" dirty="0"/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800" b="1" dirty="0">
                <a:ea typeface="黑体" charset="-122"/>
              </a:rPr>
              <a:t>以金属氧化物为起始物的反应</a:t>
            </a:r>
            <a:r>
              <a:rPr lang="zh-CN" altLang="en-US" sz="1800" b="1" dirty="0"/>
              <a:t>,  碳—氧键的形成使这类反应在能量上有利.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                     </a:t>
            </a:r>
            <a:r>
              <a:rPr lang="en-US" altLang="zh-CN" sz="1800" b="1" dirty="0"/>
              <a:t>TiO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 (s) + 2 C (s) + 2Cl</a:t>
            </a:r>
            <a:r>
              <a:rPr lang="en-US" altLang="zh-CN" sz="1800" b="1" baseline="-25000" dirty="0"/>
              <a:t>2 </a:t>
            </a:r>
            <a:r>
              <a:rPr lang="en-US" altLang="zh-CN" sz="1800" b="1" dirty="0"/>
              <a:t>(g)           TiCl</a:t>
            </a:r>
            <a:r>
              <a:rPr lang="en-US" altLang="zh-CN" sz="1800" b="1" baseline="-25000" dirty="0"/>
              <a:t>4</a:t>
            </a:r>
            <a:r>
              <a:rPr lang="en-US" altLang="zh-CN" sz="1800" b="1" dirty="0"/>
              <a:t>(l) + 2 CO (g)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                      ZrO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 (s) + 2 CCl</a:t>
            </a:r>
            <a:r>
              <a:rPr lang="en-US" altLang="zh-CN" sz="1800" b="1" baseline="-25000" dirty="0"/>
              <a:t>4</a:t>
            </a:r>
            <a:r>
              <a:rPr lang="en-US" altLang="zh-CN" sz="1800" b="1" dirty="0"/>
              <a:t> (g)           ZrCl</a:t>
            </a:r>
            <a:r>
              <a:rPr lang="en-US" altLang="zh-CN" sz="1800" b="1" baseline="-25000" dirty="0"/>
              <a:t>4 </a:t>
            </a:r>
            <a:r>
              <a:rPr lang="en-US" altLang="zh-CN" sz="1800" b="1" dirty="0"/>
              <a:t>(s) + 2 COCl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 (g)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u"/>
            </a:pPr>
            <a:r>
              <a:rPr lang="zh-CN" altLang="en-US" sz="1800" b="1" dirty="0">
                <a:ea typeface="黑体" charset="-122"/>
              </a:rPr>
              <a:t>以水合金属氯化物为起始物的脱水反应</a:t>
            </a:r>
            <a:r>
              <a:rPr lang="zh-CN" altLang="en-US" sz="1800" b="1" dirty="0"/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/>
              <a:t>            </a:t>
            </a:r>
            <a:r>
              <a:rPr lang="en-US" altLang="zh-CN" sz="1800" b="1" dirty="0"/>
              <a:t>FeCl</a:t>
            </a:r>
            <a:r>
              <a:rPr lang="en-US" altLang="zh-CN" sz="1800" b="1" baseline="-25000" dirty="0"/>
              <a:t>3</a:t>
            </a:r>
            <a:r>
              <a:rPr lang="en-US" altLang="zh-CN" sz="1800" b="1" dirty="0"/>
              <a:t>·6H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O + 6 SOCl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 (l)                FeCl</a:t>
            </a:r>
            <a:r>
              <a:rPr lang="en-US" altLang="zh-CN" sz="1800" b="1" baseline="-25000" dirty="0"/>
              <a:t>3 </a:t>
            </a:r>
            <a:r>
              <a:rPr lang="en-US" altLang="zh-CN" sz="1800" b="1" dirty="0"/>
              <a:t>(s) + 6 SO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 (g) + 12 </a:t>
            </a:r>
            <a:r>
              <a:rPr lang="en-US" altLang="zh-CN" sz="1800" b="1" dirty="0" err="1"/>
              <a:t>HCl</a:t>
            </a:r>
            <a:r>
              <a:rPr lang="en-US" altLang="zh-CN" sz="1800" b="1" dirty="0"/>
              <a:t> (g)</a:t>
            </a:r>
          </a:p>
          <a:p>
            <a:pPr>
              <a:lnSpc>
                <a:spcPct val="150000"/>
              </a:lnSpc>
            </a:pPr>
            <a:r>
              <a:rPr lang="en-US" altLang="zh-CN" sz="1800" b="1" dirty="0"/>
              <a:t>            FeCl</a:t>
            </a:r>
            <a:r>
              <a:rPr lang="en-US" altLang="zh-CN" sz="1800" b="1" baseline="-25000" dirty="0"/>
              <a:t>3</a:t>
            </a:r>
            <a:r>
              <a:rPr lang="en-US" altLang="zh-CN" sz="1800" b="1" dirty="0"/>
              <a:t>·6H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O                            FeCl</a:t>
            </a:r>
            <a:r>
              <a:rPr lang="en-US" altLang="zh-CN" sz="1800" b="1" baseline="-25000" dirty="0"/>
              <a:t>3</a:t>
            </a:r>
            <a:r>
              <a:rPr lang="en-US" altLang="zh-CN" sz="1800" b="1" dirty="0"/>
              <a:t> (s) + 6 H</a:t>
            </a:r>
            <a:r>
              <a:rPr lang="en-US" altLang="zh-CN" sz="1800" b="1" baseline="-25000" dirty="0"/>
              <a:t>2</a:t>
            </a:r>
            <a:r>
              <a:rPr lang="en-US" altLang="zh-CN" sz="1800" b="1" dirty="0"/>
              <a:t>O (g)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251520" y="1067073"/>
            <a:ext cx="844745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2000" b="1" dirty="0">
                <a:ea typeface="黑体" charset="-122"/>
              </a:rPr>
              <a:t>无水金属卤化物的制备</a:t>
            </a:r>
            <a:r>
              <a:rPr lang="zh-CN" altLang="en-US" sz="2000" b="1" dirty="0"/>
              <a:t>  无水金属卤化物（特别是氯化物）不仅具有重要的工业用途，而且也是实验室合成许多重要无机化合物的起始物。合成的基本途径有：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306634" y="5978265"/>
            <a:ext cx="1446230" cy="307777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400" b="1">
                <a:latin typeface="楷体_GB2312" charset="0"/>
                <a:ea typeface="楷体_GB2312" charset="0"/>
              </a:rPr>
              <a:t>△,干燥</a:t>
            </a:r>
            <a:r>
              <a:rPr lang="en-US" altLang="zh-CN" sz="1400" b="1" dirty="0" err="1">
                <a:latin typeface="楷体_GB2312" charset="0"/>
                <a:ea typeface="楷体_GB2312" charset="0"/>
              </a:rPr>
              <a:t>HCl</a:t>
            </a:r>
            <a:r>
              <a:rPr lang="zh-CN" altLang="en-US" sz="1400" b="1" dirty="0">
                <a:latin typeface="楷体_GB2312" charset="0"/>
                <a:ea typeface="楷体_GB2312" charset="0"/>
              </a:rPr>
              <a:t>气流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36431" y="5450081"/>
            <a:ext cx="5397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400" b="1">
                <a:latin typeface="楷体_GB2312" charset="0"/>
                <a:ea typeface="楷体_GB2312" charset="0"/>
              </a:rPr>
              <a:t>回流</a:t>
            </a:r>
          </a:p>
        </p:txBody>
      </p:sp>
      <p:pic>
        <p:nvPicPr>
          <p:cNvPr id="7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64771" y="2667273"/>
            <a:ext cx="6105525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grpSp>
        <p:nvGrpSpPr>
          <p:cNvPr id="8" name="Group 10"/>
          <p:cNvGrpSpPr>
            <a:grpSpLocks/>
          </p:cNvGrpSpPr>
          <p:nvPr/>
        </p:nvGrpSpPr>
        <p:grpSpPr bwMode="auto">
          <a:xfrm>
            <a:off x="6514307" y="-592464"/>
            <a:ext cx="914400" cy="48"/>
            <a:chOff x="336" y="1536"/>
            <a:chExt cx="288" cy="48"/>
          </a:xfrm>
        </p:grpSpPr>
        <p:sp>
          <p:nvSpPr>
            <p:cNvPr id="20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2000" kern="1200">
                  <a:solidFill>
                    <a:schemeClr val="tx1"/>
                  </a:solidFill>
                  <a:latin typeface="Times New Roman" charset="0"/>
                  <a:ea typeface="宋体" charset="-122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9" name="Text Box 11"/>
          <p:cNvSpPr txBox="1">
            <a:spLocks noChangeArrowheads="1"/>
          </p:cNvSpPr>
          <p:nvPr/>
        </p:nvSpPr>
        <p:spPr bwMode="auto">
          <a:xfrm>
            <a:off x="5939632" y="2179831"/>
            <a:ext cx="1031875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400" b="1"/>
              <a:t>600~750 ℃</a:t>
            </a:r>
          </a:p>
        </p:txBody>
      </p: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3702300" y="4670015"/>
            <a:ext cx="5397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400" b="1">
                <a:latin typeface="楷体_GB2312" charset="0"/>
                <a:ea typeface="楷体_GB2312" charset="0"/>
              </a:rPr>
              <a:t>高温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4223418" y="4239908"/>
            <a:ext cx="539750" cy="3048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400" b="1">
                <a:latin typeface="楷体_GB2312" charset="0"/>
                <a:ea typeface="楷体_GB2312" charset="0"/>
              </a:rPr>
              <a:t>高温</a:t>
            </a:r>
          </a:p>
        </p:txBody>
      </p:sp>
      <p:sp>
        <p:nvSpPr>
          <p:cNvPr id="22" name="Rectangle 2"/>
          <p:cNvSpPr>
            <a:spLocks noGrp="1" noChangeArrowheads="1"/>
          </p:cNvSpPr>
          <p:nvPr/>
        </p:nvSpPr>
        <p:spPr>
          <a:xfrm>
            <a:off x="2975208" y="208877"/>
            <a:ext cx="3252976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金属卤化物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24" name="Group 10"/>
          <p:cNvGrpSpPr>
            <a:grpSpLocks/>
          </p:cNvGrpSpPr>
          <p:nvPr/>
        </p:nvGrpSpPr>
        <p:grpSpPr bwMode="auto">
          <a:xfrm>
            <a:off x="5939632" y="2457902"/>
            <a:ext cx="914400" cy="76200"/>
            <a:chOff x="336" y="1536"/>
            <a:chExt cx="288" cy="48"/>
          </a:xfrm>
        </p:grpSpPr>
        <p:sp>
          <p:nvSpPr>
            <p:cNvPr id="25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7" name="Group 10"/>
          <p:cNvGrpSpPr>
            <a:grpSpLocks/>
          </p:cNvGrpSpPr>
          <p:nvPr/>
        </p:nvGrpSpPr>
        <p:grpSpPr bwMode="auto">
          <a:xfrm>
            <a:off x="4242474" y="4522254"/>
            <a:ext cx="465542" cy="45719"/>
            <a:chOff x="336" y="1536"/>
            <a:chExt cx="288" cy="48"/>
          </a:xfrm>
        </p:grpSpPr>
        <p:sp>
          <p:nvSpPr>
            <p:cNvPr id="28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" name="Group 10"/>
          <p:cNvGrpSpPr>
            <a:grpSpLocks/>
          </p:cNvGrpSpPr>
          <p:nvPr/>
        </p:nvGrpSpPr>
        <p:grpSpPr bwMode="auto">
          <a:xfrm>
            <a:off x="3722368" y="4953272"/>
            <a:ext cx="465542" cy="45719"/>
            <a:chOff x="336" y="1536"/>
            <a:chExt cx="288" cy="48"/>
          </a:xfrm>
        </p:grpSpPr>
        <p:sp>
          <p:nvSpPr>
            <p:cNvPr id="31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3" name="Group 10"/>
          <p:cNvGrpSpPr>
            <a:grpSpLocks/>
          </p:cNvGrpSpPr>
          <p:nvPr/>
        </p:nvGrpSpPr>
        <p:grpSpPr bwMode="auto">
          <a:xfrm>
            <a:off x="3651812" y="5725313"/>
            <a:ext cx="742116" cy="70688"/>
            <a:chOff x="336" y="1536"/>
            <a:chExt cx="288" cy="48"/>
          </a:xfrm>
        </p:grpSpPr>
        <p:sp>
          <p:nvSpPr>
            <p:cNvPr id="34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Group 10"/>
          <p:cNvGrpSpPr>
            <a:grpSpLocks/>
          </p:cNvGrpSpPr>
          <p:nvPr/>
        </p:nvGrpSpPr>
        <p:grpSpPr bwMode="auto">
          <a:xfrm>
            <a:off x="2401122" y="6274660"/>
            <a:ext cx="1257254" cy="45719"/>
            <a:chOff x="336" y="1536"/>
            <a:chExt cx="288" cy="48"/>
          </a:xfrm>
        </p:grpSpPr>
        <p:sp>
          <p:nvSpPr>
            <p:cNvPr id="37" name="Line 8"/>
            <p:cNvSpPr>
              <a:spLocks noChangeShapeType="1"/>
            </p:cNvSpPr>
            <p:nvPr/>
          </p:nvSpPr>
          <p:spPr bwMode="auto">
            <a:xfrm>
              <a:off x="336" y="1536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Line 9"/>
            <p:cNvSpPr>
              <a:spLocks noChangeShapeType="1"/>
            </p:cNvSpPr>
            <p:nvPr/>
          </p:nvSpPr>
          <p:spPr bwMode="auto">
            <a:xfrm>
              <a:off x="336" y="1584"/>
              <a:ext cx="288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39843C64-55F7-3C7B-EC43-687A8416F1AF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79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089E064-8E76-4F4B-8CB3-594B95CC2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</a:t>
            </a:fld>
            <a:endParaRPr lang="en-US" altLang="zh-CN"/>
          </a:p>
        </p:txBody>
      </p:sp>
      <p:pic>
        <p:nvPicPr>
          <p:cNvPr id="3" name="Picture 4" descr="NH3">
            <a:extLst>
              <a:ext uri="{FF2B5EF4-FFF2-40B4-BE49-F238E27FC236}">
                <a16:creationId xmlns:a16="http://schemas.microsoft.com/office/drawing/2014/main" id="{85489F2E-D9CB-3F48-B4D6-975643ECE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54" t="7193" r="11830" b="14850"/>
          <a:stretch>
            <a:fillRect/>
          </a:stretch>
        </p:blipFill>
        <p:spPr bwMode="auto">
          <a:xfrm>
            <a:off x="1187624" y="1340768"/>
            <a:ext cx="2255380" cy="2058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2CD809-7357-664F-AC29-9BF2A8CAA277}"/>
              </a:ext>
            </a:extLst>
          </p:cNvPr>
          <p:cNvSpPr/>
          <p:nvPr/>
        </p:nvSpPr>
        <p:spPr>
          <a:xfrm>
            <a:off x="418307" y="359078"/>
            <a:ext cx="3443571" cy="52322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</a:rPr>
              <a:t>氨</a:t>
            </a:r>
            <a:r>
              <a:rPr lang="en-US" altLang="zh-CN" sz="2800" b="1" dirty="0">
                <a:latin typeface="Times New Roman" panose="02020603050405020304" pitchFamily="18" charset="0"/>
              </a:rPr>
              <a:t>NH</a:t>
            </a:r>
            <a:r>
              <a:rPr lang="en-US" altLang="zh-CN" sz="2800" b="1" baseline="-25000" dirty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>
                <a:latin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</a:rPr>
              <a:t>Ammonia</a:t>
            </a:r>
            <a:r>
              <a:rPr lang="zh-CN" altLang="en-US" sz="2800" b="1" dirty="0">
                <a:latin typeface="Times New Roman" panose="02020603050405020304" pitchFamily="18" charset="0"/>
              </a:rPr>
              <a:t>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FF4A81-1202-9647-BBD4-5EF355ACF97F}"/>
              </a:ext>
            </a:extLst>
          </p:cNvPr>
          <p:cNvSpPr/>
          <p:nvPr/>
        </p:nvSpPr>
        <p:spPr>
          <a:xfrm>
            <a:off x="5442139" y="1196752"/>
            <a:ext cx="2077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①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</a:t>
            </a:r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强还原性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6" name="Object 69">
            <a:extLst>
              <a:ext uri="{FF2B5EF4-FFF2-40B4-BE49-F238E27FC236}">
                <a16:creationId xmlns:a16="http://schemas.microsoft.com/office/drawing/2014/main" id="{D2A9C0A0-689D-C648-8A93-CD8473986EA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840211"/>
              </p:ext>
            </p:extLst>
          </p:nvPr>
        </p:nvGraphicFramePr>
        <p:xfrm>
          <a:off x="4022293" y="1997687"/>
          <a:ext cx="4648200" cy="992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Microsoft 公式 3.0" r:id="rId3" imgW="52082700" imgH="11112500" progId="Equation.3">
                  <p:embed/>
                </p:oleObj>
              </mc:Choice>
              <mc:Fallback>
                <p:oleObj name="Microsoft 公式 3.0" r:id="rId3" imgW="52082700" imgH="11112500" progId="Equation.3">
                  <p:embed/>
                  <p:pic>
                    <p:nvPicPr>
                      <p:cNvPr id="16" name="Object 69">
                        <a:extLst>
                          <a:ext uri="{FF2B5EF4-FFF2-40B4-BE49-F238E27FC236}">
                            <a16:creationId xmlns:a16="http://schemas.microsoft.com/office/drawing/2014/main" id="{D2A9C0A0-689D-C648-8A93-CD8473986EA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22293" y="1997687"/>
                        <a:ext cx="4648200" cy="992187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bg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 Box 70">
            <a:extLst>
              <a:ext uri="{FF2B5EF4-FFF2-40B4-BE49-F238E27FC236}">
                <a16:creationId xmlns:a16="http://schemas.microsoft.com/office/drawing/2014/main" id="{72A21619-24A8-8B43-A3A7-173CC777D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4" y="4119926"/>
            <a:ext cx="6983412" cy="1397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② Lewis </a:t>
            </a:r>
            <a:r>
              <a:rPr kumimoji="1"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碱性（络合作用）</a:t>
            </a:r>
          </a:p>
          <a:p>
            <a:pPr>
              <a:lnSpc>
                <a:spcPct val="8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zh-CN" altLang="en-US" sz="2400" b="1" dirty="0">
                <a:latin typeface="Times New Roman" panose="02020603050405020304" pitchFamily="18" charset="0"/>
              </a:rPr>
              <a:t>     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AgCl (s) + 2 NH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3 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800" b="1" dirty="0" err="1">
                <a:latin typeface="Times New Roman" panose="02020603050405020304" pitchFamily="18" charset="0"/>
              </a:rPr>
              <a:t>aq</a:t>
            </a:r>
            <a:r>
              <a:rPr kumimoji="1" lang="en-US" altLang="zh-CN" sz="28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=  [Ag(NH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3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400" b="1" baseline="-25000" dirty="0">
                <a:latin typeface="Times New Roman" panose="02020603050405020304" pitchFamily="18" charset="0"/>
              </a:rPr>
              <a:t>2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]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+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 +  Cl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-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(</a:t>
            </a:r>
            <a:r>
              <a:rPr kumimoji="1" lang="en-US" altLang="zh-CN" sz="2400" b="1" dirty="0" err="1">
                <a:latin typeface="Times New Roman" panose="02020603050405020304" pitchFamily="18" charset="0"/>
              </a:rPr>
              <a:t>aq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)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1" lang="en-US" altLang="zh-CN" sz="2400" b="1" dirty="0">
                <a:latin typeface="Times New Roman" panose="02020603050405020304" pitchFamily="18" charset="0"/>
              </a:rPr>
              <a:t>                      (Cu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Co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3+</a:t>
            </a:r>
            <a:r>
              <a:rPr kumimoji="1" lang="zh-CN" altLang="en-US" sz="2400" b="1" dirty="0">
                <a:latin typeface="Times New Roman" panose="02020603050405020304" pitchFamily="18" charset="0"/>
              </a:rPr>
              <a:t>、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Ni</a:t>
            </a:r>
            <a:r>
              <a:rPr kumimoji="1" lang="en-US" altLang="zh-CN" sz="2400" b="1" baseline="30000" dirty="0">
                <a:latin typeface="Times New Roman" panose="02020603050405020304" pitchFamily="18" charset="0"/>
              </a:rPr>
              <a:t>2+ </a:t>
            </a:r>
            <a:r>
              <a:rPr kumimoji="1" lang="en-US" altLang="zh-CN" sz="2400" b="1" dirty="0">
                <a:latin typeface="Times New Roman" panose="02020603050405020304" pitchFamily="18" charset="0"/>
              </a:rPr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32143675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80</a:t>
            </a:fld>
            <a:endParaRPr lang="en-US" altLang="zh-CN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95960A-9BD0-6643-B4EE-8F438FF30164}"/>
              </a:ext>
            </a:extLst>
          </p:cNvPr>
          <p:cNvGrpSpPr/>
          <p:nvPr/>
        </p:nvGrpSpPr>
        <p:grpSpPr>
          <a:xfrm>
            <a:off x="611560" y="1495641"/>
            <a:ext cx="7818776" cy="1357295"/>
            <a:chOff x="611560" y="1495641"/>
            <a:chExt cx="7818776" cy="1357295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D7861C37-ADD5-8E4A-BAA0-88B31DADADF5}"/>
                </a:ext>
              </a:extLst>
            </p:cNvPr>
            <p:cNvGrpSpPr/>
            <p:nvPr/>
          </p:nvGrpSpPr>
          <p:grpSpPr>
            <a:xfrm>
              <a:off x="611560" y="1495641"/>
              <a:ext cx="7818776" cy="1357295"/>
              <a:chOff x="539552" y="1567649"/>
              <a:chExt cx="7818776" cy="1357295"/>
            </a:xfrm>
          </p:grpSpPr>
          <p:sp>
            <p:nvSpPr>
              <p:cNvPr id="3" name="Rectangle 2"/>
              <p:cNvSpPr>
                <a:spLocks noChangeArrowheads="1"/>
              </p:cNvSpPr>
              <p:nvPr/>
            </p:nvSpPr>
            <p:spPr bwMode="auto">
              <a:xfrm>
                <a:off x="539552" y="1567649"/>
                <a:ext cx="7818776" cy="1357295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10000"/>
                  </a:lnSpc>
                </a:pPr>
                <a:r>
                  <a:rPr lang="zh-CN" altLang="en-US" sz="1800" b="1" dirty="0">
                    <a:latin typeface="宋体" charset="-122"/>
                  </a:rPr>
                  <a:t>某些卤化物的熔点和沸点/℃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latin typeface="宋体" charset="-122"/>
                  </a:rPr>
                  <a:t>  </a:t>
                </a:r>
                <a:r>
                  <a:rPr lang="en-US" altLang="zh-CN" sz="1600" b="1" dirty="0" err="1">
                    <a:latin typeface="宋体" charset="-122"/>
                  </a:rPr>
                  <a:t>NaF</a:t>
                </a:r>
                <a:r>
                  <a:rPr lang="en-US" altLang="zh-CN" sz="1600" b="1" dirty="0">
                    <a:latin typeface="宋体" charset="-122"/>
                  </a:rPr>
                  <a:t>    </a:t>
                </a:r>
                <a:r>
                  <a:rPr lang="en-US" altLang="zh-CN" sz="1600" b="1" dirty="0" err="1">
                    <a:latin typeface="宋体" charset="-122"/>
                  </a:rPr>
                  <a:t>MgF</a:t>
                </a:r>
                <a:r>
                  <a:rPr lang="en-US" altLang="zh-CN" sz="1600" b="1" dirty="0">
                    <a:latin typeface="宋体" charset="-122"/>
                  </a:rPr>
                  <a:t>    AlF</a:t>
                </a:r>
                <a:r>
                  <a:rPr lang="en-US" altLang="zh-CN" sz="1600" b="1" baseline="-25000" dirty="0">
                    <a:latin typeface="宋体" charset="-122"/>
                  </a:rPr>
                  <a:t>3</a:t>
                </a:r>
                <a:r>
                  <a:rPr lang="en-US" altLang="zh-CN" sz="1600" b="1" dirty="0">
                    <a:latin typeface="宋体" charset="-122"/>
                  </a:rPr>
                  <a:t>    SiF</a:t>
                </a:r>
                <a:r>
                  <a:rPr lang="en-US" altLang="zh-CN" sz="1600" b="1" baseline="-25000" dirty="0">
                    <a:latin typeface="宋体" charset="-122"/>
                  </a:rPr>
                  <a:t>4  </a:t>
                </a:r>
                <a:r>
                  <a:rPr lang="en-US" altLang="zh-CN" sz="1600" b="1" dirty="0">
                    <a:latin typeface="宋体" charset="-122"/>
                  </a:rPr>
                  <a:t>  PF</a:t>
                </a:r>
                <a:r>
                  <a:rPr lang="en-US" altLang="zh-CN" sz="1600" b="1" baseline="-25000" dirty="0">
                    <a:latin typeface="宋体" charset="-122"/>
                  </a:rPr>
                  <a:t>5</a:t>
                </a:r>
                <a:r>
                  <a:rPr lang="en-US" altLang="zh-CN" sz="1600" b="1" dirty="0">
                    <a:latin typeface="宋体" charset="-122"/>
                  </a:rPr>
                  <a:t>   SF</a:t>
                </a:r>
                <a:r>
                  <a:rPr lang="en-US" altLang="zh-CN" sz="1600" b="1" baseline="-25000" dirty="0">
                    <a:latin typeface="宋体" charset="-122"/>
                  </a:rPr>
                  <a:t>6</a:t>
                </a:r>
                <a:r>
                  <a:rPr lang="en-US" altLang="zh-CN" sz="1600" b="1" dirty="0">
                    <a:latin typeface="宋体" charset="-122"/>
                  </a:rPr>
                  <a:t>    ClF</a:t>
                </a:r>
                <a:r>
                  <a:rPr lang="en-US" altLang="zh-CN" sz="1600" b="1" baseline="-25000" dirty="0">
                    <a:latin typeface="宋体" charset="-122"/>
                  </a:rPr>
                  <a:t>5</a:t>
                </a:r>
                <a:r>
                  <a:rPr lang="en-US" altLang="zh-CN" sz="1600" b="1" dirty="0">
                    <a:latin typeface="宋体" charset="-122"/>
                  </a:rPr>
                  <a:t>    </a:t>
                </a:r>
                <a:r>
                  <a:rPr lang="en-US" altLang="zh-CN" sz="1600" b="1" dirty="0" err="1">
                    <a:latin typeface="宋体" charset="-122"/>
                  </a:rPr>
                  <a:t>NaCl</a:t>
                </a:r>
                <a:r>
                  <a:rPr lang="en-US" altLang="zh-CN" sz="1600" b="1" dirty="0">
                    <a:latin typeface="宋体" charset="-122"/>
                  </a:rPr>
                  <a:t>    </a:t>
                </a:r>
                <a:r>
                  <a:rPr lang="en-US" altLang="zh-CN" sz="1600" b="1" dirty="0" err="1">
                    <a:latin typeface="宋体" charset="-122"/>
                  </a:rPr>
                  <a:t>MgCl</a:t>
                </a:r>
                <a:r>
                  <a:rPr lang="en-US" altLang="zh-CN" sz="1600" b="1" dirty="0">
                    <a:latin typeface="宋体" charset="-122"/>
                  </a:rPr>
                  <a:t>    AlCl</a:t>
                </a:r>
                <a:r>
                  <a:rPr lang="en-US" altLang="zh-CN" sz="1600" b="1" baseline="-25000" dirty="0">
                    <a:latin typeface="宋体" charset="-122"/>
                  </a:rPr>
                  <a:t>3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latin typeface="宋体" charset="-122"/>
                  </a:rPr>
                  <a:t>  996   1263    1280    -87   -94   -51            801     714     193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b="1" dirty="0">
                    <a:latin typeface="宋体" charset="-122"/>
                  </a:rPr>
                  <a:t>(</a:t>
                </a:r>
                <a:r>
                  <a:rPr lang="en-US" altLang="zh-CN" sz="1600" b="1" dirty="0">
                    <a:latin typeface="MS Gothic" charset="-128"/>
                    <a:ea typeface="MS Gothic" charset="-128"/>
                  </a:rPr>
                  <a:t>～</a:t>
                </a:r>
                <a:r>
                  <a:rPr lang="zh-CN" altLang="en-US" sz="1600" b="1" dirty="0">
                    <a:latin typeface="宋体" charset="-122"/>
                  </a:rPr>
                  <a:t>1700)(</a:t>
                </a:r>
                <a:r>
                  <a:rPr lang="en-US" altLang="zh-CN" sz="1600" b="1" dirty="0">
                    <a:latin typeface="MS Gothic" charset="-128"/>
                    <a:ea typeface="MS Gothic" charset="-128"/>
                  </a:rPr>
                  <a:t>～</a:t>
                </a:r>
                <a:r>
                  <a:rPr lang="zh-CN" altLang="en-US" sz="1600" b="1" dirty="0">
                    <a:latin typeface="宋体" charset="-122"/>
                  </a:rPr>
                  <a:t>2270)  --   -95升华 -85   -64    -13    1490   1370  180升华</a:t>
                </a:r>
                <a:endParaRPr lang="en-US" altLang="zh-CN" sz="1600" b="1" dirty="0">
                  <a:latin typeface="宋体" charset="-122"/>
                </a:endParaRPr>
              </a:p>
            </p:txBody>
          </p:sp>
          <p:sp>
            <p:nvSpPr>
              <p:cNvPr id="4" name="Line 3"/>
              <p:cNvSpPr>
                <a:spLocks noChangeShapeType="1"/>
              </p:cNvSpPr>
              <p:nvPr/>
            </p:nvSpPr>
            <p:spPr bwMode="auto">
              <a:xfrm flipV="1">
                <a:off x="539552" y="2890852"/>
                <a:ext cx="7467600" cy="34092"/>
              </a:xfrm>
              <a:prstGeom prst="line">
                <a:avLst/>
              </a:prstGeom>
              <a:noFill/>
              <a:ln w="254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" name="Line 4"/>
            <p:cNvSpPr>
              <a:spLocks noChangeShapeType="1"/>
            </p:cNvSpPr>
            <p:nvPr/>
          </p:nvSpPr>
          <p:spPr bwMode="auto">
            <a:xfrm flipV="1">
              <a:off x="620600" y="1854758"/>
              <a:ext cx="7479792" cy="795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Line 5"/>
            <p:cNvSpPr>
              <a:spLocks noChangeShapeType="1"/>
            </p:cNvSpPr>
            <p:nvPr/>
          </p:nvSpPr>
          <p:spPr bwMode="auto">
            <a:xfrm flipV="1">
              <a:off x="611560" y="2204069"/>
              <a:ext cx="7491984" cy="79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07504" y="1012666"/>
            <a:ext cx="89778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b="1" dirty="0">
                <a:latin typeface="宋体" charset="-122"/>
              </a:rPr>
              <a:t>卤化物的性质随在周期表中</a:t>
            </a:r>
            <a:r>
              <a:rPr lang="zh-CN" altLang="en-US" sz="2000" b="1">
                <a:latin typeface="宋体" charset="-122"/>
              </a:rPr>
              <a:t>的位置呈现规律性</a:t>
            </a:r>
            <a:r>
              <a:rPr lang="zh-CN" altLang="en-US" sz="2000" b="1" dirty="0">
                <a:latin typeface="宋体" charset="-122"/>
              </a:rPr>
              <a:t>变化，是成键状况和结构的反映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592101" y="3148392"/>
            <a:ext cx="8229600" cy="363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sz="2000" b="1" dirty="0"/>
              <a:t>除</a:t>
            </a:r>
            <a:r>
              <a:rPr lang="en-US" altLang="zh-CN" sz="2000" b="1" dirty="0"/>
              <a:t>ClF</a:t>
            </a:r>
            <a:r>
              <a:rPr lang="en-US" altLang="zh-CN" sz="2000" b="1" baseline="-25000" dirty="0"/>
              <a:t>5</a:t>
            </a:r>
            <a:r>
              <a:rPr lang="zh-CN" altLang="en-US" sz="2000" b="1" dirty="0"/>
              <a:t>外，表列氟化物的中心原子均处于各自的族氧化态；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sz="2000" b="1" dirty="0"/>
              <a:t>非金属的卤化物以形成共价键为特征，一般情况下都形成具有较低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/>
              <a:t>      熔点、沸点的分子型晶体；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sz="2000" b="1" dirty="0"/>
              <a:t>表中三个金属氟化物 的熔点、沸点比较高，它们都是离子化合物；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sz="2000" b="1" dirty="0"/>
              <a:t>氯化物、溴化物和碘化物则不同，例如 </a:t>
            </a:r>
            <a:r>
              <a:rPr lang="en-US" altLang="zh-CN" sz="2000" b="1" dirty="0"/>
              <a:t>NaCl，MgCl</a:t>
            </a:r>
            <a:r>
              <a:rPr lang="en-US" altLang="zh-CN" sz="2000" b="1" baseline="-25000" dirty="0"/>
              <a:t>2 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AlCl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序列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/>
              <a:t>      中 </a:t>
            </a:r>
            <a:r>
              <a:rPr lang="en-US" altLang="zh-CN" sz="2000" b="1" dirty="0"/>
              <a:t>M-Cl </a:t>
            </a:r>
            <a:r>
              <a:rPr lang="zh-CN" altLang="en-US" sz="2000" b="1" dirty="0"/>
              <a:t>键的共价性越来越明显；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en-US" altLang="zh-CN" sz="2000" b="1" dirty="0"/>
              <a:t>MgCl</a:t>
            </a:r>
            <a:r>
              <a:rPr lang="en-US" altLang="zh-CN" sz="2000" b="1" baseline="-25000" dirty="0"/>
              <a:t>2 </a:t>
            </a:r>
            <a:r>
              <a:rPr lang="zh-CN" altLang="en-US" sz="2000" b="1" dirty="0"/>
              <a:t>和</a:t>
            </a:r>
            <a:r>
              <a:rPr lang="zh-CN" altLang="en-US" sz="2000" b="1" baseline="-25000" dirty="0"/>
              <a:t>  </a:t>
            </a:r>
            <a:r>
              <a:rPr lang="en-US" altLang="zh-CN" sz="2000" b="1" dirty="0"/>
              <a:t>AlCl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相当显著地溶解于某些有机溶剂.  一个粗略的规律是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/>
              <a:t>      氯化物中键的共价性随中心金属原子电荷- 半径比的增大而增高；</a:t>
            </a:r>
          </a:p>
          <a:p>
            <a:pPr marL="342900" indent="-342900">
              <a:lnSpc>
                <a:spcPct val="70000"/>
              </a:lnSpc>
              <a:spcBef>
                <a:spcPct val="50000"/>
              </a:spcBef>
              <a:buFont typeface="Wingdings" charset="2"/>
              <a:buChar char="u"/>
            </a:pPr>
            <a:r>
              <a:rPr lang="zh-CN" altLang="en-US" sz="2000" b="1" dirty="0"/>
              <a:t>金属卤化物的成键状况十分复杂，例如某些低氧化态 </a:t>
            </a:r>
            <a:r>
              <a:rPr lang="en-US" altLang="zh-CN" sz="2000" b="1" i="1" dirty="0"/>
              <a:t>d</a:t>
            </a:r>
            <a:r>
              <a:rPr lang="en-US" altLang="zh-CN" sz="2000" b="1" dirty="0"/>
              <a:t> </a:t>
            </a:r>
            <a:r>
              <a:rPr lang="zh-CN" altLang="en-US" sz="2000" b="1" dirty="0"/>
              <a:t>区金属往往</a:t>
            </a:r>
          </a:p>
          <a:p>
            <a:pPr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/>
              <a:t>      形成含有金属—金属键并显示金属光泽的卤化物.	</a:t>
            </a:r>
          </a:p>
        </p:txBody>
      </p:sp>
      <p:sp>
        <p:nvSpPr>
          <p:cNvPr id="9" name="Rectangle 2"/>
          <p:cNvSpPr>
            <a:spLocks noGrp="1" noChangeArrowheads="1"/>
          </p:cNvSpPr>
          <p:nvPr/>
        </p:nvSpPr>
        <p:spPr>
          <a:xfrm>
            <a:off x="1490304" y="157555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金属卤化物卤化物的成键状况和结构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46187B8-3490-E5DB-E758-89EA3ECAC5AF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48465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81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7850" y="3590261"/>
            <a:ext cx="8609118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304800"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000" b="1" dirty="0"/>
              <a:t>其中的 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2</a:t>
            </a:r>
            <a:r>
              <a:rPr lang="zh-CN" altLang="en-US" sz="2000" b="1" dirty="0"/>
              <a:t>和 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3</a:t>
            </a:r>
            <a:r>
              <a:rPr lang="zh-CN" altLang="en-US" sz="2000" b="1" dirty="0"/>
              <a:t>为自由基，而且显示氯的非常见氧化态。液态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3 </a:t>
            </a:r>
            <a:r>
              <a:rPr lang="zh-CN" altLang="en-US" sz="2000" b="1" dirty="0"/>
              <a:t>为二聚体 </a:t>
            </a:r>
            <a:r>
              <a:rPr lang="en-US" altLang="zh-CN" sz="2000" b="1" dirty="0"/>
              <a:t>Cl</a:t>
            </a:r>
            <a:r>
              <a:rPr lang="en-US" altLang="zh-CN" sz="2000" b="1" baseline="-30000" dirty="0"/>
              <a:t>2</a:t>
            </a:r>
            <a:r>
              <a:rPr lang="en-US" altLang="zh-CN" sz="2000" b="1" dirty="0"/>
              <a:t>O</a:t>
            </a:r>
            <a:r>
              <a:rPr lang="en-US" altLang="zh-CN" sz="2000" b="1" baseline="-30000" dirty="0"/>
              <a:t>6</a:t>
            </a:r>
            <a:r>
              <a:rPr lang="en-US" altLang="zh-CN" sz="2000" b="1" dirty="0"/>
              <a:t>，</a:t>
            </a:r>
            <a:r>
              <a:rPr lang="zh-CN" altLang="en-US" sz="2000" b="1" dirty="0"/>
              <a:t>固态的存在形式则为[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2</a:t>
            </a:r>
            <a:r>
              <a:rPr lang="en-US" altLang="zh-CN" sz="2000" b="1" dirty="0"/>
              <a:t>]</a:t>
            </a:r>
            <a:r>
              <a:rPr lang="en-US" altLang="zh-CN" sz="2000" b="1" baseline="30000" dirty="0"/>
              <a:t>+</a:t>
            </a:r>
            <a:r>
              <a:rPr lang="en-US" altLang="zh-CN" sz="2000" b="1" dirty="0"/>
              <a:t>[ClO</a:t>
            </a:r>
            <a:r>
              <a:rPr lang="en-US" altLang="zh-CN" sz="2000" b="1" baseline="-30000" dirty="0"/>
              <a:t>4</a:t>
            </a:r>
            <a:r>
              <a:rPr lang="en-US" altLang="zh-CN" sz="2000" b="1" dirty="0"/>
              <a:t>]</a:t>
            </a:r>
            <a:r>
              <a:rPr lang="en-US" altLang="zh-CN" sz="2000" b="1" baseline="30000" dirty="0"/>
              <a:t>-</a:t>
            </a:r>
            <a:r>
              <a:rPr lang="zh-CN" altLang="en-US" sz="2000" b="1" dirty="0"/>
              <a:t>。唯一以工业规模生产的只有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2</a:t>
            </a:r>
            <a:r>
              <a:rPr lang="en-US" altLang="zh-CN" sz="2000" b="1" dirty="0"/>
              <a:t>: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       2 NaClO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 + 4 </a:t>
            </a:r>
            <a:r>
              <a:rPr lang="en-US" altLang="zh-CN" sz="2000" b="1" dirty="0" err="1"/>
              <a:t>HCl</a:t>
            </a:r>
            <a:r>
              <a:rPr lang="en-US" altLang="zh-CN" sz="2000" b="1" dirty="0"/>
              <a:t>            2 ClO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+ Cl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 + 2 </a:t>
            </a:r>
            <a:r>
              <a:rPr lang="en-US" altLang="zh-CN" sz="2000" b="1" dirty="0" err="1"/>
              <a:t>NaCl</a:t>
            </a:r>
            <a:r>
              <a:rPr lang="en-US" altLang="zh-CN" sz="2000" b="1" dirty="0"/>
              <a:t> + 2 H</a:t>
            </a:r>
            <a:r>
              <a:rPr lang="en-US" altLang="zh-CN" sz="2000" b="1" baseline="-25000" dirty="0"/>
              <a:t>2</a:t>
            </a:r>
            <a:r>
              <a:rPr lang="en-US" altLang="zh-CN" sz="2000" b="1" dirty="0"/>
              <a:t>O</a:t>
            </a:r>
          </a:p>
          <a:p>
            <a:pPr>
              <a:lnSpc>
                <a:spcPct val="130000"/>
              </a:lnSpc>
            </a:pP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2</a:t>
            </a:r>
            <a:r>
              <a:rPr lang="zh-CN" altLang="en-US" sz="2000" b="1" dirty="0">
                <a:latin typeface="宋体" charset="-122"/>
              </a:rPr>
              <a:t>易爆炸，通常只在生产现场就地消耗，甚至要以不活泼气体（如 </a:t>
            </a:r>
            <a:r>
              <a:rPr lang="en-US" altLang="zh-CN" sz="2000" b="1" dirty="0"/>
              <a:t>N</a:t>
            </a:r>
            <a:r>
              <a:rPr lang="en-US" altLang="zh-CN" sz="2000" b="1" baseline="-30000" dirty="0"/>
              <a:t>2 </a:t>
            </a:r>
            <a:r>
              <a:rPr lang="zh-CN" altLang="en-US" sz="2000" b="1" dirty="0">
                <a:latin typeface="宋体" charset="-122"/>
              </a:rPr>
              <a:t>或 </a:t>
            </a:r>
            <a:r>
              <a:rPr lang="en-US" altLang="zh-CN" sz="2000" b="1" dirty="0"/>
              <a:t>CO</a:t>
            </a:r>
            <a:r>
              <a:rPr lang="en-US" altLang="zh-CN" sz="2000" b="1" baseline="-30000" dirty="0"/>
              <a:t>2</a:t>
            </a:r>
            <a:r>
              <a:rPr lang="en-US" altLang="zh-CN" sz="2000" b="1" dirty="0">
                <a:latin typeface="宋体" charset="-122"/>
              </a:rPr>
              <a:t>）</a:t>
            </a:r>
            <a:r>
              <a:rPr lang="zh-CN" altLang="en-US" sz="2000" b="1" dirty="0">
                <a:latin typeface="宋体" charset="-122"/>
              </a:rPr>
              <a:t>将其稀释后使用。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ClO</a:t>
            </a:r>
            <a:r>
              <a:rPr lang="en-US" altLang="zh-CN" sz="2000" b="1" baseline="-30000" dirty="0"/>
              <a:t>2 </a:t>
            </a:r>
            <a:r>
              <a:rPr lang="en-US" altLang="zh-CN" sz="2000" b="1" baseline="-30000" dirty="0">
                <a:latin typeface="宋体" charset="-122"/>
              </a:rPr>
              <a:t> </a:t>
            </a:r>
            <a:r>
              <a:rPr lang="zh-CN" altLang="en-US" sz="2000" b="1" dirty="0">
                <a:latin typeface="宋体" charset="-122"/>
              </a:rPr>
              <a:t>主要用于纸浆漂白、污水杀菌和钦用水净化。</a:t>
            </a:r>
            <a:endParaRPr lang="zh-CN" altLang="en-US" sz="2000" b="1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09154" y="1158864"/>
            <a:ext cx="877561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zh-CN" altLang="en-US" b="1" dirty="0">
                <a:ea typeface="黑体" charset="-122"/>
              </a:rPr>
              <a:t>卤素与氧的二元化合物，</a:t>
            </a:r>
            <a:r>
              <a:rPr lang="zh-CN" altLang="en-US" b="1" dirty="0"/>
              <a:t>  制备出的这类化合物并不少，但其中大多数不稳定而且</a:t>
            </a:r>
            <a:r>
              <a:rPr lang="zh-CN" altLang="en-US" b="1"/>
              <a:t>难得用到。</a:t>
            </a:r>
            <a:endParaRPr lang="zh-CN" altLang="en-US" b="1" dirty="0"/>
          </a:p>
        </p:txBody>
      </p:sp>
      <p:grpSp>
        <p:nvGrpSpPr>
          <p:cNvPr id="6" name="Group 11"/>
          <p:cNvGrpSpPr>
            <a:grpSpLocks/>
          </p:cNvGrpSpPr>
          <p:nvPr/>
        </p:nvGrpSpPr>
        <p:grpSpPr bwMode="auto">
          <a:xfrm>
            <a:off x="3059832" y="4739640"/>
            <a:ext cx="609600" cy="76200"/>
            <a:chOff x="2208" y="3024"/>
            <a:chExt cx="384" cy="48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2208" y="3024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2208" y="3072"/>
              <a:ext cx="384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5696" y="2207348"/>
            <a:ext cx="6245494" cy="1306714"/>
          </a:xfrm>
          <a:prstGeom prst="rect">
            <a:avLst/>
          </a:prstGeom>
        </p:spPr>
      </p:pic>
      <p:sp>
        <p:nvSpPr>
          <p:cNvPr id="13" name="Rectangle 2"/>
          <p:cNvSpPr>
            <a:spLocks noGrp="1" noChangeArrowheads="1"/>
          </p:cNvSpPr>
          <p:nvPr/>
        </p:nvSpPr>
        <p:spPr>
          <a:xfrm>
            <a:off x="1619672" y="21209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卤素的正氧化态化合物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96FD3B-81B0-3A66-7721-B1255A1DC218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71717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82</a:t>
            </a:fld>
            <a:endParaRPr lang="en-US" altLang="zh-CN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8171" y="1115680"/>
            <a:ext cx="1723549" cy="46166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2400" dirty="0">
                <a:ea typeface="黑体" charset="-122"/>
              </a:rPr>
              <a:t>氟的氧化物</a:t>
            </a:r>
            <a:endParaRPr lang="en-US" altLang="zh-CN" sz="2400" dirty="0">
              <a:ea typeface="黑体" charset="-122"/>
            </a:endParaRPr>
          </a:p>
        </p:txBody>
      </p:sp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518592" y="4725144"/>
            <a:ext cx="8305800" cy="21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 marL="342900" indent="-342900">
              <a:lnSpc>
                <a:spcPct val="140000"/>
              </a:lnSpc>
              <a:buFont typeface="Wingdings" charset="2"/>
              <a:buChar char="u"/>
            </a:pPr>
            <a:r>
              <a:rPr lang="en-US" altLang="zh-CN" b="1" dirty="0"/>
              <a:t>OF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室温下稳定，不与玻璃起反应，是个强氟化剂，但弱于</a:t>
            </a:r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本身</a:t>
            </a:r>
          </a:p>
          <a:p>
            <a:pPr>
              <a:lnSpc>
                <a:spcPct val="140000"/>
              </a:lnSpc>
            </a:pPr>
            <a:r>
              <a:rPr lang="zh-CN" altLang="en-US" b="1" dirty="0"/>
              <a:t>                2 </a:t>
            </a:r>
            <a:r>
              <a:rPr lang="en-US" altLang="zh-CN" b="1" dirty="0" err="1"/>
              <a:t>NaOH</a:t>
            </a:r>
            <a:r>
              <a:rPr lang="en-US" altLang="zh-CN" b="1" dirty="0"/>
              <a:t> + 2 F</a:t>
            </a:r>
            <a:r>
              <a:rPr lang="en-US" altLang="zh-CN" b="1" baseline="-25000" dirty="0"/>
              <a:t>2 </a:t>
            </a:r>
            <a:r>
              <a:rPr lang="zh-CN" altLang="en-US" dirty="0"/>
              <a:t>⟶ </a:t>
            </a:r>
            <a:r>
              <a:rPr lang="en-US" altLang="zh-CN" b="1" dirty="0"/>
              <a:t> 2 </a:t>
            </a:r>
            <a:r>
              <a:rPr lang="en-US" altLang="zh-CN" b="1" dirty="0" err="1"/>
              <a:t>NaF</a:t>
            </a:r>
            <a:r>
              <a:rPr lang="en-US" altLang="zh-CN" b="1" dirty="0"/>
              <a:t> + OF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+ H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O</a:t>
            </a:r>
            <a:endParaRPr lang="zh-CN" altLang="en-US" b="1" dirty="0"/>
          </a:p>
          <a:p>
            <a:pPr marL="342900" indent="-342900">
              <a:lnSpc>
                <a:spcPct val="140000"/>
              </a:lnSpc>
              <a:buFont typeface="Wingdings" charset="2"/>
              <a:buChar char="u"/>
            </a:pPr>
            <a:r>
              <a:rPr lang="en-US" altLang="zh-CN" b="1" dirty="0"/>
              <a:t>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zh-CN" altLang="en-US" b="1" dirty="0"/>
              <a:t>是比 </a:t>
            </a:r>
            <a:r>
              <a:rPr lang="en-US" altLang="zh-CN" b="1" dirty="0"/>
              <a:t>ClF</a:t>
            </a:r>
            <a:r>
              <a:rPr lang="en-US" altLang="zh-CN" b="1" baseline="-25000" dirty="0"/>
              <a:t>3 </a:t>
            </a:r>
            <a:r>
              <a:rPr lang="zh-CN" altLang="en-US" b="1" dirty="0"/>
              <a:t>更强的氟化剂，能将金属</a:t>
            </a:r>
            <a:r>
              <a:rPr lang="en-US" altLang="zh-CN" b="1" dirty="0"/>
              <a:t>Pu</a:t>
            </a:r>
            <a:r>
              <a:rPr lang="zh-CN" altLang="en-US" b="1" dirty="0"/>
              <a:t>及其化合物氧化至 </a:t>
            </a:r>
            <a:r>
              <a:rPr lang="en-US" altLang="zh-CN" b="1" dirty="0"/>
              <a:t>PuF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：</a:t>
            </a:r>
          </a:p>
          <a:p>
            <a:pPr>
              <a:lnSpc>
                <a:spcPct val="140000"/>
              </a:lnSpc>
            </a:pPr>
            <a:r>
              <a:rPr lang="en-US" altLang="zh-CN" b="1" dirty="0"/>
              <a:t>                Pu (s) + 3 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F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(g) </a:t>
            </a:r>
            <a:r>
              <a:rPr lang="zh-CN" altLang="en-US" dirty="0"/>
              <a:t>⟶</a:t>
            </a:r>
            <a:r>
              <a:rPr lang="en-US" altLang="zh-CN" b="1" dirty="0"/>
              <a:t> PuF</a:t>
            </a:r>
            <a:r>
              <a:rPr lang="en-US" altLang="zh-CN" b="1" baseline="-25000" dirty="0"/>
              <a:t>6</a:t>
            </a:r>
            <a:r>
              <a:rPr lang="en-US" altLang="zh-CN" b="1" dirty="0"/>
              <a:t> (g) + 3 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(g)</a:t>
            </a:r>
          </a:p>
          <a:p>
            <a:pPr>
              <a:lnSpc>
                <a:spcPct val="140000"/>
              </a:lnSpc>
            </a:pPr>
            <a:r>
              <a:rPr lang="zh-CN" altLang="en-US" b="1" dirty="0"/>
              <a:t>该反应用来从废核燃料中以挥发性 </a:t>
            </a:r>
            <a:r>
              <a:rPr lang="en-US" altLang="zh-CN" b="1" dirty="0"/>
              <a:t>PuF</a:t>
            </a:r>
            <a:r>
              <a:rPr lang="en-US" altLang="zh-CN" b="1" baseline="-25000" dirty="0"/>
              <a:t>6 </a:t>
            </a:r>
            <a:r>
              <a:rPr lang="zh-CN" altLang="en-US" b="1" dirty="0"/>
              <a:t>的形式除去强放射性的金属 </a:t>
            </a:r>
            <a:r>
              <a:rPr lang="en-US" altLang="zh-CN" b="1" dirty="0"/>
              <a:t>Pu</a:t>
            </a:r>
            <a:endParaRPr lang="zh-CN" altLang="en-US" b="1" dirty="0"/>
          </a:p>
        </p:txBody>
      </p:sp>
      <p:pic>
        <p:nvPicPr>
          <p:cNvPr id="7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03648" y="2504038"/>
            <a:ext cx="5544616" cy="1325940"/>
          </a:xfrm>
          <a:prstGeom prst="rect">
            <a:avLst/>
          </a:prstGeom>
          <a:solidFill>
            <a:srgbClr val="FF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8" name="Picture 15" descr="F:\Ic3\F\images\FOO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85248" y="1195983"/>
            <a:ext cx="1371600" cy="1166813"/>
          </a:xfrm>
          <a:prstGeom prst="rect">
            <a:avLst/>
          </a:prstGeom>
          <a:noFill/>
          <a:ln w="9525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6" descr="F:\Ic3\F\images\FOOF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8064" y="1197571"/>
            <a:ext cx="1676400" cy="116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3237408" y="1565685"/>
            <a:ext cx="198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pPr>
              <a:spcBef>
                <a:spcPct val="50000"/>
              </a:spcBef>
            </a:pPr>
            <a:r>
              <a:rPr lang="en-US" altLang="zh-CN" dirty="0"/>
              <a:t> O</a:t>
            </a:r>
            <a:r>
              <a:rPr lang="en-US" altLang="zh-CN" baseline="-25000" dirty="0"/>
              <a:t>2</a:t>
            </a:r>
            <a:r>
              <a:rPr lang="en-US" altLang="zh-CN" dirty="0"/>
              <a:t>F</a:t>
            </a:r>
            <a:r>
              <a:rPr lang="en-US" altLang="zh-CN" baseline="-25000" dirty="0"/>
              <a:t>2 </a:t>
            </a:r>
            <a:r>
              <a:rPr lang="zh-CN" altLang="en-US" dirty="0">
                <a:ea typeface="楷体_GB2312" charset="0"/>
              </a:rPr>
              <a:t>的结构</a:t>
            </a:r>
          </a:p>
        </p:txBody>
      </p:sp>
      <p:sp>
        <p:nvSpPr>
          <p:cNvPr id="11" name="Rectangle 2"/>
          <p:cNvSpPr>
            <a:spLocks noGrp="1" noChangeArrowheads="1"/>
          </p:cNvSpPr>
          <p:nvPr/>
        </p:nvSpPr>
        <p:spPr>
          <a:xfrm>
            <a:off x="1403648" y="21209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卤素的正氧化态化合物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4E367DE-9795-2842-82F4-5E17259E622B}"/>
              </a:ext>
            </a:extLst>
          </p:cNvPr>
          <p:cNvSpPr/>
          <p:nvPr/>
        </p:nvSpPr>
        <p:spPr>
          <a:xfrm>
            <a:off x="323528" y="1718587"/>
            <a:ext cx="172034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熔点：</a:t>
            </a:r>
            <a:r>
              <a:rPr lang="en-US" altLang="zh-CN" sz="2000" dirty="0"/>
              <a:t>-154℃</a:t>
            </a:r>
          </a:p>
          <a:p>
            <a:r>
              <a:rPr lang="zh-CN" altLang="en-US" sz="2000" dirty="0"/>
              <a:t>沸点： </a:t>
            </a:r>
            <a:r>
              <a:rPr lang="en-US" altLang="zh-CN" sz="2000" dirty="0"/>
              <a:t>-57℃ </a:t>
            </a: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5150DE1-C196-3448-9449-B434B7595891}"/>
              </a:ext>
            </a:extLst>
          </p:cNvPr>
          <p:cNvSpPr/>
          <p:nvPr/>
        </p:nvSpPr>
        <p:spPr>
          <a:xfrm>
            <a:off x="330212" y="4005064"/>
            <a:ext cx="84182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在熔点以下时，二氟化二氧为黄色晶体。在熔点以上时，二氟化二氧融化成樱红色的油状液体。在沸点以上时为棕色气体。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F03722-5DCE-A969-8255-ABA6A4773BAD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5998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83</a:t>
            </a:fld>
            <a:endParaRPr lang="en-US" altLang="zh-CN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30139" y="5749676"/>
            <a:ext cx="84582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048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r>
              <a:rPr lang="zh-CN" altLang="en-US" sz="2000" b="1" dirty="0">
                <a:ea typeface="Times New Roman" charset="0"/>
                <a:cs typeface="Times New Roman" charset="0"/>
              </a:rPr>
              <a:t>酸性溶液中任何两个相邻物种之间的连线都很陡，表明除 </a:t>
            </a:r>
            <a:r>
              <a:rPr lang="en-US" altLang="zh-CN" sz="2000" b="1" dirty="0">
                <a:ea typeface="Times New Roman" charset="0"/>
                <a:cs typeface="Times New Roman" charset="0"/>
              </a:rPr>
              <a:t>Cl</a:t>
            </a:r>
            <a:r>
              <a:rPr lang="en-US" altLang="zh-CN" sz="2000" b="1" baseline="30000" dirty="0">
                <a:ea typeface="Times New Roman" charset="0"/>
                <a:cs typeface="Times New Roman" charset="0"/>
              </a:rPr>
              <a:t>-</a:t>
            </a:r>
            <a:r>
              <a:rPr lang="en-US" altLang="zh-CN" sz="2000" b="1" dirty="0">
                <a:ea typeface="Times New Roman" charset="0"/>
                <a:cs typeface="Times New Roman" charset="0"/>
              </a:rPr>
              <a:t>、Br</a:t>
            </a:r>
            <a:r>
              <a:rPr lang="en-US" altLang="zh-CN" sz="2000" b="1" baseline="30000" dirty="0">
                <a:ea typeface="Times New Roman" charset="0"/>
                <a:cs typeface="Times New Roman" charset="0"/>
              </a:rPr>
              <a:t>-</a:t>
            </a:r>
            <a:r>
              <a:rPr lang="en-US" altLang="zh-CN" sz="2000" b="1" dirty="0">
                <a:ea typeface="Times New Roman" charset="0"/>
                <a:cs typeface="Times New Roman" charset="0"/>
              </a:rPr>
              <a:t>、I</a:t>
            </a:r>
            <a:r>
              <a:rPr lang="en-US" altLang="zh-CN" sz="2000" b="1" baseline="30000" dirty="0">
                <a:ea typeface="Times New Roman" charset="0"/>
                <a:cs typeface="Times New Roman" charset="0"/>
              </a:rPr>
              <a:t>-</a:t>
            </a:r>
            <a:r>
              <a:rPr lang="zh-CN" altLang="en-US" sz="2000" b="1" dirty="0">
                <a:ea typeface="Times New Roman" charset="0"/>
                <a:cs typeface="Times New Roman" charset="0"/>
              </a:rPr>
              <a:t> 之外的其他物种都是强氧化剂；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18307" y="4974127"/>
            <a:ext cx="73152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zh-CN" altLang="en-US" sz="1800" dirty="0">
                <a:latin typeface="SimHei" charset="-122"/>
                <a:ea typeface="SimHei" charset="-122"/>
                <a:cs typeface="SimHei" charset="-122"/>
              </a:rPr>
              <a:t>氯、溴、碘在酸性（红线）和碱性（蓝线）溶液中的弗洛斯特图</a:t>
            </a: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154330"/>
            <a:ext cx="5266184" cy="36523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2"/>
          <p:cNvSpPr>
            <a:spLocks noGrp="1" noChangeArrowheads="1"/>
          </p:cNvSpPr>
          <p:nvPr/>
        </p:nvSpPr>
        <p:spPr>
          <a:xfrm>
            <a:off x="1547664" y="21209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卤素氧阴离子和含氧酸的氧化性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6854" y="3191010"/>
            <a:ext cx="1127763" cy="1385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0" name="图片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1164858"/>
            <a:ext cx="2326924" cy="147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 type="none" w="lg" len="lg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7059539" y="2725518"/>
            <a:ext cx="1828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800" b="1"/>
              <a:t>高碘酸 </a:t>
            </a:r>
            <a:r>
              <a:rPr lang="en-US" altLang="zh-CN" sz="1800" b="1" dirty="0"/>
              <a:t>H</a:t>
            </a:r>
            <a:r>
              <a:rPr lang="en-US" altLang="zh-CN" sz="1800" b="1" baseline="-25000" dirty="0"/>
              <a:t>5</a:t>
            </a:r>
            <a:r>
              <a:rPr lang="en-US" altLang="zh-CN" sz="1800" b="1" dirty="0"/>
              <a:t>IO</a:t>
            </a:r>
            <a:r>
              <a:rPr lang="en-US" altLang="zh-CN" sz="1800" b="1" baseline="-25000" dirty="0"/>
              <a:t>6</a:t>
            </a: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7416854" y="4544623"/>
            <a:ext cx="11049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Times New Roman" charset="0"/>
                <a:ea typeface="宋体" charset="-122"/>
                <a:cs typeface="+mn-cs"/>
              </a:defRPr>
            </a:lvl9pPr>
          </a:lstStyle>
          <a:p>
            <a:r>
              <a:rPr lang="zh-CN" altLang="en-US" sz="1800" b="1"/>
              <a:t>偏高碘酸</a:t>
            </a:r>
          </a:p>
          <a:p>
            <a:r>
              <a:rPr lang="en-US" altLang="zh-CN" sz="1800" b="1" dirty="0"/>
              <a:t>    HIO</a:t>
            </a:r>
            <a:r>
              <a:rPr lang="en-US" altLang="zh-CN" sz="1800" b="1" baseline="-25000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5395498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84</a:t>
            </a:fld>
            <a:endParaRPr lang="en-US" altLang="zh-CN"/>
          </a:p>
        </p:txBody>
      </p:sp>
      <p:sp>
        <p:nvSpPr>
          <p:cNvPr id="3" name="Rectangle 2"/>
          <p:cNvSpPr>
            <a:spLocks noGrp="1" noChangeArrowheads="1"/>
          </p:cNvSpPr>
          <p:nvPr/>
        </p:nvSpPr>
        <p:spPr>
          <a:xfrm>
            <a:off x="1547664" y="21209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卤素氧阴离子和含氧酸的氧化性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-12616" y="89852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5" name="Picture 3" descr="FG23_0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1063190"/>
            <a:ext cx="6120680" cy="202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59620" y="5457444"/>
            <a:ext cx="8999528" cy="1245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304800"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600" b="1" dirty="0"/>
              <a:t>  显然破坏 </a:t>
            </a:r>
            <a:r>
              <a:rPr lang="en-US" altLang="zh-CN" sz="1600" b="1" dirty="0"/>
              <a:t>ClO</a:t>
            </a:r>
            <a:r>
              <a:rPr lang="en-US" altLang="zh-CN" sz="1600" b="1" baseline="-30000" dirty="0"/>
              <a:t>4</a:t>
            </a:r>
            <a:r>
              <a:rPr lang="en-US" altLang="zh-CN" sz="1600" b="1" baseline="30000" dirty="0"/>
              <a:t>- </a:t>
            </a:r>
            <a:r>
              <a:rPr lang="zh-CN" altLang="en-US" sz="1600" b="1" dirty="0"/>
              <a:t>结构耗能最多，</a:t>
            </a:r>
            <a:r>
              <a:rPr lang="en-US" altLang="zh-CN" sz="1600" b="1" dirty="0" err="1"/>
              <a:t>ClO</a:t>
            </a:r>
            <a:r>
              <a:rPr lang="en-US" altLang="zh-CN" sz="1600" b="1" baseline="30000" dirty="0"/>
              <a:t>- </a:t>
            </a:r>
            <a:r>
              <a:rPr lang="zh-CN" altLang="en-US" sz="1600" b="1" dirty="0"/>
              <a:t>最少，这是氧化性存在规律的主要原因。</a:t>
            </a:r>
            <a:r>
              <a:rPr lang="zh-CN" altLang="en-US" sz="1600" b="1" dirty="0">
                <a:latin typeface="宋体" charset="-122"/>
              </a:rPr>
              <a:t>上述顺序产生的原因是：（1）含</a:t>
            </a:r>
            <a:r>
              <a:rPr lang="zh-CN" altLang="en-US" sz="1600" b="1" dirty="0"/>
              <a:t>氧</a:t>
            </a:r>
            <a:r>
              <a:rPr lang="zh-CN" altLang="en-US" sz="1600" b="1" dirty="0">
                <a:latin typeface="宋体" charset="-122"/>
              </a:rPr>
              <a:t>酸结构中，</a:t>
            </a:r>
            <a:r>
              <a:rPr lang="en-US" altLang="zh-CN" sz="1600" b="1" dirty="0">
                <a:latin typeface="宋体" charset="-122"/>
              </a:rPr>
              <a:t>Cl </a:t>
            </a:r>
            <a:r>
              <a:rPr lang="zh-CN" altLang="en-US" sz="1600" b="1" dirty="0">
                <a:latin typeface="宋体" charset="-122"/>
              </a:rPr>
              <a:t>均为 </a:t>
            </a:r>
            <a:r>
              <a:rPr lang="en-US" altLang="zh-CN" sz="1600" b="1" i="1" dirty="0"/>
              <a:t>sp</a:t>
            </a:r>
            <a:r>
              <a:rPr lang="en-US" altLang="zh-CN" sz="1600" b="1" baseline="30000" dirty="0">
                <a:latin typeface="宋体" charset="-122"/>
              </a:rPr>
              <a:t>3 </a:t>
            </a:r>
            <a:r>
              <a:rPr lang="zh-CN" altLang="en-US" sz="1600" b="1" dirty="0">
                <a:latin typeface="宋体" charset="-122"/>
              </a:rPr>
              <a:t>杂化，但用来与 </a:t>
            </a:r>
            <a:r>
              <a:rPr lang="en-US" altLang="zh-CN" sz="1600" b="1" dirty="0"/>
              <a:t>O</a:t>
            </a:r>
            <a:r>
              <a:rPr lang="en-US" altLang="zh-CN" sz="1600" b="1" dirty="0">
                <a:latin typeface="宋体" charset="-122"/>
              </a:rPr>
              <a:t> </a:t>
            </a:r>
            <a:r>
              <a:rPr lang="zh-CN" altLang="en-US" sz="1600" b="1" dirty="0">
                <a:latin typeface="宋体" charset="-122"/>
              </a:rPr>
              <a:t>原子成键的杂化轨道含 </a:t>
            </a:r>
            <a:r>
              <a:rPr lang="en-US" altLang="zh-CN" sz="1600" b="1" i="1" dirty="0"/>
              <a:t>s</a:t>
            </a:r>
            <a:r>
              <a:rPr lang="en-US" altLang="zh-CN" sz="1600" b="1" dirty="0">
                <a:latin typeface="宋体" charset="-122"/>
              </a:rPr>
              <a:t> </a:t>
            </a:r>
            <a:r>
              <a:rPr lang="zh-CN" altLang="en-US" sz="1600" b="1" dirty="0">
                <a:latin typeface="宋体" charset="-122"/>
              </a:rPr>
              <a:t>轨道成份依 </a:t>
            </a:r>
            <a:r>
              <a:rPr lang="en-US" altLang="zh-CN" sz="1600" b="1" dirty="0"/>
              <a:t>ClO</a:t>
            </a:r>
            <a:r>
              <a:rPr lang="en-US" altLang="zh-CN" sz="1600" b="1" baseline="-30000" dirty="0"/>
              <a:t>4</a:t>
            </a:r>
            <a:r>
              <a:rPr lang="en-US" altLang="zh-CN" sz="1600" b="1" baseline="30000" dirty="0"/>
              <a:t>- </a:t>
            </a:r>
            <a:r>
              <a:rPr lang="en-US" altLang="zh-CN" sz="1600" b="1" dirty="0"/>
              <a:t>-- ClO</a:t>
            </a:r>
            <a:r>
              <a:rPr lang="en-US" altLang="zh-CN" sz="1600" b="1" baseline="-30000" dirty="0"/>
              <a:t>3</a:t>
            </a:r>
            <a:r>
              <a:rPr lang="en-US" altLang="zh-CN" sz="1600" b="1" baseline="30000" dirty="0"/>
              <a:t>-  </a:t>
            </a:r>
            <a:r>
              <a:rPr lang="en-US" altLang="zh-CN" sz="1600" b="1" dirty="0"/>
              <a:t>-- </a:t>
            </a:r>
            <a:r>
              <a:rPr lang="en-US" altLang="zh-CN" sz="1600" b="1" dirty="0" err="1"/>
              <a:t>ClO</a:t>
            </a:r>
            <a:r>
              <a:rPr lang="en-US" altLang="zh-CN" sz="1600" b="1" baseline="30000" dirty="0">
                <a:latin typeface="宋体" charset="-122"/>
              </a:rPr>
              <a:t>-</a:t>
            </a:r>
            <a:r>
              <a:rPr lang="zh-CN" altLang="en-US" sz="1600" b="1" dirty="0">
                <a:latin typeface="宋体" charset="-122"/>
              </a:rPr>
              <a:t>顺序减弱，</a:t>
            </a:r>
            <a:r>
              <a:rPr lang="en-US" altLang="zh-CN" sz="1600" b="1" i="1" dirty="0" err="1">
                <a:latin typeface="宋体" charset="-122"/>
              </a:rPr>
              <a:t>σ</a:t>
            </a:r>
            <a:r>
              <a:rPr lang="zh-CN" altLang="en-US" sz="1600" b="1" dirty="0">
                <a:latin typeface="宋体" charset="-122"/>
              </a:rPr>
              <a:t>键也就依此顺序减弱；（2）</a:t>
            </a:r>
            <a:r>
              <a:rPr lang="en-US" altLang="zh-CN" sz="1600" b="1" dirty="0"/>
              <a:t>Cl-O</a:t>
            </a:r>
            <a:r>
              <a:rPr lang="zh-CN" altLang="en-US" sz="1600" b="1" dirty="0">
                <a:latin typeface="宋体" charset="-122"/>
              </a:rPr>
              <a:t>间存在的</a:t>
            </a:r>
            <a:r>
              <a:rPr lang="en-US" altLang="zh-CN" sz="1600" b="1" i="1" dirty="0"/>
              <a:t>d-p</a:t>
            </a:r>
            <a:r>
              <a:rPr lang="en-US" altLang="zh-CN" sz="1600" b="1" dirty="0">
                <a:latin typeface="宋体" charset="-122"/>
              </a:rPr>
              <a:t>π</a:t>
            </a:r>
            <a:r>
              <a:rPr lang="zh-CN" altLang="en-US" sz="1600" b="1" dirty="0">
                <a:latin typeface="宋体" charset="-122"/>
              </a:rPr>
              <a:t>键，因 </a:t>
            </a:r>
            <a:r>
              <a:rPr lang="en-US" altLang="zh-CN" sz="1600" b="1" dirty="0"/>
              <a:t>Cl </a:t>
            </a:r>
            <a:r>
              <a:rPr lang="zh-CN" altLang="en-US" sz="1600" b="1" dirty="0">
                <a:latin typeface="宋体" charset="-122"/>
              </a:rPr>
              <a:t>原子的 </a:t>
            </a:r>
            <a:r>
              <a:rPr lang="en-US" altLang="zh-CN" sz="1600" b="1" i="1" dirty="0">
                <a:latin typeface="宋体" charset="-122"/>
              </a:rPr>
              <a:t>d</a:t>
            </a:r>
            <a:r>
              <a:rPr lang="en-US" altLang="zh-CN" sz="1600" b="1" dirty="0">
                <a:latin typeface="宋体" charset="-122"/>
              </a:rPr>
              <a:t> </a:t>
            </a:r>
            <a:r>
              <a:rPr lang="zh-CN" altLang="en-US" sz="1600" b="1" dirty="0">
                <a:latin typeface="宋体" charset="-122"/>
              </a:rPr>
              <a:t>轨道按 </a:t>
            </a:r>
            <a:r>
              <a:rPr lang="en-US" altLang="zh-CN" sz="1600" b="1" dirty="0"/>
              <a:t>ClO</a:t>
            </a:r>
            <a:r>
              <a:rPr lang="en-US" altLang="zh-CN" sz="1600" b="1" baseline="-30000" dirty="0"/>
              <a:t>4</a:t>
            </a:r>
            <a:r>
              <a:rPr lang="en-US" altLang="zh-CN" sz="1600" b="1" baseline="30000" dirty="0"/>
              <a:t>- </a:t>
            </a:r>
            <a:r>
              <a:rPr lang="en-US" altLang="zh-CN" sz="1600" b="1" dirty="0"/>
              <a:t>-- ClO</a:t>
            </a:r>
            <a:r>
              <a:rPr lang="en-US" altLang="zh-CN" sz="1600" b="1" baseline="-30000" dirty="0"/>
              <a:t>3</a:t>
            </a:r>
            <a:r>
              <a:rPr lang="en-US" altLang="zh-CN" sz="1600" b="1" baseline="30000" dirty="0"/>
              <a:t>-  </a:t>
            </a:r>
            <a:r>
              <a:rPr lang="en-US" altLang="zh-CN" sz="1600" b="1" dirty="0"/>
              <a:t>-- </a:t>
            </a:r>
            <a:r>
              <a:rPr lang="en-US" altLang="zh-CN" sz="1600" b="1" dirty="0" err="1"/>
              <a:t>ClO</a:t>
            </a:r>
            <a:r>
              <a:rPr lang="en-US" altLang="zh-CN" sz="1600" b="1" baseline="30000" dirty="0">
                <a:latin typeface="宋体" charset="-122"/>
              </a:rPr>
              <a:t>- </a:t>
            </a:r>
            <a:r>
              <a:rPr lang="zh-CN" altLang="en-US" sz="1600" b="1" dirty="0">
                <a:latin typeface="宋体" charset="-122"/>
              </a:rPr>
              <a:t>顺序变大，而强度减弱.</a:t>
            </a:r>
            <a:r>
              <a:rPr lang="zh-CN" altLang="en-US" sz="1600" b="1" dirty="0"/>
              <a:t> 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44489" y="3075301"/>
            <a:ext cx="7416824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dirty="0"/>
              <a:t>       </a:t>
            </a:r>
            <a:r>
              <a:rPr lang="zh-CN" altLang="en-US" dirty="0"/>
              <a:t>氯的含氧酸的氧化性</a:t>
            </a:r>
            <a:r>
              <a:rPr lang="zh-CN" altLang="en-US"/>
              <a:t>为什么是 </a:t>
            </a:r>
            <a:r>
              <a:rPr lang="en-US" altLang="zh-CN" dirty="0" err="1"/>
              <a:t>ClO</a:t>
            </a:r>
            <a:r>
              <a:rPr lang="en-US" altLang="zh-CN" baseline="30000" dirty="0"/>
              <a:t>-</a:t>
            </a:r>
            <a:r>
              <a:rPr lang="en-US" altLang="zh-CN" dirty="0"/>
              <a:t>&gt;ClO</a:t>
            </a:r>
            <a:r>
              <a:rPr lang="en-US" altLang="zh-CN" baseline="-30000" dirty="0"/>
              <a:t>3</a:t>
            </a:r>
            <a:r>
              <a:rPr lang="en-US" altLang="zh-CN" baseline="30000" dirty="0"/>
              <a:t>-</a:t>
            </a:r>
            <a:r>
              <a:rPr lang="en-US" altLang="zh-CN" dirty="0"/>
              <a:t>&gt;ClO</a:t>
            </a:r>
            <a:r>
              <a:rPr lang="en-US" altLang="zh-CN" baseline="-30000" dirty="0"/>
              <a:t>4</a:t>
            </a:r>
            <a:r>
              <a:rPr lang="en-US" altLang="zh-CN" baseline="30000" dirty="0"/>
              <a:t>- </a:t>
            </a:r>
            <a:r>
              <a:rPr lang="en-US" altLang="zh-CN" dirty="0"/>
              <a:t>?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-12616" y="3630590"/>
            <a:ext cx="8820471" cy="7253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800" b="1" dirty="0"/>
              <a:t>    氯的含氧酸的还原产物是相同的（</a:t>
            </a:r>
            <a:r>
              <a:rPr lang="en-US" altLang="zh-CN" sz="1800" b="1" dirty="0"/>
              <a:t>Cl</a:t>
            </a:r>
            <a:r>
              <a:rPr lang="en-US" altLang="zh-CN" sz="1800" b="1" baseline="30000" dirty="0"/>
              <a:t>-  </a:t>
            </a:r>
            <a:r>
              <a:rPr lang="zh-CN" altLang="en-US" sz="1800" b="1" dirty="0"/>
              <a:t>和 </a:t>
            </a:r>
            <a:r>
              <a:rPr lang="en-US" altLang="zh-CN" sz="1800" b="1" dirty="0" err="1"/>
              <a:t>HCl</a:t>
            </a:r>
            <a:r>
              <a:rPr lang="en-US" altLang="zh-CN" sz="1800" b="1" dirty="0"/>
              <a:t>），</a:t>
            </a:r>
            <a:r>
              <a:rPr lang="zh-CN" altLang="en-US" sz="1800" b="1" dirty="0"/>
              <a:t>因此它们氧化性强弱主要取决于拆开旧键的难易。</a:t>
            </a: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685801" y="5018112"/>
            <a:ext cx="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9" name="组 18"/>
          <p:cNvGrpSpPr/>
          <p:nvPr/>
        </p:nvGrpSpPr>
        <p:grpSpPr>
          <a:xfrm>
            <a:off x="1403648" y="4165710"/>
            <a:ext cx="5282215" cy="1252651"/>
            <a:chOff x="1403648" y="4165710"/>
            <a:chExt cx="5282215" cy="1252651"/>
          </a:xfrm>
        </p:grpSpPr>
        <p:sp>
          <p:nvSpPr>
            <p:cNvPr id="9" name="Text Box 6"/>
            <p:cNvSpPr txBox="1">
              <a:spLocks noChangeArrowheads="1"/>
            </p:cNvSpPr>
            <p:nvPr/>
          </p:nvSpPr>
          <p:spPr bwMode="auto">
            <a:xfrm>
              <a:off x="1403648" y="4165710"/>
              <a:ext cx="5282215" cy="12526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/>
                <a:t>              </a:t>
              </a:r>
              <a:r>
                <a:rPr lang="zh-CN" altLang="en-US" sz="1400" b="1"/>
                <a:t>含氧酸种类     </a:t>
              </a:r>
              <a:r>
                <a:rPr lang="en-US" altLang="zh-CN" sz="1400" b="1"/>
                <a:t>Cl-O</a:t>
              </a:r>
              <a:r>
                <a:rPr lang="zh-CN" altLang="en-US" sz="1400" b="1"/>
                <a:t>键长（</a:t>
              </a:r>
              <a:r>
                <a:rPr lang="en-US" altLang="zh-CN" sz="1400" b="1"/>
                <a:t>pm）    Cl-O</a:t>
              </a:r>
              <a:r>
                <a:rPr lang="zh-CN" altLang="en-US" sz="1400" b="1"/>
                <a:t>键能（</a:t>
              </a:r>
              <a:r>
                <a:rPr lang="en-US" altLang="zh-CN" sz="1400" b="1"/>
                <a:t>kJ·mol</a:t>
              </a:r>
              <a:r>
                <a:rPr lang="en-US" altLang="zh-CN" sz="1400" b="1" baseline="30000"/>
                <a:t>-1</a:t>
              </a:r>
              <a:r>
                <a:rPr lang="en-US" altLang="zh-CN" sz="1400" b="1"/>
                <a:t>）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1"/>
                <a:t>                 ClO</a:t>
              </a:r>
              <a:r>
                <a:rPr lang="en-US" altLang="zh-CN" sz="1400" b="1" baseline="30000"/>
                <a:t>-</a:t>
              </a:r>
              <a:r>
                <a:rPr lang="en-US" altLang="zh-CN" sz="1400" b="1"/>
                <a:t>                       170                          209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1"/>
                <a:t>                 ClO</a:t>
              </a:r>
              <a:r>
                <a:rPr lang="en-US" altLang="zh-CN" sz="1400" b="1" baseline="-25000"/>
                <a:t>3</a:t>
              </a:r>
              <a:r>
                <a:rPr lang="en-US" altLang="zh-CN" sz="1400" b="1" baseline="30000"/>
                <a:t>-</a:t>
              </a:r>
              <a:r>
                <a:rPr lang="en-US" altLang="zh-CN" sz="1400" b="1"/>
                <a:t>                      157                          244</a:t>
              </a:r>
            </a:p>
            <a:p>
              <a:pPr>
                <a:lnSpc>
                  <a:spcPct val="130000"/>
                </a:lnSpc>
              </a:pPr>
              <a:r>
                <a:rPr lang="en-US" altLang="zh-CN" sz="1400" b="1"/>
                <a:t>                 ClO</a:t>
              </a:r>
              <a:r>
                <a:rPr lang="en-US" altLang="zh-CN" sz="1400" b="1" baseline="-25000"/>
                <a:t>4</a:t>
              </a:r>
              <a:r>
                <a:rPr lang="en-US" altLang="zh-CN" sz="1400" b="1" baseline="30000"/>
                <a:t>-</a:t>
              </a:r>
              <a:r>
                <a:rPr lang="en-US" altLang="zh-CN" sz="1400" b="1"/>
                <a:t>                      145                          364</a:t>
              </a: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121495" y="4227697"/>
              <a:ext cx="4419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2121495" y="5370697"/>
              <a:ext cx="44196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2121495" y="4532497"/>
              <a:ext cx="44196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18" name="Picture 16" descr="26.gif (3664 字节)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1" y="8664600"/>
            <a:ext cx="5829300" cy="1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7887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85</a:t>
            </a:fld>
            <a:endParaRPr lang="en-US" altLang="zh-CN"/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209154" y="980728"/>
            <a:ext cx="8458200" cy="123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卤素互化物是由不同卤素原子之间形成的，因而又叫卤素间化合物，是一类既包含正氧化态卤素原子又包含负氧化态卤素原子的化合物。二元分子型卤素互化物的通式为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XY，XY</a:t>
            </a:r>
            <a:r>
              <a:rPr lang="en-US" altLang="zh-CN" sz="2000" b="1" baseline="-30000" dirty="0">
                <a:latin typeface="SimHei" charset="-122"/>
                <a:ea typeface="SimHei" charset="-122"/>
                <a:cs typeface="SimHei" charset="-122"/>
              </a:rPr>
              <a:t>3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，XY</a:t>
            </a:r>
            <a:r>
              <a:rPr lang="en-US" altLang="zh-CN" sz="2000" b="1" baseline="-30000" dirty="0">
                <a:latin typeface="SimHei" charset="-122"/>
                <a:ea typeface="SimHei" charset="-122"/>
                <a:cs typeface="SimHei" charset="-122"/>
              </a:rPr>
              <a:t>5</a:t>
            </a:r>
            <a:r>
              <a:rPr lang="zh-CN" altLang="en-US" sz="2000" b="1" dirty="0">
                <a:latin typeface="SimHei" charset="-122"/>
                <a:ea typeface="SimHei" charset="-122"/>
                <a:cs typeface="SimHei" charset="-122"/>
              </a:rPr>
              <a:t>和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XY</a:t>
            </a:r>
            <a:r>
              <a:rPr lang="en-US" altLang="zh-CN" sz="2000" b="1" baseline="-30000" dirty="0">
                <a:latin typeface="SimHei" charset="-122"/>
                <a:ea typeface="SimHei" charset="-122"/>
                <a:cs typeface="SimHei" charset="-122"/>
              </a:rPr>
              <a:t>7</a:t>
            </a:r>
            <a:r>
              <a:rPr lang="en-US" altLang="zh-CN" sz="2000" b="1" dirty="0">
                <a:latin typeface="SimHei" charset="-122"/>
                <a:ea typeface="SimHei" charset="-122"/>
                <a:cs typeface="SimHei" charset="-122"/>
              </a:rPr>
              <a:t>（X≠F，Y≠I）</a:t>
            </a:r>
            <a:endParaRPr lang="zh-CN" altLang="en-US" sz="2000" b="1" dirty="0">
              <a:latin typeface="SimHei" charset="-122"/>
              <a:ea typeface="SimHei" charset="-122"/>
              <a:cs typeface="SimHei" charset="-122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80307" y="2492896"/>
            <a:ext cx="71628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600" b="1"/>
              <a:t>XY                                  XY</a:t>
            </a:r>
            <a:r>
              <a:rPr lang="en-US" altLang="zh-CN" sz="1600" b="1" baseline="-25000"/>
              <a:t>3 </a:t>
            </a:r>
            <a:r>
              <a:rPr lang="en-US" altLang="zh-CN" sz="1600" b="1"/>
              <a:t>                                   XY</a:t>
            </a:r>
            <a:r>
              <a:rPr lang="en-US" altLang="zh-CN" sz="1600" b="1" baseline="-25000"/>
              <a:t>5 </a:t>
            </a:r>
            <a:r>
              <a:rPr lang="en-US" altLang="zh-CN" sz="1600" b="1"/>
              <a:t>                                XY</a:t>
            </a:r>
            <a:r>
              <a:rPr lang="en-US" altLang="zh-CN" sz="1600" b="1" baseline="-25000"/>
              <a:t>7</a:t>
            </a:r>
          </a:p>
        </p:txBody>
      </p:sp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556420" y="2673871"/>
            <a:ext cx="2047875" cy="214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b="1"/>
              <a:t>ClF</a:t>
            </a:r>
            <a:r>
              <a:rPr lang="en-US" altLang="zh-CN" sz="1400" b="1"/>
              <a:t>(</a:t>
            </a:r>
            <a:r>
              <a:rPr lang="zh-CN" altLang="en-US" sz="1400" b="1"/>
              <a:t>无色，</a:t>
            </a:r>
            <a:r>
              <a:rPr lang="en-US" altLang="zh-CN" sz="1400" b="1"/>
              <a:t>b.p. -100℃)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BrF</a:t>
            </a:r>
            <a:r>
              <a:rPr lang="en-US" altLang="zh-CN" sz="1400" b="1"/>
              <a:t>(</a:t>
            </a:r>
            <a:r>
              <a:rPr lang="zh-CN" altLang="en-US" sz="1400" b="1"/>
              <a:t>亮棕，</a:t>
            </a:r>
            <a:r>
              <a:rPr lang="en-US" altLang="zh-CN" sz="1400" b="1"/>
              <a:t>b.p. ～20℃)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IF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BrCl</a:t>
            </a:r>
            <a:r>
              <a:rPr lang="en-US" altLang="zh-CN" sz="1400" b="1"/>
              <a:t>(</a:t>
            </a:r>
            <a:r>
              <a:rPr lang="zh-CN" altLang="en-US" sz="1400" b="1"/>
              <a:t>红棕，</a:t>
            </a:r>
            <a:r>
              <a:rPr lang="en-US" altLang="zh-CN" sz="1400" b="1"/>
              <a:t>b.p. ～5℃)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ICl</a:t>
            </a:r>
            <a:r>
              <a:rPr lang="en-US" altLang="zh-CN" sz="1400" b="1"/>
              <a:t>(</a:t>
            </a:r>
            <a:r>
              <a:rPr lang="zh-CN" altLang="en-US" sz="1400" b="1"/>
              <a:t>红色，固体</a:t>
            </a:r>
            <a:r>
              <a:rPr lang="en-US" altLang="zh-CN" sz="1400" b="1"/>
              <a:t>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IBr</a:t>
            </a:r>
            <a:r>
              <a:rPr lang="en-US" altLang="zh-CN" sz="1400" b="1"/>
              <a:t>(</a:t>
            </a:r>
            <a:r>
              <a:rPr lang="zh-CN" altLang="en-US" sz="1400" b="1"/>
              <a:t>黑色，固体</a:t>
            </a:r>
            <a:r>
              <a:rPr lang="en-US" altLang="zh-CN" sz="1400" b="1"/>
              <a:t>)</a:t>
            </a:r>
          </a:p>
        </p:txBody>
      </p: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2704307" y="2673871"/>
            <a:ext cx="2868613" cy="210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b="1" dirty="0"/>
              <a:t>ClF</a:t>
            </a:r>
            <a:r>
              <a:rPr lang="en-US" altLang="zh-CN" sz="1600" b="1" baseline="-25000" dirty="0"/>
              <a:t>3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无色，</a:t>
            </a:r>
            <a:r>
              <a:rPr lang="en-US" altLang="zh-CN" sz="1400" b="1" dirty="0" err="1"/>
              <a:t>b.p</a:t>
            </a:r>
            <a:r>
              <a:rPr lang="en-US" altLang="zh-CN" sz="1400" b="1" dirty="0"/>
              <a:t>. 12℃)</a:t>
            </a:r>
          </a:p>
          <a:p>
            <a:pPr>
              <a:lnSpc>
                <a:spcPct val="140000"/>
              </a:lnSpc>
            </a:pPr>
            <a:r>
              <a:rPr lang="en-US" altLang="zh-CN" sz="1600" b="1" dirty="0"/>
              <a:t>BrF</a:t>
            </a:r>
            <a:r>
              <a:rPr lang="en-US" altLang="zh-CN" sz="1600" b="1" baseline="-25000" dirty="0"/>
              <a:t>3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黄，</a:t>
            </a:r>
            <a:r>
              <a:rPr lang="en-US" altLang="zh-CN" sz="1400" b="1" dirty="0" err="1"/>
              <a:t>b.p</a:t>
            </a:r>
            <a:r>
              <a:rPr lang="en-US" altLang="zh-CN" sz="1400" b="1" dirty="0"/>
              <a:t>. 126℃)</a:t>
            </a:r>
          </a:p>
          <a:p>
            <a:pPr>
              <a:lnSpc>
                <a:spcPct val="140000"/>
              </a:lnSpc>
            </a:pPr>
            <a:r>
              <a:rPr lang="en-US" altLang="zh-CN" sz="1600" b="1" dirty="0"/>
              <a:t>(IF</a:t>
            </a:r>
            <a:r>
              <a:rPr lang="en-US" altLang="zh-CN" sz="1600" b="1" baseline="-25000" dirty="0"/>
              <a:t>3</a:t>
            </a:r>
            <a:r>
              <a:rPr lang="en-US" altLang="zh-CN" sz="1600" b="1" dirty="0"/>
              <a:t>)</a:t>
            </a:r>
            <a:r>
              <a:rPr lang="en-US" altLang="zh-CN" sz="1600" b="1" baseline="-25000" dirty="0"/>
              <a:t>n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黄，分解，</a:t>
            </a:r>
            <a:r>
              <a:rPr lang="en-US" altLang="zh-CN" sz="1400" b="1" dirty="0" err="1"/>
              <a:t>b.p</a:t>
            </a:r>
            <a:r>
              <a:rPr lang="en-US" altLang="zh-CN" sz="1400" b="1" dirty="0"/>
              <a:t>. -28℃)</a:t>
            </a:r>
          </a:p>
          <a:p>
            <a:pPr>
              <a:lnSpc>
                <a:spcPct val="140000"/>
              </a:lnSpc>
            </a:pPr>
            <a:endParaRPr lang="en-US" altLang="zh-CN" sz="1400" b="1" dirty="0"/>
          </a:p>
          <a:p>
            <a:pPr>
              <a:lnSpc>
                <a:spcPct val="140000"/>
              </a:lnSpc>
            </a:pPr>
            <a:endParaRPr lang="en-US" altLang="zh-CN" sz="1600" b="1" dirty="0"/>
          </a:p>
          <a:p>
            <a:pPr>
              <a:lnSpc>
                <a:spcPct val="140000"/>
              </a:lnSpc>
            </a:pPr>
            <a:r>
              <a:rPr lang="en-US" altLang="zh-CN" sz="1600" b="1" dirty="0"/>
              <a:t>I</a:t>
            </a:r>
            <a:r>
              <a:rPr lang="en-US" altLang="zh-CN" sz="1600" b="1" baseline="-25000" dirty="0"/>
              <a:t>2</a:t>
            </a:r>
            <a:r>
              <a:rPr lang="en-US" altLang="zh-CN" sz="1600" b="1" dirty="0"/>
              <a:t>Cl</a:t>
            </a:r>
            <a:r>
              <a:rPr lang="en-US" altLang="zh-CN" sz="1600" b="1" baseline="-25000" dirty="0"/>
              <a:t>6</a:t>
            </a:r>
            <a:r>
              <a:rPr lang="en-US" altLang="zh-CN" sz="1400" b="1" dirty="0"/>
              <a:t>(</a:t>
            </a:r>
            <a:r>
              <a:rPr lang="zh-CN" altLang="en-US" sz="1400" b="1" dirty="0"/>
              <a:t>亮黄，</a:t>
            </a:r>
            <a:r>
              <a:rPr lang="en-US" altLang="zh-CN" sz="1400" b="1" dirty="0" err="1"/>
              <a:t>m.p</a:t>
            </a:r>
            <a:r>
              <a:rPr lang="en-US" altLang="zh-CN" sz="1400" b="1" dirty="0"/>
              <a:t>. 101℃, 5×10</a:t>
            </a:r>
            <a:r>
              <a:rPr lang="en-US" altLang="zh-CN" sz="1400" b="1" baseline="30000" dirty="0"/>
              <a:t>5</a:t>
            </a:r>
            <a:r>
              <a:rPr lang="en-US" altLang="zh-CN" sz="1400" b="1" dirty="0"/>
              <a:t>Pa)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066507" y="2673871"/>
            <a:ext cx="1976438" cy="1120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b="1"/>
              <a:t>ClF</a:t>
            </a:r>
            <a:r>
              <a:rPr lang="en-US" altLang="zh-CN" sz="1600" b="1" baseline="-25000"/>
              <a:t>5</a:t>
            </a:r>
            <a:r>
              <a:rPr lang="en-US" altLang="zh-CN" sz="1400" b="1"/>
              <a:t>(</a:t>
            </a:r>
            <a:r>
              <a:rPr lang="zh-CN" altLang="en-US" sz="1400" b="1"/>
              <a:t>无色，</a:t>
            </a:r>
            <a:r>
              <a:rPr lang="en-US" altLang="zh-CN" sz="1400" b="1"/>
              <a:t>b.p. -13℃)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BrF</a:t>
            </a:r>
            <a:r>
              <a:rPr lang="en-US" altLang="zh-CN" sz="1600" b="1" baseline="-25000"/>
              <a:t>5</a:t>
            </a:r>
            <a:r>
              <a:rPr lang="en-US" altLang="zh-CN" sz="1400" b="1"/>
              <a:t>(</a:t>
            </a:r>
            <a:r>
              <a:rPr lang="zh-CN" altLang="en-US" sz="1400" b="1"/>
              <a:t>无色，</a:t>
            </a:r>
            <a:r>
              <a:rPr lang="en-US" altLang="zh-CN" sz="1400" b="1"/>
              <a:t>b.p. 41℃)</a:t>
            </a:r>
          </a:p>
          <a:p>
            <a:pPr>
              <a:lnSpc>
                <a:spcPct val="140000"/>
              </a:lnSpc>
            </a:pPr>
            <a:r>
              <a:rPr lang="en-US" altLang="zh-CN" sz="1600" b="1"/>
              <a:t>IF</a:t>
            </a:r>
            <a:r>
              <a:rPr lang="en-US" altLang="zh-CN" sz="1600" b="1" baseline="-25000"/>
              <a:t>5</a:t>
            </a:r>
            <a:r>
              <a:rPr lang="en-US" altLang="zh-CN" sz="1400" b="1"/>
              <a:t>(</a:t>
            </a:r>
            <a:r>
              <a:rPr lang="zh-CN" altLang="en-US" sz="1400" b="1"/>
              <a:t>无色，</a:t>
            </a:r>
            <a:r>
              <a:rPr lang="en-US" altLang="zh-CN" sz="1400" b="1"/>
              <a:t>b.p. 105℃)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7047707" y="3359671"/>
            <a:ext cx="1744388" cy="39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600" b="1"/>
              <a:t>IF</a:t>
            </a:r>
            <a:r>
              <a:rPr lang="en-US" altLang="zh-CN" sz="1600" b="1" baseline="-25000"/>
              <a:t>7</a:t>
            </a:r>
            <a:r>
              <a:rPr lang="en-US" altLang="zh-CN" sz="1400" b="1"/>
              <a:t>(</a:t>
            </a:r>
            <a:r>
              <a:rPr lang="zh-CN" altLang="en-US" sz="1400" b="1"/>
              <a:t>无色，升华5</a:t>
            </a:r>
            <a:r>
              <a:rPr lang="en-US" altLang="zh-CN" sz="1400" b="1"/>
              <a:t>℃)</a:t>
            </a:r>
          </a:p>
        </p:txBody>
      </p:sp>
      <p:sp>
        <p:nvSpPr>
          <p:cNvPr id="10" name="Line 11"/>
          <p:cNvSpPr>
            <a:spLocks noChangeShapeType="1"/>
          </p:cNvSpPr>
          <p:nvPr/>
        </p:nvSpPr>
        <p:spPr bwMode="auto">
          <a:xfrm>
            <a:off x="646907" y="2492896"/>
            <a:ext cx="8001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1" name="Line 12"/>
          <p:cNvSpPr>
            <a:spLocks noChangeShapeType="1"/>
          </p:cNvSpPr>
          <p:nvPr/>
        </p:nvSpPr>
        <p:spPr bwMode="auto">
          <a:xfrm>
            <a:off x="570707" y="4807471"/>
            <a:ext cx="81534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3"/>
          <p:cNvSpPr>
            <a:spLocks noChangeShapeType="1"/>
          </p:cNvSpPr>
          <p:nvPr/>
        </p:nvSpPr>
        <p:spPr bwMode="auto">
          <a:xfrm>
            <a:off x="570707" y="2780928"/>
            <a:ext cx="80772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2C551678-8707-9C49-A807-CA09BDE89B06}"/>
              </a:ext>
            </a:extLst>
          </p:cNvPr>
          <p:cNvSpPr>
            <a:spLocks noGrp="1" noChangeArrowheads="1"/>
          </p:cNvSpPr>
          <p:nvPr/>
        </p:nvSpPr>
        <p:spPr>
          <a:xfrm>
            <a:off x="1691680" y="12512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卤素互化物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59B3C47-434D-AF4D-AF48-AC821BACC37F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3" name="Text Box 1026">
            <a:extLst>
              <a:ext uri="{FF2B5EF4-FFF2-40B4-BE49-F238E27FC236}">
                <a16:creationId xmlns:a16="http://schemas.microsoft.com/office/drawing/2014/main" id="{36A4CC9E-A7B1-FD46-B3DB-E5C9E0469C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456" y="5486563"/>
            <a:ext cx="2590800" cy="1082675"/>
          </a:xfrm>
          <a:prstGeom prst="rect">
            <a:avLst/>
          </a:prstGeom>
          <a:solidFill>
            <a:srgbClr val="FFFF99"/>
          </a:solidFill>
          <a:ln w="9525">
            <a:solidFill>
              <a:srgbClr val="CC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 = I</a:t>
            </a:r>
            <a:r>
              <a:rPr lang="zh-CN" altLang="en-US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， 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X’ = F                  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IF, IF</a:t>
            </a:r>
            <a:r>
              <a:rPr lang="en-US" altLang="zh-CN" sz="2800" b="1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, IF</a:t>
            </a:r>
            <a:r>
              <a:rPr lang="en-US" altLang="zh-CN" sz="2800" b="1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5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, IF</a:t>
            </a:r>
            <a:r>
              <a:rPr lang="en-US" altLang="zh-CN" sz="2800" b="1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7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       </a:t>
            </a:r>
          </a:p>
        </p:txBody>
      </p:sp>
      <p:sp>
        <p:nvSpPr>
          <p:cNvPr id="24" name="Text Box 1027">
            <a:extLst>
              <a:ext uri="{FF2B5EF4-FFF2-40B4-BE49-F238E27FC236}">
                <a16:creationId xmlns:a16="http://schemas.microsoft.com/office/drawing/2014/main" id="{3195CD96-6D5E-984E-BC74-A7D4BFA556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056" y="5029363"/>
            <a:ext cx="7042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电负性差越大</a:t>
            </a:r>
            <a:r>
              <a:rPr lang="en-US" altLang="zh-CN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, </a:t>
            </a:r>
            <a:r>
              <a:rPr lang="zh-CN" altLang="en-US" b="1" dirty="0">
                <a:solidFill>
                  <a:schemeClr val="hlink"/>
                </a:solidFill>
                <a:latin typeface="Times New Roman" panose="02020603050405020304" pitchFamily="18" charset="0"/>
              </a:rPr>
              <a:t>键能越大，卤素的互化物数目越多</a:t>
            </a:r>
          </a:p>
        </p:txBody>
      </p:sp>
      <p:sp>
        <p:nvSpPr>
          <p:cNvPr id="25" name="Text Box 1030">
            <a:extLst>
              <a:ext uri="{FF2B5EF4-FFF2-40B4-BE49-F238E27FC236}">
                <a16:creationId xmlns:a16="http://schemas.microsoft.com/office/drawing/2014/main" id="{9285B0EB-0B9F-B749-8D2E-878086CED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5856" y="5486563"/>
            <a:ext cx="2743200" cy="1082675"/>
          </a:xfrm>
          <a:prstGeom prst="rect">
            <a:avLst/>
          </a:prstGeom>
          <a:solidFill>
            <a:srgbClr val="FFFF99"/>
          </a:solidFill>
          <a:ln w="9525">
            <a:solidFill>
              <a:srgbClr val="CC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 = I</a:t>
            </a:r>
            <a:r>
              <a:rPr lang="zh-CN" altLang="en-US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X’= Cl                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ICl, ICl</a:t>
            </a:r>
            <a:r>
              <a:rPr lang="en-US" altLang="zh-CN" sz="2800" b="1" baseline="-25000">
                <a:solidFill>
                  <a:schemeClr val="folHlink"/>
                </a:solidFill>
                <a:latin typeface="Times New Roman" panose="02020603050405020304" pitchFamily="18" charset="0"/>
              </a:rPr>
              <a:t>3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           </a:t>
            </a:r>
          </a:p>
        </p:txBody>
      </p:sp>
      <p:sp>
        <p:nvSpPr>
          <p:cNvPr id="28" name="Text Box 1031">
            <a:extLst>
              <a:ext uri="{FF2B5EF4-FFF2-40B4-BE49-F238E27FC236}">
                <a16:creationId xmlns:a16="http://schemas.microsoft.com/office/drawing/2014/main" id="{E7B5DB39-1B03-0B4C-BBD3-D5D504EC90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7656" y="5486563"/>
            <a:ext cx="2590800" cy="1082675"/>
          </a:xfrm>
          <a:prstGeom prst="rect">
            <a:avLst/>
          </a:prstGeom>
          <a:solidFill>
            <a:srgbClr val="FFFF99"/>
          </a:solidFill>
          <a:ln w="9525">
            <a:solidFill>
              <a:srgbClr val="CC33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 = I</a:t>
            </a:r>
            <a:r>
              <a:rPr lang="zh-CN" altLang="en-US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X’= Br                     </a:t>
            </a:r>
          </a:p>
          <a:p>
            <a:pPr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>
                <a:solidFill>
                  <a:schemeClr val="folHlink"/>
                </a:solidFill>
                <a:latin typeface="Times New Roman" panose="02020603050405020304" pitchFamily="18" charset="0"/>
              </a:rPr>
              <a:t>   IBr  </a:t>
            </a:r>
          </a:p>
        </p:txBody>
      </p:sp>
    </p:spTree>
    <p:extLst>
      <p:ext uri="{BB962C8B-B14F-4D97-AF65-F5344CB8AC3E}">
        <p14:creationId xmlns:p14="http://schemas.microsoft.com/office/powerpoint/2010/main" val="81932717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86</a:t>
            </a:fld>
            <a:endParaRPr lang="en-US" altLang="zh-CN"/>
          </a:p>
        </p:txBody>
      </p:sp>
      <p:sp>
        <p:nvSpPr>
          <p:cNvPr id="3" name="Text Box 9"/>
          <p:cNvSpPr txBox="1">
            <a:spLocks noChangeArrowheads="1"/>
          </p:cNvSpPr>
          <p:nvPr/>
        </p:nvSpPr>
        <p:spPr bwMode="auto">
          <a:xfrm>
            <a:off x="1165912" y="1771218"/>
            <a:ext cx="5959475" cy="2308324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32035" y="4450737"/>
            <a:ext cx="8077200" cy="2227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04800"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096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40000"/>
              </a:lnSpc>
            </a:pPr>
            <a:r>
              <a:rPr lang="zh-CN" altLang="en-US" sz="2000" b="1"/>
              <a:t>    像单质卤素一样，所有卤素互化物都是氧化剂.大规模生产的 </a:t>
            </a:r>
            <a:r>
              <a:rPr lang="en-US" altLang="zh-CN" sz="2000" b="1" dirty="0"/>
              <a:t>ClF</a:t>
            </a:r>
            <a:r>
              <a:rPr lang="en-US" altLang="zh-CN" sz="2000" b="1" baseline="-30000" dirty="0"/>
              <a:t>3</a:t>
            </a:r>
            <a:r>
              <a:rPr lang="zh-CN" altLang="en-US" sz="2000" b="1" dirty="0"/>
              <a:t>用于制备 </a:t>
            </a:r>
            <a:r>
              <a:rPr lang="en-US" altLang="zh-CN" sz="2000" b="1" dirty="0"/>
              <a:t>UF</a:t>
            </a:r>
            <a:r>
              <a:rPr lang="en-US" altLang="zh-CN" sz="2000" b="1" baseline="-30000" dirty="0"/>
              <a:t>6 </a:t>
            </a:r>
            <a:r>
              <a:rPr lang="zh-CN" altLang="en-US" sz="2000" b="1" dirty="0"/>
              <a:t>以富集 </a:t>
            </a:r>
            <a:r>
              <a:rPr lang="zh-CN" altLang="en-US" sz="2000" b="1" baseline="30000" dirty="0"/>
              <a:t>235</a:t>
            </a:r>
            <a:r>
              <a:rPr lang="en-US" altLang="zh-CN" sz="2000" b="1" dirty="0"/>
              <a:t>U </a:t>
            </a:r>
            <a:r>
              <a:rPr lang="zh-CN" altLang="en-US" sz="2000" b="1" dirty="0"/>
              <a:t>同位素：</a:t>
            </a:r>
          </a:p>
          <a:p>
            <a:pPr>
              <a:lnSpc>
                <a:spcPct val="140000"/>
              </a:lnSpc>
            </a:pPr>
            <a:r>
              <a:rPr lang="zh-CN" altLang="en-US" sz="2000" b="1" dirty="0"/>
              <a:t>                      </a:t>
            </a:r>
            <a:r>
              <a:rPr lang="en-US" altLang="zh-CN" sz="2000" b="1" dirty="0"/>
              <a:t>UF</a:t>
            </a:r>
            <a:r>
              <a:rPr lang="en-US" altLang="zh-CN" sz="2000" b="1" baseline="-25000" dirty="0"/>
              <a:t>4 </a:t>
            </a:r>
            <a:r>
              <a:rPr lang="en-US" altLang="zh-CN" sz="2000" b="1" dirty="0"/>
              <a:t>(s) + ClF</a:t>
            </a:r>
            <a:r>
              <a:rPr lang="en-US" altLang="zh-CN" sz="2000" b="1" baseline="-25000" dirty="0"/>
              <a:t>3</a:t>
            </a:r>
            <a:r>
              <a:rPr lang="en-US" altLang="zh-CN" sz="2000" b="1" dirty="0"/>
              <a:t> (g)              UF</a:t>
            </a:r>
            <a:r>
              <a:rPr lang="en-US" altLang="zh-CN" sz="2000" b="1" baseline="-25000" dirty="0"/>
              <a:t>6</a:t>
            </a:r>
            <a:r>
              <a:rPr lang="en-US" altLang="zh-CN" sz="2000" b="1" dirty="0"/>
              <a:t> (s) + </a:t>
            </a:r>
            <a:r>
              <a:rPr lang="en-US" altLang="zh-CN" sz="2000" b="1" dirty="0" err="1"/>
              <a:t>ClF</a:t>
            </a:r>
            <a:r>
              <a:rPr lang="en-US" altLang="zh-CN" sz="2000" b="1" dirty="0"/>
              <a:t> (g)</a:t>
            </a:r>
          </a:p>
          <a:p>
            <a:pPr>
              <a:lnSpc>
                <a:spcPct val="140000"/>
              </a:lnSpc>
            </a:pPr>
            <a:r>
              <a:rPr lang="en-US" altLang="zh-CN" sz="2000" b="1" dirty="0">
                <a:latin typeface="宋体" charset="-122"/>
              </a:rPr>
              <a:t> ClF</a:t>
            </a:r>
            <a:r>
              <a:rPr lang="en-US" altLang="zh-CN" sz="2000" b="1" baseline="-30000" dirty="0">
                <a:latin typeface="宋体" charset="-122"/>
              </a:rPr>
              <a:t>3 </a:t>
            </a:r>
            <a:r>
              <a:rPr lang="zh-CN" altLang="en-US" sz="2000" b="1" dirty="0">
                <a:latin typeface="宋体" charset="-122"/>
              </a:rPr>
              <a:t>还用来使镍器内壁形成一层使镍钝化的氟化物薄膜，实验室常用这种器皿进行氟化学研究.</a:t>
            </a:r>
            <a:r>
              <a:rPr lang="zh-CN" altLang="en-US" sz="2000" b="1" dirty="0"/>
              <a:t> 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47258" y="1075754"/>
            <a:ext cx="8646753" cy="476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>
                <a:latin typeface="宋体" charset="-122"/>
              </a:rPr>
              <a:t>卤素互化物性质</a:t>
            </a:r>
            <a:r>
              <a:rPr lang="zh-CN" altLang="en-US" b="1" dirty="0">
                <a:latin typeface="宋体" charset="-122"/>
              </a:rPr>
              <a:t>往往介于形成它们的卤素双</a:t>
            </a:r>
            <a:r>
              <a:rPr lang="zh-CN" altLang="en-US" b="1">
                <a:latin typeface="宋体" charset="-122"/>
              </a:rPr>
              <a:t>原子分子性质之间</a:t>
            </a:r>
            <a:endParaRPr lang="zh-CN" altLang="en-US" b="1" dirty="0">
              <a:latin typeface="宋体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572438" y="1847418"/>
            <a:ext cx="438467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/>
              <a:t>Cl</a:t>
            </a:r>
            <a:r>
              <a:rPr lang="en-US" altLang="zh-CN" b="1" baseline="-25000" dirty="0"/>
              <a:t>2 </a:t>
            </a:r>
            <a:r>
              <a:rPr lang="en-US" altLang="zh-CN" b="1" dirty="0"/>
              <a:t>                 </a:t>
            </a:r>
            <a:r>
              <a:rPr lang="en-US" altLang="zh-CN" b="1" dirty="0" err="1"/>
              <a:t>ICl</a:t>
            </a:r>
            <a:r>
              <a:rPr lang="en-US" altLang="zh-CN" b="1" dirty="0"/>
              <a:t>                   I</a:t>
            </a:r>
            <a:r>
              <a:rPr lang="en-US" altLang="zh-CN" b="1" baseline="-25000" dirty="0"/>
              <a:t>2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204435" y="2317318"/>
            <a:ext cx="1192955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/>
              <a:t>颜色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熔点/℃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沸点/℃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2477128" y="2304618"/>
            <a:ext cx="800219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/>
              <a:t>黄绿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-101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-35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229728" y="2304618"/>
            <a:ext cx="800219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/>
              <a:t>深红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27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97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6058528" y="2304618"/>
            <a:ext cx="800219" cy="153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/>
              <a:t>黑色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114</a:t>
            </a:r>
          </a:p>
          <a:p>
            <a:pPr algn="ctr">
              <a:lnSpc>
                <a:spcPct val="130000"/>
              </a:lnSpc>
            </a:pPr>
            <a:r>
              <a:rPr lang="zh-CN" altLang="en-US"/>
              <a:t>184</a:t>
            </a:r>
          </a:p>
        </p:txBody>
      </p:sp>
      <p:sp>
        <p:nvSpPr>
          <p:cNvPr id="11" name="Line 10"/>
          <p:cNvSpPr>
            <a:spLocks noChangeShapeType="1"/>
          </p:cNvSpPr>
          <p:nvPr/>
        </p:nvSpPr>
        <p:spPr bwMode="auto">
          <a:xfrm>
            <a:off x="1242112" y="3861048"/>
            <a:ext cx="5715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2" name="Line 11"/>
          <p:cNvSpPr>
            <a:spLocks noChangeShapeType="1"/>
          </p:cNvSpPr>
          <p:nvPr/>
        </p:nvSpPr>
        <p:spPr bwMode="auto">
          <a:xfrm>
            <a:off x="1242112" y="1847418"/>
            <a:ext cx="5715000" cy="0"/>
          </a:xfrm>
          <a:prstGeom prst="line">
            <a:avLst/>
          </a:prstGeom>
          <a:noFill/>
          <a:ln w="254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3" name="Line 13"/>
          <p:cNvSpPr>
            <a:spLocks noChangeShapeType="1"/>
          </p:cNvSpPr>
          <p:nvPr/>
        </p:nvSpPr>
        <p:spPr bwMode="auto">
          <a:xfrm>
            <a:off x="1242112" y="2304618"/>
            <a:ext cx="5715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385112" y="1847418"/>
            <a:ext cx="28904" cy="198087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grpSp>
        <p:nvGrpSpPr>
          <p:cNvPr id="15" name="Group 17"/>
          <p:cNvGrpSpPr>
            <a:grpSpLocks/>
          </p:cNvGrpSpPr>
          <p:nvPr/>
        </p:nvGrpSpPr>
        <p:grpSpPr bwMode="auto">
          <a:xfrm>
            <a:off x="4419600" y="4787900"/>
            <a:ext cx="609600" cy="76200"/>
            <a:chOff x="3408" y="3936"/>
            <a:chExt cx="384" cy="48"/>
          </a:xfrm>
        </p:grpSpPr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3408" y="3936"/>
              <a:ext cx="384" cy="0"/>
            </a:xfrm>
            <a:prstGeom prst="line">
              <a:avLst/>
            </a:prstGeom>
            <a:noFill/>
            <a:ln w="12700" cap="sq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3408" y="3984"/>
              <a:ext cx="384" cy="0"/>
            </a:xfrm>
            <a:prstGeom prst="line">
              <a:avLst/>
            </a:prstGeom>
            <a:noFill/>
            <a:ln w="12700" cap="sq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8" name="Rectangle 2"/>
          <p:cNvSpPr>
            <a:spLocks noGrp="1" noChangeArrowheads="1"/>
          </p:cNvSpPr>
          <p:nvPr/>
        </p:nvSpPr>
        <p:spPr>
          <a:xfrm>
            <a:off x="1691680" y="125123"/>
            <a:ext cx="6061288" cy="533400"/>
          </a:xfrm>
          <a:prstGeom prst="rect">
            <a:avLst/>
          </a:prstGeom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pPr algn="ctr"/>
            <a:r>
              <a:rPr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SimHei" charset="-122"/>
                <a:ea typeface="SimHei" charset="-122"/>
                <a:cs typeface="SimHei" charset="-122"/>
              </a:rPr>
              <a:t>卤素互化物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4924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4FC838C-EB1E-FC4E-B896-D06ECABAF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87</a:t>
            </a:fld>
            <a:endParaRPr lang="en-US" altLang="zh-CN"/>
          </a:p>
        </p:txBody>
      </p:sp>
      <p:pic>
        <p:nvPicPr>
          <p:cNvPr id="7" name="Picture 20" descr="F:\Ic3\I\images\IF.jpg">
            <a:extLst>
              <a:ext uri="{FF2B5EF4-FFF2-40B4-BE49-F238E27FC236}">
                <a16:creationId xmlns:a16="http://schemas.microsoft.com/office/drawing/2014/main" id="{69D5CA03-2F8A-244C-8242-BBF849334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664" y="1072587"/>
            <a:ext cx="1676400" cy="1427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2">
            <a:extLst>
              <a:ext uri="{FF2B5EF4-FFF2-40B4-BE49-F238E27FC236}">
                <a16:creationId xmlns:a16="http://schemas.microsoft.com/office/drawing/2014/main" id="{6499C9E6-741A-664E-9E63-F1F08DA5B6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6664" y="2112896"/>
            <a:ext cx="47625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600" b="1"/>
              <a:t>XY</a:t>
            </a:r>
            <a:endParaRPr lang="zh-CN" altLang="en-US" sz="1600" b="1"/>
          </a:p>
        </p:txBody>
      </p:sp>
      <p:grpSp>
        <p:nvGrpSpPr>
          <p:cNvPr id="9" name="Group 28">
            <a:extLst>
              <a:ext uri="{FF2B5EF4-FFF2-40B4-BE49-F238E27FC236}">
                <a16:creationId xmlns:a16="http://schemas.microsoft.com/office/drawing/2014/main" id="{DD77DE85-B6EE-2446-AF4F-9BBC1B066119}"/>
              </a:ext>
            </a:extLst>
          </p:cNvPr>
          <p:cNvGrpSpPr>
            <a:grpSpLocks/>
          </p:cNvGrpSpPr>
          <p:nvPr/>
        </p:nvGrpSpPr>
        <p:grpSpPr bwMode="auto">
          <a:xfrm>
            <a:off x="2455039" y="1072587"/>
            <a:ext cx="1698625" cy="1436688"/>
            <a:chOff x="1536" y="2928"/>
            <a:chExt cx="1070" cy="905"/>
          </a:xfrm>
        </p:grpSpPr>
        <p:pic>
          <p:nvPicPr>
            <p:cNvPr id="10" name="Picture 21" descr="F:\Ic3\I\images\IF3.jpg">
              <a:extLst>
                <a:ext uri="{FF2B5EF4-FFF2-40B4-BE49-F238E27FC236}">
                  <a16:creationId xmlns:a16="http://schemas.microsoft.com/office/drawing/2014/main" id="{CE73D935-DEE7-4945-AE99-02F5124481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1536" y="2928"/>
              <a:ext cx="1064" cy="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208781F5-63B2-B34D-B238-CF8505966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3552"/>
              <a:ext cx="398" cy="21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/>
                <a:t> XY</a:t>
              </a:r>
              <a:r>
                <a:rPr lang="en-US" altLang="zh-CN" sz="1600" b="1" baseline="-25000"/>
                <a:t>3 </a:t>
              </a:r>
              <a:endParaRPr lang="zh-CN" altLang="en-US" sz="1600" b="1" baseline="-25000"/>
            </a:p>
          </p:txBody>
        </p:sp>
      </p:grpSp>
      <p:grpSp>
        <p:nvGrpSpPr>
          <p:cNvPr id="12" name="Group 27">
            <a:extLst>
              <a:ext uri="{FF2B5EF4-FFF2-40B4-BE49-F238E27FC236}">
                <a16:creationId xmlns:a16="http://schemas.microsoft.com/office/drawing/2014/main" id="{66B55DF3-2D6A-3B45-BBB4-FA4798C99D61}"/>
              </a:ext>
            </a:extLst>
          </p:cNvPr>
          <p:cNvGrpSpPr>
            <a:grpSpLocks/>
          </p:cNvGrpSpPr>
          <p:nvPr/>
        </p:nvGrpSpPr>
        <p:grpSpPr bwMode="auto">
          <a:xfrm>
            <a:off x="4584732" y="1072587"/>
            <a:ext cx="1676400" cy="1417638"/>
            <a:chOff x="2688" y="2928"/>
            <a:chExt cx="1056" cy="893"/>
          </a:xfrm>
        </p:grpSpPr>
        <p:pic>
          <p:nvPicPr>
            <p:cNvPr id="13" name="Picture 18" descr="F:\Ic3\I\images\IF5.jpg">
              <a:extLst>
                <a:ext uri="{FF2B5EF4-FFF2-40B4-BE49-F238E27FC236}">
                  <a16:creationId xmlns:a16="http://schemas.microsoft.com/office/drawing/2014/main" id="{7FC6B07E-1198-004C-A57D-D083CEE1A9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" y="2928"/>
              <a:ext cx="1056" cy="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24">
              <a:extLst>
                <a:ext uri="{FF2B5EF4-FFF2-40B4-BE49-F238E27FC236}">
                  <a16:creationId xmlns:a16="http://schemas.microsoft.com/office/drawing/2014/main" id="{60F3281B-DEAE-3844-B0C8-7276F20385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3552"/>
              <a:ext cx="344" cy="212"/>
            </a:xfrm>
            <a:prstGeom prst="rect">
              <a:avLst/>
            </a:prstGeom>
            <a:noFill/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sz="1600" b="1"/>
                <a:t>XY</a:t>
              </a:r>
              <a:r>
                <a:rPr lang="en-US" altLang="zh-CN" sz="1600" b="1" baseline="-25000"/>
                <a:t>5</a:t>
              </a:r>
              <a:endParaRPr lang="zh-CN" altLang="en-US" sz="1600" b="1" baseline="-25000"/>
            </a:p>
          </p:txBody>
        </p:sp>
      </p:grpSp>
      <p:pic>
        <p:nvPicPr>
          <p:cNvPr id="15" name="Picture 19" descr="F:\Ic3\I\images\IF7.jpg">
            <a:extLst>
              <a:ext uri="{FF2B5EF4-FFF2-40B4-BE49-F238E27FC236}">
                <a16:creationId xmlns:a16="http://schemas.microsoft.com/office/drawing/2014/main" id="{334AB139-088D-984F-B4B1-52109A8DA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232" y="1052736"/>
            <a:ext cx="1676400" cy="141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76E04B0-EB8E-054A-A3AE-DAC243E8331A}"/>
              </a:ext>
            </a:extLst>
          </p:cNvPr>
          <p:cNvSpPr/>
          <p:nvPr/>
        </p:nvSpPr>
        <p:spPr>
          <a:xfrm>
            <a:off x="251520" y="260648"/>
            <a:ext cx="6408712" cy="4515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05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用</a:t>
            </a:r>
            <a:r>
              <a:rPr kumimoji="0" lang="en-US" altLang="zh-CN" dirty="0">
                <a:solidFill>
                  <a:srgbClr val="8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VSEPR</a:t>
            </a:r>
            <a:r>
              <a:rPr kumimoji="0"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</a:t>
            </a:r>
            <a:r>
              <a:rPr kumimoji="0"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价层电子对排斥模型</a:t>
            </a:r>
            <a:r>
              <a:rPr kumimoji="0" lang="en-US" altLang="zh-CN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r>
              <a:rPr kumimoji="0" lang="zh-CN" altLang="en-US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推测结构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562A928C-BD69-BD42-B6F1-FAAD10664D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7" y="5805264"/>
            <a:ext cx="7543800" cy="841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SzPct val="90000"/>
            </a:pPr>
            <a:r>
              <a:rPr lang="zh-CN" altLang="en-US" dirty="0">
                <a:latin typeface="Times New Roman" panose="02020603050405020304" pitchFamily="18" charset="0"/>
              </a:rPr>
              <a:t>     </a:t>
            </a:r>
            <a:r>
              <a:rPr lang="zh-CN" altLang="en-US" sz="2000" dirty="0">
                <a:latin typeface="Times New Roman" panose="02020603050405020304" pitchFamily="18" charset="0"/>
              </a:rPr>
              <a:t>似卤素：强氧化性、水解等</a:t>
            </a:r>
          </a:p>
          <a:p>
            <a:pPr>
              <a:lnSpc>
                <a:spcPct val="105000"/>
              </a:lnSpc>
              <a:spcBef>
                <a:spcPct val="20000"/>
              </a:spcBef>
              <a:buSzPct val="90000"/>
            </a:pPr>
            <a:r>
              <a:rPr lang="zh-CN" altLang="en-US" sz="2000" dirty="0">
                <a:latin typeface="Times New Roman" panose="02020603050405020304" pitchFamily="18" charset="0"/>
              </a:rPr>
              <a:t>      例：</a:t>
            </a:r>
            <a:r>
              <a:rPr lang="zh-CN" altLang="en-US" sz="2000" baseline="30000" dirty="0">
                <a:latin typeface="Times New Roman" panose="02020603050405020304" pitchFamily="18" charset="0"/>
                <a:sym typeface="Symbol" pitchFamily="2" charset="2"/>
              </a:rPr>
              <a:t></a:t>
            </a:r>
            <a:r>
              <a:rPr lang="en-US" altLang="zh-CN" sz="2000" baseline="30000" dirty="0">
                <a:latin typeface="Times New Roman" panose="02020603050405020304" pitchFamily="18" charset="0"/>
                <a:sym typeface="Symbol" pitchFamily="2" charset="2"/>
              </a:rPr>
              <a:t>+</a:t>
            </a:r>
            <a:r>
              <a:rPr lang="en-US" altLang="zh-CN" sz="2000" dirty="0" err="1">
                <a:latin typeface="Times New Roman" panose="02020603050405020304" pitchFamily="18" charset="0"/>
              </a:rPr>
              <a:t>ICl</a:t>
            </a:r>
            <a:r>
              <a:rPr lang="en-US" altLang="zh-CN" sz="2000" baseline="30000" dirty="0">
                <a:sym typeface="Symbol" pitchFamily="2" charset="2"/>
              </a:rPr>
              <a:t>-</a:t>
            </a:r>
            <a:r>
              <a:rPr lang="en-US" altLang="zh-CN" sz="2000" dirty="0">
                <a:latin typeface="Times New Roman" panose="02020603050405020304" pitchFamily="18" charset="0"/>
              </a:rPr>
              <a:t> +  HOH  =  HOI  +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HCl</a:t>
            </a:r>
            <a:endParaRPr lang="en-US" altLang="zh-CN" sz="2000" dirty="0">
              <a:latin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FCD25AF-4B4A-0244-8DD7-832A2824834B}"/>
              </a:ext>
            </a:extLst>
          </p:cNvPr>
          <p:cNvSpPr/>
          <p:nvPr/>
        </p:nvSpPr>
        <p:spPr>
          <a:xfrm>
            <a:off x="418307" y="2801858"/>
            <a:ext cx="1422184" cy="4515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>
            <a:spAutoFit/>
          </a:bodyPr>
          <a:lstStyle/>
          <a:p>
            <a:pPr>
              <a:lnSpc>
                <a:spcPct val="105000"/>
              </a:lnSpc>
              <a:spcBef>
                <a:spcPct val="20000"/>
              </a:spcBef>
              <a:buSzPct val="90000"/>
            </a:pPr>
            <a:r>
              <a:rPr lang="zh-CN" altLang="en-US" b="1" dirty="0">
                <a:latin typeface="Times New Roman" panose="02020603050405020304" pitchFamily="18" charset="0"/>
              </a:rPr>
              <a:t>化学性质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E86402D4-001D-AD43-9C59-C35EBD16DB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27441" y="3304836"/>
            <a:ext cx="8646753" cy="412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宋体" charset="-122"/>
              </a:rPr>
              <a:t>卤素互化物性质往往介于形成它们的卤素双原子分子性质之间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49ECF31-2724-894C-BA0E-FC6F8C4AE461}"/>
              </a:ext>
            </a:extLst>
          </p:cNvPr>
          <p:cNvGrpSpPr/>
          <p:nvPr/>
        </p:nvGrpSpPr>
        <p:grpSpPr>
          <a:xfrm>
            <a:off x="808662" y="3802455"/>
            <a:ext cx="6058178" cy="1938992"/>
            <a:chOff x="1250126" y="4442336"/>
            <a:chExt cx="6058178" cy="1938992"/>
          </a:xfrm>
        </p:grpSpPr>
        <p:sp>
          <p:nvSpPr>
            <p:cNvPr id="19" name="Text Box 9">
              <a:extLst>
                <a:ext uri="{FF2B5EF4-FFF2-40B4-BE49-F238E27FC236}">
                  <a16:creationId xmlns:a16="http://schemas.microsoft.com/office/drawing/2014/main" id="{820799FC-5919-E34C-8F08-8C43FB5B95B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17942" y="4442336"/>
              <a:ext cx="5990362" cy="1938992"/>
            </a:xfrm>
            <a:prstGeom prst="rect">
              <a:avLst/>
            </a:prstGeom>
            <a:solidFill>
              <a:srgbClr val="FFFF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endParaRPr lang="zh-CN" altLang="en-US" sz="2000"/>
            </a:p>
            <a:p>
              <a:endParaRPr lang="zh-CN" altLang="en-US" sz="2000"/>
            </a:p>
            <a:p>
              <a:endParaRPr lang="zh-CN" altLang="en-US" sz="2000"/>
            </a:p>
            <a:p>
              <a:endParaRPr lang="zh-CN" altLang="en-US" sz="2000"/>
            </a:p>
            <a:p>
              <a:endParaRPr lang="zh-CN" altLang="en-US" sz="2000"/>
            </a:p>
            <a:p>
              <a:endParaRPr lang="zh-CN" altLang="en-US" sz="2000"/>
            </a:p>
          </p:txBody>
        </p:sp>
        <p:sp>
          <p:nvSpPr>
            <p:cNvPr id="21" name="Text Box 4">
              <a:extLst>
                <a:ext uri="{FF2B5EF4-FFF2-40B4-BE49-F238E27FC236}">
                  <a16:creationId xmlns:a16="http://schemas.microsoft.com/office/drawing/2014/main" id="{6B2AF943-716E-4340-BDF3-C43EED169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80452" y="4465374"/>
              <a:ext cx="4384674" cy="4001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r>
                <a:rPr lang="en-US" altLang="zh-CN" sz="2000" b="1" dirty="0"/>
                <a:t>Cl</a:t>
              </a:r>
              <a:r>
                <a:rPr lang="en-US" altLang="zh-CN" sz="2000" b="1" baseline="-25000" dirty="0"/>
                <a:t>2 </a:t>
              </a:r>
              <a:r>
                <a:rPr lang="en-US" altLang="zh-CN" sz="2000" b="1" dirty="0"/>
                <a:t>                 </a:t>
              </a:r>
              <a:r>
                <a:rPr lang="en-US" altLang="zh-CN" sz="2000" b="1" dirty="0" err="1"/>
                <a:t>ICl</a:t>
              </a:r>
              <a:r>
                <a:rPr lang="en-US" altLang="zh-CN" sz="2000" b="1" dirty="0"/>
                <a:t>                   I</a:t>
              </a:r>
              <a:r>
                <a:rPr lang="en-US" altLang="zh-CN" sz="2000" b="1" baseline="-25000" dirty="0"/>
                <a:t>2</a:t>
              </a:r>
            </a:p>
          </p:txBody>
        </p:sp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32169415-7B68-364F-9EEF-F085E0DFB6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628" y="4935274"/>
              <a:ext cx="1000595" cy="12558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/>
                <a:t>颜色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熔点/℃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沸点/℃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56F8815D-FB73-434B-8E4E-A6D8367156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6438" y="4922574"/>
              <a:ext cx="697627" cy="1252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/>
                <a:t>黄绿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-101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-35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DC4C16AA-956D-BB49-8C97-B4A36EDD39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5936" y="4922574"/>
              <a:ext cx="697627" cy="1252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dirty="0"/>
                <a:t>深红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/>
                <a:t>27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 dirty="0"/>
                <a:t>97</a:t>
              </a:r>
            </a:p>
          </p:txBody>
        </p:sp>
        <p:sp>
          <p:nvSpPr>
            <p:cNvPr id="25" name="Text Box 8">
              <a:extLst>
                <a:ext uri="{FF2B5EF4-FFF2-40B4-BE49-F238E27FC236}">
                  <a16:creationId xmlns:a16="http://schemas.microsoft.com/office/drawing/2014/main" id="{8EB55F14-C3EA-2F4E-8B7F-6E2185B49F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36096" y="4922574"/>
              <a:ext cx="697627" cy="12527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/>
                <a:t>黑色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114</a:t>
              </a:r>
            </a:p>
            <a:p>
              <a:pPr algn="ctr">
                <a:lnSpc>
                  <a:spcPct val="130000"/>
                </a:lnSpc>
              </a:pPr>
              <a:r>
                <a:rPr lang="zh-CN" altLang="en-US" sz="2000"/>
                <a:t>184</a:t>
              </a: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ED0CFB4C-ACDD-2444-A8D5-065CE2A860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126" y="6237312"/>
              <a:ext cx="57150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7FD2B134-E6C9-3843-B0FA-97D8D47E89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126" y="4465374"/>
              <a:ext cx="5715000" cy="0"/>
            </a:xfrm>
            <a:prstGeom prst="line">
              <a:avLst/>
            </a:prstGeom>
            <a:noFill/>
            <a:ln w="254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3BF9856E-4AFE-E549-B274-C33077D074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50126" y="4922574"/>
              <a:ext cx="57150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Line 14">
              <a:extLst>
                <a:ext uri="{FF2B5EF4-FFF2-40B4-BE49-F238E27FC236}">
                  <a16:creationId xmlns:a16="http://schemas.microsoft.com/office/drawing/2014/main" id="{C5E033B9-509D-A54E-AA81-C7C49F81C0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3126" y="4465374"/>
              <a:ext cx="19051" cy="177193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726615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87CC7D0-1E9B-7644-BCD1-0ADAAF7BB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88</a:t>
            </a:fld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15A45805-AD8A-804D-B4D9-7E2BEBBBEC46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052736"/>
            <a:ext cx="7891238" cy="22746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15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zh-CN" altLang="en-US" sz="2400" b="1" dirty="0">
                <a:solidFill>
                  <a:srgbClr val="8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例：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KI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 KI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5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 KI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7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 KI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9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,  RbBrCl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endParaRPr kumimoji="0" lang="zh-CN" altLang="en-US" sz="2400" b="1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fontAlgn="auto">
              <a:lnSpc>
                <a:spcPct val="115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</a:t>
            </a:r>
            <a:r>
              <a:rPr kumimoji="0" lang="en-US" altLang="zh-CN" sz="2400" b="1" baseline="-30000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(s) 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溶于</a:t>
            </a:r>
            <a:r>
              <a:rPr kumimoji="0"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KI</a:t>
            </a:r>
            <a:r>
              <a:rPr kumimoji="0" lang="zh-CN" alt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溶液中：       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</a:t>
            </a:r>
            <a:r>
              <a:rPr kumimoji="0" lang="en-US" altLang="zh-CN" sz="2400" b="1" baseline="-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(s) +  I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= I</a:t>
            </a:r>
            <a:r>
              <a:rPr kumimoji="0" lang="en-US" altLang="zh-CN" sz="2400" b="1" baseline="-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r>
              <a:rPr kumimoji="0" lang="en-US" altLang="zh-CN" sz="2400" b="1" baseline="-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</a:t>
            </a:r>
            <a:endParaRPr kumimoji="0" lang="en-US" altLang="zh-CN" sz="2400" b="1" baseline="30000" dirty="0">
              <a:solidFill>
                <a:schemeClr val="folHlink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  <a:p>
            <a:pPr algn="just" fontAlgn="auto">
              <a:lnSpc>
                <a:spcPct val="145000"/>
              </a:lnSpc>
              <a:spcBef>
                <a:spcPct val="0"/>
              </a:spcBef>
              <a:spcAft>
                <a:spcPts val="0"/>
              </a:spcAft>
              <a:buFontTx/>
              <a:buNone/>
            </a:pP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 I</a:t>
            </a:r>
            <a:r>
              <a:rPr kumimoji="0" lang="en-US" altLang="zh-CN" sz="24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400" b="1" baseline="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r>
              <a:rPr kumimoji="0" lang="zh-CN" altLang="en-US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离子进一步与</a:t>
            </a: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</a:t>
            </a:r>
            <a:r>
              <a:rPr kumimoji="0" lang="en-US" altLang="zh-CN" sz="24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zh-CN" altLang="en-US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分子作用，生成通式为</a:t>
            </a: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[(I</a:t>
            </a:r>
            <a:r>
              <a:rPr kumimoji="0" lang="en-US" altLang="zh-CN" sz="24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</a:t>
            </a:r>
            <a:r>
              <a:rPr kumimoji="0" lang="en-US" altLang="zh-CN" sz="2400" b="1" baseline="-25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n</a:t>
            </a: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(I</a:t>
            </a:r>
            <a:r>
              <a:rPr kumimoji="0" lang="en-US" altLang="zh-CN" sz="2400" b="1" baseline="30000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r>
              <a:rPr kumimoji="0" lang="en-US" altLang="zh-CN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)]</a:t>
            </a:r>
            <a:r>
              <a:rPr kumimoji="0" lang="zh-CN" altLang="en-US" sz="2400" b="1" dirty="0"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的负一价多碘离子：                  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I</a:t>
            </a:r>
            <a:r>
              <a:rPr kumimoji="0" lang="en-US" altLang="zh-CN" sz="2400" b="1" baseline="-25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3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  + I</a:t>
            </a:r>
            <a:r>
              <a:rPr kumimoji="0" lang="en-US" altLang="zh-CN" sz="2400" b="1" baseline="-25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2</a:t>
            </a:r>
            <a:r>
              <a:rPr kumimoji="0" lang="en-US" altLang="zh-CN" sz="2400" b="1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(s) = I</a:t>
            </a:r>
            <a:r>
              <a:rPr kumimoji="0" lang="en-US" altLang="zh-CN" sz="2400" b="1" baseline="-25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5</a:t>
            </a:r>
            <a:r>
              <a:rPr kumimoji="0" lang="en-US" altLang="zh-CN" sz="2400" b="1" baseline="30000" dirty="0">
                <a:solidFill>
                  <a:schemeClr val="folHlink"/>
                </a:solidFill>
                <a:latin typeface="Arial" panose="020B0604020202020204" pitchFamily="34" charset="0"/>
                <a:ea typeface="SimHei" panose="02010609060101010101" pitchFamily="49" charset="-122"/>
                <a:cs typeface="Arial" panose="020B0604020202020204" pitchFamily="34" charset="0"/>
              </a:rPr>
              <a:t>-</a:t>
            </a:r>
            <a:endParaRPr kumimoji="0" lang="en-US" altLang="zh-CN" sz="2400" b="1" baseline="30000" dirty="0">
              <a:solidFill>
                <a:srgbClr val="000000"/>
              </a:solidFill>
              <a:latin typeface="Arial" panose="020B0604020202020204" pitchFamily="34" charset="0"/>
              <a:ea typeface="SimHei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0B493B1-7348-2B42-90BA-A0D116A9E05A}"/>
              </a:ext>
            </a:extLst>
          </p:cNvPr>
          <p:cNvSpPr/>
          <p:nvPr/>
        </p:nvSpPr>
        <p:spPr>
          <a:xfrm>
            <a:off x="382283" y="335948"/>
            <a:ext cx="5335538" cy="4792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fontAlgn="auto">
              <a:lnSpc>
                <a:spcPct val="115000"/>
              </a:lnSpc>
              <a:spcAft>
                <a:spcPts val="0"/>
              </a:spcAft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金属卤化物与卤素互化物的加合物</a:t>
            </a:r>
          </a:p>
        </p:txBody>
      </p:sp>
    </p:spTree>
    <p:extLst>
      <p:ext uri="{BB962C8B-B14F-4D97-AF65-F5344CB8AC3E}">
        <p14:creationId xmlns:p14="http://schemas.microsoft.com/office/powerpoint/2010/main" val="23090266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1F58917-308E-4B47-9E7C-AD8C958F5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89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82D51460-9F42-8F42-824C-6F3812D92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664" y="185266"/>
            <a:ext cx="61722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拟卤素 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3200" b="1" dirty="0" err="1">
                <a:solidFill>
                  <a:srgbClr val="C00000"/>
                </a:solidFill>
                <a:latin typeface="Times New Roman" panose="02020603050405020304" pitchFamily="18" charset="0"/>
              </a:rPr>
              <a:t>pseudohalogens</a:t>
            </a:r>
            <a:r>
              <a:rPr lang="en-US" altLang="zh-CN" sz="3200" b="1" dirty="0">
                <a:solidFill>
                  <a:srgbClr val="C00000"/>
                </a:solidFill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" name="Text Box 3">
            <a:extLst>
              <a:ext uri="{FF2B5EF4-FFF2-40B4-BE49-F238E27FC236}">
                <a16:creationId xmlns:a16="http://schemas.microsoft.com/office/drawing/2014/main" id="{C890DD74-4B77-9844-9F99-612EE3B308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504" y="1065042"/>
            <a:ext cx="8928992" cy="38041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b="1">
                <a:latin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</a:rPr>
              <a:t>某些化合物在自由态时，其性质与卤素相似；其负一价的阴离子在形成化合物和共价化合物时，表现出与卤素离子相似的性质。这些化合物被称为“拟卤素”。</a:t>
            </a:r>
          </a:p>
          <a:p>
            <a:pPr>
              <a:spcBef>
                <a:spcPct val="50000"/>
              </a:spcBef>
            </a:pPr>
            <a:r>
              <a:rPr lang="zh-CN" altLang="en-US" b="1"/>
              <a:t>       拟卤素主要有：</a:t>
            </a:r>
          </a:p>
          <a:p>
            <a:pPr>
              <a:lnSpc>
                <a:spcPct val="85000"/>
              </a:lnSpc>
              <a:spcBef>
                <a:spcPct val="50000"/>
              </a:spcBef>
              <a:buSzPct val="90000"/>
            </a:pPr>
            <a:r>
              <a:rPr lang="zh-CN" altLang="en-US" b="1">
                <a:latin typeface="Times New Roman" panose="02020603050405020304" pitchFamily="18" charset="0"/>
              </a:rPr>
              <a:t>        氰 </a:t>
            </a:r>
            <a:r>
              <a:rPr lang="en-US" altLang="zh-CN" b="1">
                <a:latin typeface="Times New Roman" panose="02020603050405020304" pitchFamily="18" charset="0"/>
              </a:rPr>
              <a:t>(CN)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</a:rPr>
              <a:t>硫氰 </a:t>
            </a:r>
            <a:r>
              <a:rPr lang="en-US" altLang="zh-CN" b="1">
                <a:latin typeface="Times New Roman" panose="02020603050405020304" pitchFamily="18" charset="0"/>
              </a:rPr>
              <a:t>(SCN)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  <a:r>
              <a:rPr lang="en-US" altLang="zh-CN" b="1">
                <a:latin typeface="Times New Roman" panose="02020603050405020304" pitchFamily="18" charset="0"/>
              </a:rPr>
              <a:t>      </a:t>
            </a:r>
            <a:r>
              <a:rPr lang="zh-CN" altLang="en-US" b="1">
                <a:latin typeface="Times New Roman" panose="02020603050405020304" pitchFamily="18" charset="0"/>
              </a:rPr>
              <a:t>氧氰 </a:t>
            </a:r>
            <a:r>
              <a:rPr lang="en-US" altLang="zh-CN" b="1">
                <a:latin typeface="Times New Roman" panose="02020603050405020304" pitchFamily="18" charset="0"/>
              </a:rPr>
              <a:t>(OCN)</a:t>
            </a:r>
            <a:r>
              <a:rPr lang="en-US" altLang="zh-CN" b="1" baseline="-25000">
                <a:latin typeface="Times New Roman" panose="02020603050405020304" pitchFamily="18" charset="0"/>
              </a:rPr>
              <a:t>2</a:t>
            </a:r>
          </a:p>
          <a:p>
            <a:pPr>
              <a:lnSpc>
                <a:spcPct val="85000"/>
              </a:lnSpc>
              <a:spcBef>
                <a:spcPct val="50000"/>
              </a:spcBef>
              <a:buSzPct val="90000"/>
            </a:pPr>
            <a:r>
              <a:rPr lang="en-US" altLang="zh-CN" b="1"/>
              <a:t>       </a:t>
            </a:r>
            <a:r>
              <a:rPr lang="zh-CN" altLang="en-US" b="1"/>
              <a:t>相应的拟卤素阴离子是：</a:t>
            </a:r>
          </a:p>
          <a:p>
            <a:pPr>
              <a:lnSpc>
                <a:spcPct val="85000"/>
              </a:lnSpc>
              <a:spcBef>
                <a:spcPct val="50000"/>
              </a:spcBef>
              <a:buSzPct val="90000"/>
            </a:pPr>
            <a:r>
              <a:rPr lang="zh-CN" altLang="en-US" b="1"/>
              <a:t>       氰离子 </a:t>
            </a:r>
            <a:r>
              <a:rPr lang="en-US" altLang="zh-CN" b="1">
                <a:latin typeface="Times New Roman" panose="02020603050405020304" pitchFamily="18" charset="0"/>
              </a:rPr>
              <a:t>CN</a:t>
            </a:r>
            <a:r>
              <a:rPr lang="en-US" altLang="zh-CN" b="1" baseline="30000">
                <a:latin typeface="Times New Roman" panose="02020603050405020304" pitchFamily="18" charset="0"/>
              </a:rPr>
              <a:t>-      </a:t>
            </a:r>
            <a:r>
              <a:rPr lang="zh-CN" altLang="en-US" b="1"/>
              <a:t>硫氰离子 </a:t>
            </a:r>
            <a:r>
              <a:rPr lang="en-US" altLang="zh-CN" b="1">
                <a:latin typeface="Times New Roman" panose="02020603050405020304" pitchFamily="18" charset="0"/>
              </a:rPr>
              <a:t>SCN</a:t>
            </a:r>
            <a:r>
              <a:rPr lang="en-US" altLang="zh-CN" b="1" baseline="30000">
                <a:latin typeface="Times New Roman" panose="02020603050405020304" pitchFamily="18" charset="0"/>
              </a:rPr>
              <a:t>-     </a:t>
            </a:r>
            <a:r>
              <a:rPr lang="zh-CN" altLang="en-US" b="1"/>
              <a:t>氧氰离子 </a:t>
            </a:r>
            <a:r>
              <a:rPr lang="en-US" altLang="zh-CN" b="1">
                <a:latin typeface="Times New Roman" panose="02020603050405020304" pitchFamily="18" charset="0"/>
              </a:rPr>
              <a:t>OCN</a:t>
            </a:r>
            <a:r>
              <a:rPr lang="en-US" altLang="zh-CN" b="1" baseline="30000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A0EEABED-62E6-064F-8269-715124B507F7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90FB15-F877-F6FB-7AC4-36CCFCFB07E1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46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B758C8-18F0-2642-82D6-BB229F7B2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</a:t>
            </a:fld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D33C08DA-D90E-0A47-B1C0-4ED0AAAD144E}"/>
              </a:ext>
            </a:extLst>
          </p:cNvPr>
          <p:cNvSpPr txBox="1">
            <a:spLocks noChangeArrowheads="1"/>
          </p:cNvSpPr>
          <p:nvPr/>
        </p:nvSpPr>
        <p:spPr>
          <a:xfrm>
            <a:off x="539552" y="404664"/>
            <a:ext cx="6384925" cy="5334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kumimoji="0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铵盐 </a:t>
            </a:r>
            <a:r>
              <a:rPr kumimoji="0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(</a:t>
            </a:r>
            <a:r>
              <a:rPr kumimoji="0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酸性</a:t>
            </a:r>
            <a:r>
              <a:rPr kumimoji="0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kumimoji="0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热不稳定性</a:t>
            </a:r>
            <a:r>
              <a:rPr kumimoji="0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kumimoji="0"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还原性</a:t>
            </a:r>
            <a:r>
              <a:rPr kumimoji="0"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)</a:t>
            </a:r>
          </a:p>
        </p:txBody>
      </p:sp>
      <p:sp>
        <p:nvSpPr>
          <p:cNvPr id="4" name="Text Box 48">
            <a:extLst>
              <a:ext uri="{FF2B5EF4-FFF2-40B4-BE49-F238E27FC236}">
                <a16:creationId xmlns:a16="http://schemas.microsoft.com/office/drawing/2014/main" id="{F63D1BDA-5B02-BD49-B305-8EFEE6B02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12" y="1725960"/>
            <a:ext cx="28194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latin typeface="Times New Roman" panose="02020603050405020304" pitchFamily="18" charset="0"/>
                <a:ea typeface="幼圆" pitchFamily="49" charset="-122"/>
              </a:rPr>
              <a:t>因为   </a:t>
            </a: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NH</a:t>
            </a:r>
            <a:r>
              <a:rPr kumimoji="1" lang="en-US" altLang="zh-CN" sz="2400" b="1" baseline="-25000">
                <a:latin typeface="Times New Roman" panose="02020603050405020304" pitchFamily="18" charset="0"/>
                <a:ea typeface="幼圆" pitchFamily="49" charset="-122"/>
              </a:rPr>
              <a:t>4</a:t>
            </a:r>
            <a:r>
              <a:rPr kumimoji="1" lang="en-US" altLang="zh-CN" sz="2400" b="1" baseline="30000">
                <a:latin typeface="Times New Roman" panose="02020603050405020304" pitchFamily="18" charset="0"/>
                <a:ea typeface="幼圆" pitchFamily="49" charset="-122"/>
              </a:rPr>
              <a:t>+ </a:t>
            </a: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    K</a:t>
            </a:r>
            <a:r>
              <a:rPr kumimoji="1" lang="en-US" altLang="zh-CN" sz="2400" b="1" baseline="30000">
                <a:latin typeface="Times New Roman" panose="02020603050405020304" pitchFamily="18" charset="0"/>
                <a:ea typeface="幼圆" pitchFamily="49" charset="-122"/>
              </a:rPr>
              <a:t>+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r/pm    143      133</a:t>
            </a:r>
            <a:endParaRPr kumimoji="1" lang="en-US" altLang="zh-CN" sz="2400" b="1">
              <a:solidFill>
                <a:srgbClr val="F40C49"/>
              </a:solidFill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5" name="Text Box 49">
            <a:extLst>
              <a:ext uri="{FF2B5EF4-FFF2-40B4-BE49-F238E27FC236}">
                <a16:creationId xmlns:a16="http://schemas.microsoft.com/office/drawing/2014/main" id="{8A815EB2-7D98-AE4F-8F92-A92E74794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1712" y="1878360"/>
            <a:ext cx="121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solidFill>
                  <a:srgbClr val="F40C49"/>
                </a:solidFill>
                <a:latin typeface="Times New Roman" panose="02020603050405020304" pitchFamily="18" charset="0"/>
                <a:ea typeface="幼圆" pitchFamily="49" charset="-122"/>
              </a:rPr>
              <a:t> </a:t>
            </a:r>
            <a:r>
              <a:rPr kumimoji="1" lang="zh-CN" altLang="en-US" sz="2400" b="1">
                <a:solidFill>
                  <a:srgbClr val="F40C49"/>
                </a:solidFill>
                <a:latin typeface="Times New Roman" panose="02020603050405020304" pitchFamily="18" charset="0"/>
                <a:ea typeface="幼圆" pitchFamily="49" charset="-122"/>
              </a:rPr>
              <a:t>接近</a:t>
            </a:r>
          </a:p>
        </p:txBody>
      </p:sp>
      <p:sp>
        <p:nvSpPr>
          <p:cNvPr id="6" name="Text Box 51">
            <a:extLst>
              <a:ext uri="{FF2B5EF4-FFF2-40B4-BE49-F238E27FC236}">
                <a16:creationId xmlns:a16="http://schemas.microsoft.com/office/drawing/2014/main" id="{10A9C914-7441-6846-A6C9-60EF62FAAC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6112" y="1725960"/>
            <a:ext cx="38100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              NH</a:t>
            </a:r>
            <a:r>
              <a:rPr kumimoji="1" lang="en-US" altLang="zh-CN" sz="2400" b="1" baseline="-25000">
                <a:latin typeface="Times New Roman" panose="02020603050405020304" pitchFamily="18" charset="0"/>
                <a:ea typeface="幼圆" pitchFamily="49" charset="-122"/>
              </a:rPr>
              <a:t>4</a:t>
            </a:r>
            <a:r>
              <a:rPr kumimoji="1" lang="en-US" altLang="zh-CN" sz="2400" b="1" baseline="30000">
                <a:latin typeface="Times New Roman" panose="02020603050405020304" pitchFamily="18" charset="0"/>
                <a:ea typeface="幼圆" pitchFamily="49" charset="-122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(aq)</a:t>
            </a:r>
            <a:r>
              <a:rPr kumimoji="1" lang="en-US" altLang="zh-CN" sz="2400" b="1" baseline="30000">
                <a:latin typeface="Times New Roman" panose="02020603050405020304" pitchFamily="18" charset="0"/>
                <a:ea typeface="幼圆" pitchFamily="49" charset="-122"/>
              </a:rPr>
              <a:t> </a:t>
            </a: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   K</a:t>
            </a:r>
            <a:r>
              <a:rPr kumimoji="1" lang="en-US" altLang="zh-CN" sz="2400" b="1" baseline="30000">
                <a:latin typeface="Times New Roman" panose="02020603050405020304" pitchFamily="18" charset="0"/>
                <a:ea typeface="幼圆" pitchFamily="49" charset="-122"/>
              </a:rPr>
              <a:t>+</a:t>
            </a: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(aq)</a:t>
            </a:r>
            <a:endParaRPr kumimoji="1" lang="en-US" altLang="zh-CN" sz="2400" b="1" baseline="30000">
              <a:latin typeface="Times New Roman" panose="02020603050405020304" pitchFamily="18" charset="0"/>
              <a:ea typeface="幼圆" pitchFamily="49" charset="-122"/>
            </a:endParaRP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  <a:ea typeface="幼圆" pitchFamily="49" charset="-122"/>
              </a:rPr>
              <a:t>   r/pm     537            530</a:t>
            </a:r>
            <a:endParaRPr kumimoji="1" lang="en-US" altLang="zh-CN" sz="2400" b="1">
              <a:solidFill>
                <a:srgbClr val="F40C49"/>
              </a:solidFill>
              <a:latin typeface="Times New Roman" panose="02020603050405020304" pitchFamily="18" charset="0"/>
              <a:ea typeface="幼圆" pitchFamily="49" charset="-122"/>
            </a:endParaRPr>
          </a:p>
        </p:txBody>
      </p:sp>
      <p:sp>
        <p:nvSpPr>
          <p:cNvPr id="7" name="Text Box 52">
            <a:extLst>
              <a:ext uri="{FF2B5EF4-FFF2-40B4-BE49-F238E27FC236}">
                <a16:creationId xmlns:a16="http://schemas.microsoft.com/office/drawing/2014/main" id="{00C8F84B-88C5-2F4A-97EE-E1796247E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7512" y="187836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 b="1">
                <a:solidFill>
                  <a:srgbClr val="CC0099"/>
                </a:solidFill>
                <a:latin typeface="Times New Roman" panose="02020603050405020304" pitchFamily="18" charset="0"/>
                <a:ea typeface="幼圆" pitchFamily="49" charset="-122"/>
              </a:rPr>
              <a:t>更接近</a:t>
            </a:r>
          </a:p>
        </p:txBody>
      </p:sp>
      <p:sp>
        <p:nvSpPr>
          <p:cNvPr id="8" name="Text Box 54">
            <a:extLst>
              <a:ext uri="{FF2B5EF4-FFF2-40B4-BE49-F238E27FC236}">
                <a16:creationId xmlns:a16="http://schemas.microsoft.com/office/drawing/2014/main" id="{EBA2C7B7-809D-1A4B-8AF0-DDFBAA0F99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7112" y="1179612"/>
            <a:ext cx="44958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9144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3716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8288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286000" indent="-4572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kumimoji="1" lang="zh-CN" altLang="en-US" sz="28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一般为无色晶体</a:t>
            </a:r>
            <a:r>
              <a:rPr kumimoji="1" lang="en-US" altLang="zh-CN" sz="28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, </a:t>
            </a:r>
            <a:r>
              <a:rPr kumimoji="1" lang="zh-CN" altLang="en-US" sz="2800" b="1" dirty="0">
                <a:solidFill>
                  <a:srgbClr val="0000FF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易溶于水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4EBF908-E377-E04C-871D-E97ACAF83FD4}"/>
              </a:ext>
            </a:extLst>
          </p:cNvPr>
          <p:cNvSpPr/>
          <p:nvPr/>
        </p:nvSpPr>
        <p:spPr>
          <a:xfrm>
            <a:off x="383428" y="2884766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Times New Roman" panose="02020603050405020304" pitchFamily="18" charset="0"/>
              </a:rPr>
              <a:t>热分解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graphicFrame>
        <p:nvGraphicFramePr>
          <p:cNvPr id="10" name="Object 3">
            <a:extLst>
              <a:ext uri="{FF2B5EF4-FFF2-40B4-BE49-F238E27FC236}">
                <a16:creationId xmlns:a16="http://schemas.microsoft.com/office/drawing/2014/main" id="{445DFB38-A4BD-0149-9431-C41E48FDDDD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5212" y="4434732"/>
          <a:ext cx="6300850" cy="15865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7297300" imgH="16967200" progId="Equation.3">
                  <p:embed/>
                </p:oleObj>
              </mc:Choice>
              <mc:Fallback>
                <p:oleObj name="公式" r:id="rId2" imgW="67297300" imgH="16967200" progId="Equation.3">
                  <p:embed/>
                  <p:pic>
                    <p:nvPicPr>
                      <p:cNvPr id="10" name="Object 3">
                        <a:extLst>
                          <a:ext uri="{FF2B5EF4-FFF2-40B4-BE49-F238E27FC236}">
                            <a16:creationId xmlns:a16="http://schemas.microsoft.com/office/drawing/2014/main" id="{445DFB38-A4BD-0149-9431-C41E48FDDDD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12" y="4434732"/>
                        <a:ext cx="6300850" cy="158655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 Box 2">
            <a:extLst>
              <a:ext uri="{FF2B5EF4-FFF2-40B4-BE49-F238E27FC236}">
                <a16:creationId xmlns:a16="http://schemas.microsoft.com/office/drawing/2014/main" id="{67EE5469-B727-C747-9384-6E885011CA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3428" y="3769876"/>
            <a:ext cx="548471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zh-CN" altLang="en-US" sz="2800" b="1" dirty="0">
                <a:latin typeface="Times New Roman" panose="02020603050405020304" pitchFamily="18" charset="0"/>
              </a:rPr>
              <a:t>挥发性非氧化性酸铵盐</a:t>
            </a:r>
          </a:p>
        </p:txBody>
      </p:sp>
    </p:spTree>
    <p:extLst>
      <p:ext uri="{BB962C8B-B14F-4D97-AF65-F5344CB8AC3E}">
        <p14:creationId xmlns:p14="http://schemas.microsoft.com/office/powerpoint/2010/main" val="302514279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2A6691B-60EA-7144-A093-F3E52E8CE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90</a:t>
            </a:fld>
            <a:endParaRPr lang="en-US" altLang="zh-CN"/>
          </a:p>
        </p:txBody>
      </p:sp>
      <p:sp>
        <p:nvSpPr>
          <p:cNvPr id="3" name="Text Box 2051">
            <a:extLst>
              <a:ext uri="{FF2B5EF4-FFF2-40B4-BE49-F238E27FC236}">
                <a16:creationId xmlns:a16="http://schemas.microsoft.com/office/drawing/2014/main" id="{0600FD4F-F675-8D4E-93D7-4D00415F2B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585" y="404664"/>
            <a:ext cx="5400600" cy="4572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Times New Roman" panose="02020603050405020304" pitchFamily="18" charset="0"/>
              </a:rPr>
              <a:t>拟卤素与卤素的相似性主要表现</a:t>
            </a:r>
          </a:p>
        </p:txBody>
      </p:sp>
      <p:sp>
        <p:nvSpPr>
          <p:cNvPr id="4" name="Text Box 2052">
            <a:extLst>
              <a:ext uri="{FF2B5EF4-FFF2-40B4-BE49-F238E27FC236}">
                <a16:creationId xmlns:a16="http://schemas.microsoft.com/office/drawing/2014/main" id="{B8C1DBF6-31E4-D044-A8A3-74EA2AE021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082080"/>
            <a:ext cx="46704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rgbClr val="0000FF"/>
                </a:solidFill>
                <a:latin typeface="Times New Roman" panose="02020603050405020304" pitchFamily="18" charset="0"/>
              </a:rPr>
              <a:t>1. </a:t>
            </a:r>
            <a:r>
              <a:rPr lang="zh-CN" altLang="en-US" b="1">
                <a:solidFill>
                  <a:srgbClr val="0000FF"/>
                </a:solidFill>
                <a:latin typeface="Times New Roman" panose="02020603050405020304" pitchFamily="18" charset="0"/>
              </a:rPr>
              <a:t>游离状态皆有挥发性。</a:t>
            </a:r>
          </a:p>
        </p:txBody>
      </p:sp>
      <p:sp>
        <p:nvSpPr>
          <p:cNvPr id="5" name="Text Box 2053">
            <a:extLst>
              <a:ext uri="{FF2B5EF4-FFF2-40B4-BE49-F238E27FC236}">
                <a16:creationId xmlns:a16="http://schemas.microsoft.com/office/drawing/2014/main" id="{D8986A54-8B90-6142-9C15-D219B64EB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615480"/>
            <a:ext cx="7050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2.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与氢形成酸，除氢氰酸外大多酸性较强。</a:t>
            </a:r>
          </a:p>
        </p:txBody>
      </p:sp>
      <p:sp>
        <p:nvSpPr>
          <p:cNvPr id="6" name="Text Box 2054">
            <a:extLst>
              <a:ext uri="{FF2B5EF4-FFF2-40B4-BE49-F238E27FC236}">
                <a16:creationId xmlns:a16="http://schemas.microsoft.com/office/drawing/2014/main" id="{0E3609B6-BBD5-CD4C-918D-97E7B74093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072680"/>
            <a:ext cx="8305800" cy="1000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      3.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与金属化合成盐。</a:t>
            </a:r>
            <a:r>
              <a:rPr lang="zh-CN" altLang="en-US" b="1" dirty="0">
                <a:solidFill>
                  <a:srgbClr val="990099"/>
                </a:solidFill>
                <a:latin typeface="Times New Roman" panose="02020603050405020304" pitchFamily="18" charset="0"/>
              </a:rPr>
              <a:t>与卤素相似，它们的银、汞（</a:t>
            </a:r>
            <a:r>
              <a:rPr lang="en-US" altLang="zh-CN" b="1" dirty="0">
                <a:solidFill>
                  <a:srgbClr val="990099"/>
                </a:solidFill>
                <a:latin typeface="Times New Roman" panose="02020603050405020304" pitchFamily="18" charset="0"/>
              </a:rPr>
              <a:t>I</a:t>
            </a:r>
            <a:r>
              <a:rPr lang="zh-CN" altLang="en-US" b="1" dirty="0">
                <a:solidFill>
                  <a:srgbClr val="990099"/>
                </a:solidFill>
                <a:latin typeface="Times New Roman" panose="02020603050405020304" pitchFamily="18" charset="0"/>
              </a:rPr>
              <a:t>）、                        铅（</a:t>
            </a:r>
            <a:r>
              <a:rPr lang="en-US" altLang="zh-CN" b="1" dirty="0">
                <a:solidFill>
                  <a:srgbClr val="990099"/>
                </a:solidFill>
                <a:latin typeface="Times New Roman" panose="02020603050405020304" pitchFamily="18" charset="0"/>
              </a:rPr>
              <a:t>II</a:t>
            </a:r>
            <a:r>
              <a:rPr lang="zh-CN" altLang="en-US" b="1" dirty="0">
                <a:solidFill>
                  <a:srgbClr val="990099"/>
                </a:solidFill>
                <a:latin typeface="Times New Roman" panose="02020603050405020304" pitchFamily="18" charset="0"/>
              </a:rPr>
              <a:t>）盐均难溶于水。</a:t>
            </a:r>
          </a:p>
        </p:txBody>
      </p:sp>
      <p:sp>
        <p:nvSpPr>
          <p:cNvPr id="7" name="Text Box 2055">
            <a:extLst>
              <a:ext uri="{FF2B5EF4-FFF2-40B4-BE49-F238E27FC236}">
                <a16:creationId xmlns:a16="http://schemas.microsoft.com/office/drawing/2014/main" id="{0282910D-C603-7744-816C-AE81C30B96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152" y="3139480"/>
            <a:ext cx="693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   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4.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与碱、水作用也和卤素相似</a:t>
            </a:r>
            <a:endParaRPr lang="zh-CN" altLang="en-US" b="1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</p:txBody>
      </p:sp>
      <p:sp>
        <p:nvSpPr>
          <p:cNvPr id="8" name="Text Box 2056">
            <a:extLst>
              <a:ext uri="{FF2B5EF4-FFF2-40B4-BE49-F238E27FC236}">
                <a16:creationId xmlns:a16="http://schemas.microsoft.com/office/drawing/2014/main" id="{14E1A028-0CC3-C344-89D7-1C37F0EF46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3749080"/>
            <a:ext cx="5257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Cl</a:t>
            </a:r>
            <a:r>
              <a:rPr lang="en-US" altLang="zh-CN" baseline="-30000">
                <a:latin typeface="Times New Roman" panose="02020603050405020304" pitchFamily="18" charset="0"/>
              </a:rPr>
              <a:t>2 </a:t>
            </a:r>
            <a:r>
              <a:rPr lang="en-US" altLang="zh-CN">
                <a:latin typeface="Times New Roman" panose="02020603050405020304" pitchFamily="18" charset="0"/>
              </a:rPr>
              <a:t>+ 2OH</a:t>
            </a:r>
            <a:r>
              <a:rPr lang="en-US" altLang="zh-CN" baseline="30000">
                <a:latin typeface="Times New Roman" panose="02020603050405020304" pitchFamily="18" charset="0"/>
              </a:rPr>
              <a:t>–</a:t>
            </a:r>
            <a:r>
              <a:rPr lang="en-US" altLang="zh-CN">
                <a:latin typeface="Times New Roman" panose="02020603050405020304" pitchFamily="18" charset="0"/>
              </a:rPr>
              <a:t> </a:t>
            </a:r>
            <a:r>
              <a:rPr lang="en-US" altLang="zh-CN" sz="800">
                <a:latin typeface="Times New Roman" panose="02020603050405020304" pitchFamily="18" charset="0"/>
              </a:rPr>
              <a:t>  </a:t>
            </a:r>
            <a:r>
              <a:rPr kumimoji="0"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>
                <a:latin typeface="Times New Roman" panose="02020603050405020304" pitchFamily="18" charset="0"/>
              </a:rPr>
              <a:t>  Cl</a:t>
            </a:r>
            <a:r>
              <a:rPr lang="en-US" altLang="zh-CN" baseline="30000">
                <a:latin typeface="Times New Roman" panose="02020603050405020304" pitchFamily="18" charset="0"/>
              </a:rPr>
              <a:t>– </a:t>
            </a:r>
            <a:r>
              <a:rPr lang="en-US" altLang="zh-CN">
                <a:latin typeface="Times New Roman" panose="02020603050405020304" pitchFamily="18" charset="0"/>
              </a:rPr>
              <a:t>+ ClO</a:t>
            </a:r>
            <a:r>
              <a:rPr lang="en-US" altLang="zh-CN" baseline="30000">
                <a:latin typeface="Times New Roman" panose="02020603050405020304" pitchFamily="18" charset="0"/>
              </a:rPr>
              <a:t>– </a:t>
            </a:r>
            <a:r>
              <a:rPr lang="en-US" altLang="zh-CN">
                <a:latin typeface="Times New Roman" panose="02020603050405020304" pitchFamily="18" charset="0"/>
              </a:rPr>
              <a:t>+ H</a:t>
            </a:r>
            <a:r>
              <a:rPr lang="en-US" altLang="zh-CN" baseline="-30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O </a:t>
            </a:r>
          </a:p>
        </p:txBody>
      </p:sp>
      <p:sp>
        <p:nvSpPr>
          <p:cNvPr id="9" name="Text Box 2057">
            <a:extLst>
              <a:ext uri="{FF2B5EF4-FFF2-40B4-BE49-F238E27FC236}">
                <a16:creationId xmlns:a16="http://schemas.microsoft.com/office/drawing/2014/main" id="{61930B79-807B-C343-A9C0-FBD5BCB698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206280"/>
            <a:ext cx="55626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latin typeface="Times New Roman" panose="02020603050405020304" pitchFamily="18" charset="0"/>
              </a:rPr>
              <a:t>(CN)</a:t>
            </a:r>
            <a:r>
              <a:rPr lang="en-US" altLang="zh-CN" baseline="-30000">
                <a:latin typeface="Times New Roman" panose="02020603050405020304" pitchFamily="18" charset="0"/>
              </a:rPr>
              <a:t>2 </a:t>
            </a:r>
            <a:r>
              <a:rPr lang="en-US" altLang="zh-CN">
                <a:latin typeface="Times New Roman" panose="02020603050405020304" pitchFamily="18" charset="0"/>
              </a:rPr>
              <a:t>+ 2OH</a:t>
            </a:r>
            <a:r>
              <a:rPr lang="en-US" altLang="zh-CN" baseline="30000">
                <a:latin typeface="Times New Roman" panose="02020603050405020304" pitchFamily="18" charset="0"/>
              </a:rPr>
              <a:t>–</a:t>
            </a:r>
            <a:r>
              <a:rPr lang="en-US" altLang="zh-CN">
                <a:latin typeface="Times New Roman" panose="02020603050405020304" pitchFamily="18" charset="0"/>
              </a:rPr>
              <a:t>  </a:t>
            </a:r>
            <a:r>
              <a:rPr kumimoji="0" lang="en-US" altLang="zh-CN" sz="3200">
                <a:latin typeface="Times New Roman" panose="02020603050405020304" pitchFamily="18" charset="0"/>
              </a:rPr>
              <a:t>=</a:t>
            </a:r>
            <a:r>
              <a:rPr lang="en-US" altLang="zh-CN">
                <a:latin typeface="Times New Roman" panose="02020603050405020304" pitchFamily="18" charset="0"/>
              </a:rPr>
              <a:t> CN</a:t>
            </a:r>
            <a:r>
              <a:rPr lang="en-US" altLang="zh-CN" baseline="30000">
                <a:latin typeface="Times New Roman" panose="02020603050405020304" pitchFamily="18" charset="0"/>
              </a:rPr>
              <a:t>– </a:t>
            </a:r>
            <a:r>
              <a:rPr lang="en-US" altLang="zh-CN">
                <a:latin typeface="Times New Roman" panose="02020603050405020304" pitchFamily="18" charset="0"/>
              </a:rPr>
              <a:t>+ OCN</a:t>
            </a:r>
            <a:r>
              <a:rPr lang="en-US" altLang="zh-CN" baseline="30000">
                <a:latin typeface="Times New Roman" panose="02020603050405020304" pitchFamily="18" charset="0"/>
              </a:rPr>
              <a:t>– </a:t>
            </a:r>
            <a:r>
              <a:rPr lang="en-US" altLang="zh-CN">
                <a:latin typeface="Times New Roman" panose="02020603050405020304" pitchFamily="18" charset="0"/>
              </a:rPr>
              <a:t>+ H</a:t>
            </a:r>
            <a:r>
              <a:rPr lang="en-US" altLang="zh-CN" baseline="-25000">
                <a:latin typeface="Times New Roman" panose="02020603050405020304" pitchFamily="18" charset="0"/>
              </a:rPr>
              <a:t>2</a:t>
            </a:r>
            <a:r>
              <a:rPr lang="en-US" altLang="zh-CN">
                <a:latin typeface="Times New Roman" panose="02020603050405020304" pitchFamily="18" charset="0"/>
              </a:rPr>
              <a:t>O </a:t>
            </a:r>
          </a:p>
        </p:txBody>
      </p:sp>
      <p:sp>
        <p:nvSpPr>
          <p:cNvPr id="10" name="Text Box 2058">
            <a:extLst>
              <a:ext uri="{FF2B5EF4-FFF2-40B4-BE49-F238E27FC236}">
                <a16:creationId xmlns:a16="http://schemas.microsoft.com/office/drawing/2014/main" id="{1D1B0642-0756-8C45-974B-4A49C2BB3F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4865786"/>
            <a:ext cx="4114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b="1" baseline="-30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 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+ H</a:t>
            </a:r>
            <a:r>
              <a:rPr lang="en-US" altLang="zh-CN" b="1" baseline="-30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O </a:t>
            </a:r>
            <a:r>
              <a:rPr kumimoji="0" lang="en-US" altLang="zh-CN" sz="32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HCl + HClO </a:t>
            </a:r>
          </a:p>
        </p:txBody>
      </p:sp>
      <p:sp>
        <p:nvSpPr>
          <p:cNvPr id="11" name="Text Box 2059">
            <a:extLst>
              <a:ext uri="{FF2B5EF4-FFF2-40B4-BE49-F238E27FC236}">
                <a16:creationId xmlns:a16="http://schemas.microsoft.com/office/drawing/2014/main" id="{5E55DDF2-73CD-A247-A4A1-B1618AE126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349280"/>
            <a:ext cx="4495800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(CN)</a:t>
            </a:r>
            <a:r>
              <a:rPr lang="en-US" altLang="zh-CN" b="1" baseline="-30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+ H</a:t>
            </a:r>
            <a:r>
              <a:rPr lang="en-US" altLang="zh-CN" b="1" baseline="-300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2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O </a:t>
            </a:r>
            <a:r>
              <a:rPr kumimoji="0" lang="en-US" altLang="zh-CN" sz="320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= </a:t>
            </a:r>
            <a:r>
              <a:rPr lang="en-US" altLang="zh-CN" b="1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</a:rPr>
              <a:t>HCN + HOCN </a:t>
            </a:r>
          </a:p>
        </p:txBody>
      </p:sp>
      <p:pic>
        <p:nvPicPr>
          <p:cNvPr id="12" name="Picture 2060" descr="HCN CS2 854">
            <a:extLst>
              <a:ext uri="{FF2B5EF4-FFF2-40B4-BE49-F238E27FC236}">
                <a16:creationId xmlns:a16="http://schemas.microsoft.com/office/drawing/2014/main" id="{F03525C0-7057-654B-819A-BD867804A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596680"/>
            <a:ext cx="3022600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39901C2-78B6-1866-FEBA-98BF2122B289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3563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FFED94A-1171-CA44-ACF0-CA2E0D58A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91</a:t>
            </a:fld>
            <a:endParaRPr lang="en-US" altLang="zh-CN"/>
          </a:p>
        </p:txBody>
      </p:sp>
      <p:sp>
        <p:nvSpPr>
          <p:cNvPr id="3" name="Text Box 2050">
            <a:extLst>
              <a:ext uri="{FF2B5EF4-FFF2-40B4-BE49-F238E27FC236}">
                <a16:creationId xmlns:a16="http://schemas.microsoft.com/office/drawing/2014/main" id="{6237B842-2C5F-5448-94B7-049BC157EE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260648"/>
            <a:ext cx="806489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5.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与金属离子作用生成难溶化合物或发生氧化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还原反应</a:t>
            </a:r>
            <a:endParaRPr lang="en-US" altLang="zh-CN" b="1" dirty="0">
              <a:latin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             Ag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+ </a:t>
            </a:r>
            <a:r>
              <a:rPr lang="zh-CN" altLang="en-US" sz="2000" dirty="0">
                <a:latin typeface="Times New Roman" panose="02020603050405020304" pitchFamily="18" charset="0"/>
              </a:rPr>
              <a:t>＋ </a:t>
            </a:r>
            <a:r>
              <a:rPr lang="en-US" altLang="zh-CN" sz="2000" dirty="0">
                <a:latin typeface="Times New Roman" panose="02020603050405020304" pitchFamily="18" charset="0"/>
              </a:rPr>
              <a:t>CN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</a:rPr>
              <a:t>  =  </a:t>
            </a:r>
            <a:r>
              <a:rPr lang="en-US" altLang="zh-CN" sz="2000" dirty="0" err="1">
                <a:latin typeface="Times New Roman" panose="02020603050405020304" pitchFamily="18" charset="0"/>
              </a:rPr>
              <a:t>AgCN</a:t>
            </a:r>
            <a:r>
              <a:rPr lang="en-US" altLang="zh-CN" sz="2000" dirty="0">
                <a:latin typeface="Times New Roman" panose="02020603050405020304" pitchFamily="18" charset="0"/>
                <a:sym typeface="Symbol" pitchFamily="2" charset="2"/>
              </a:rPr>
              <a:t>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             Ag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+</a:t>
            </a:r>
            <a:r>
              <a:rPr lang="en-US" altLang="zh-CN" sz="2000" dirty="0">
                <a:latin typeface="Times New Roman" panose="02020603050405020304" pitchFamily="18" charset="0"/>
              </a:rPr>
              <a:t> + I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</a:rPr>
              <a:t> = </a:t>
            </a:r>
            <a:r>
              <a:rPr lang="en-US" altLang="zh-CN" sz="2000" dirty="0" err="1">
                <a:latin typeface="Times New Roman" panose="02020603050405020304" pitchFamily="18" charset="0"/>
              </a:rPr>
              <a:t>AgI</a:t>
            </a:r>
            <a:r>
              <a:rPr lang="en-US" altLang="zh-CN" sz="2000" dirty="0">
                <a:latin typeface="Times New Roman" panose="02020603050405020304" pitchFamily="18" charset="0"/>
                <a:sym typeface="Symbol" pitchFamily="2" charset="2"/>
              </a:rPr>
              <a:t>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            2Cu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2+ </a:t>
            </a:r>
            <a:r>
              <a:rPr lang="en-US" altLang="zh-CN" sz="2000" dirty="0">
                <a:latin typeface="Times New Roman" panose="02020603050405020304" pitchFamily="18" charset="0"/>
              </a:rPr>
              <a:t>+ 4I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- </a:t>
            </a:r>
            <a:r>
              <a:rPr lang="en-US" altLang="zh-CN" sz="2000" dirty="0">
                <a:latin typeface="Times New Roman" panose="02020603050405020304" pitchFamily="18" charset="0"/>
              </a:rPr>
              <a:t>= 2 </a:t>
            </a:r>
            <a:r>
              <a:rPr lang="en-US" altLang="zh-CN" sz="2000" dirty="0" err="1">
                <a:latin typeface="Times New Roman" panose="02020603050405020304" pitchFamily="18" charset="0"/>
              </a:rPr>
              <a:t>CuI</a:t>
            </a:r>
            <a:r>
              <a:rPr lang="en-US" altLang="zh-CN" sz="2000" dirty="0">
                <a:latin typeface="Times New Roman" panose="02020603050405020304" pitchFamily="18" charset="0"/>
              </a:rPr>
              <a:t>  +  I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</a:p>
          <a:p>
            <a:r>
              <a:rPr lang="en-US" altLang="zh-CN" sz="2000" dirty="0">
                <a:latin typeface="Times New Roman" panose="02020603050405020304" pitchFamily="18" charset="0"/>
              </a:rPr>
              <a:t>            Cu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2+</a:t>
            </a:r>
            <a:r>
              <a:rPr lang="en-US" altLang="zh-CN" sz="2000" dirty="0">
                <a:latin typeface="Times New Roman" panose="02020603050405020304" pitchFamily="18" charset="0"/>
              </a:rPr>
              <a:t> +  3CN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dirty="0">
                <a:latin typeface="Times New Roman" panose="02020603050405020304" pitchFamily="18" charset="0"/>
              </a:rPr>
              <a:t>  = 2 [Cu(CN)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4</a:t>
            </a:r>
            <a:r>
              <a:rPr lang="en-US" altLang="zh-CN" sz="2000" dirty="0">
                <a:latin typeface="Times New Roman" panose="02020603050405020304" pitchFamily="18" charset="0"/>
              </a:rPr>
              <a:t>]</a:t>
            </a:r>
            <a:r>
              <a:rPr lang="en-US" altLang="zh-CN" sz="2000" baseline="30000" dirty="0">
                <a:latin typeface="Times New Roman" panose="02020603050405020304" pitchFamily="18" charset="0"/>
              </a:rPr>
              <a:t>3-</a:t>
            </a:r>
            <a:r>
              <a:rPr lang="en-US" altLang="zh-CN" sz="2000" dirty="0">
                <a:latin typeface="Times New Roman" panose="02020603050405020304" pitchFamily="18" charset="0"/>
              </a:rPr>
              <a:t>  + 2 (CN)</a:t>
            </a:r>
            <a:r>
              <a:rPr lang="en-US" altLang="zh-CN" sz="2000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dirty="0">
                <a:latin typeface="Times New Roman" panose="02020603050405020304" pitchFamily="18" charset="0"/>
                <a:sym typeface="Symbol" pitchFamily="2" charset="2"/>
              </a:rPr>
              <a:t></a:t>
            </a:r>
          </a:p>
        </p:txBody>
      </p:sp>
      <p:sp>
        <p:nvSpPr>
          <p:cNvPr id="4" name="Rectangle 2051">
            <a:extLst>
              <a:ext uri="{FF2B5EF4-FFF2-40B4-BE49-F238E27FC236}">
                <a16:creationId xmlns:a16="http://schemas.microsoft.com/office/drawing/2014/main" id="{E1F547DC-4E45-D34E-8C7C-B9357604D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2128" y="2377753"/>
            <a:ext cx="6372200" cy="1844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/>
              <a:t>Fe</a:t>
            </a:r>
            <a:r>
              <a:rPr lang="en-US" altLang="zh-CN" sz="2000" b="1" baseline="30000" dirty="0"/>
              <a:t>2+  </a:t>
            </a:r>
            <a:r>
              <a:rPr lang="en-US" altLang="zh-CN" sz="2000" b="1" dirty="0"/>
              <a:t>+ 6 CN</a:t>
            </a:r>
            <a:r>
              <a:rPr lang="en-US" altLang="zh-CN" sz="2000" b="1" baseline="30000" dirty="0"/>
              <a:t>- </a:t>
            </a:r>
            <a:r>
              <a:rPr lang="en-US" altLang="zh-CN" sz="2000" b="1" dirty="0"/>
              <a:t> =  [Fe(CN)</a:t>
            </a:r>
            <a:r>
              <a:rPr lang="en-US" altLang="zh-CN" sz="2000" b="1" baseline="-30000" dirty="0"/>
              <a:t>6</a:t>
            </a:r>
            <a:r>
              <a:rPr lang="en-US" altLang="zh-CN" sz="2000" b="1" dirty="0"/>
              <a:t>]</a:t>
            </a:r>
            <a:r>
              <a:rPr lang="en-US" altLang="zh-CN" sz="2000" b="1" baseline="30000" dirty="0"/>
              <a:t>4- </a:t>
            </a:r>
            <a:r>
              <a:rPr lang="en-US" altLang="zh-CN" sz="2000" b="1" dirty="0"/>
              <a:t>     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/>
              <a:t>				</a:t>
            </a:r>
            <a:r>
              <a:rPr lang="zh-CN" altLang="en-US" sz="2000" b="1" dirty="0"/>
              <a:t>离解速率小，毒性小</a:t>
            </a:r>
            <a:r>
              <a:rPr lang="en-US" altLang="zh-CN" sz="2000" b="1" dirty="0"/>
              <a:t>,</a:t>
            </a:r>
          </a:p>
          <a:p>
            <a:pPr lvl="6">
              <a:spcBef>
                <a:spcPct val="20000"/>
              </a:spcBef>
              <a:buClr>
                <a:schemeClr val="folHlink"/>
              </a:buClr>
              <a:buSzPct val="60000"/>
            </a:pPr>
            <a:r>
              <a:rPr lang="zh-CN" altLang="en-US" sz="2000" b="1" dirty="0"/>
              <a:t>可用</a:t>
            </a:r>
            <a:r>
              <a:rPr lang="en-US" altLang="zh-CN" sz="2000" b="1" dirty="0"/>
              <a:t>Fe</a:t>
            </a:r>
            <a:r>
              <a:rPr lang="en-US" altLang="zh-CN" sz="2000" b="1" baseline="30000" dirty="0"/>
              <a:t>2+ </a:t>
            </a:r>
            <a:r>
              <a:rPr lang="zh-CN" altLang="en-US" sz="2000" b="1" dirty="0"/>
              <a:t>除</a:t>
            </a:r>
            <a:r>
              <a:rPr lang="en-US" altLang="zh-CN" sz="2000" b="1" dirty="0"/>
              <a:t>CN</a:t>
            </a:r>
            <a:r>
              <a:rPr lang="en-US" altLang="zh-CN" sz="2000" b="1" baseline="30000" dirty="0"/>
              <a:t>- </a:t>
            </a:r>
            <a:endParaRPr lang="en-US" altLang="zh-CN" sz="2000" b="1" dirty="0"/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>
                <a:solidFill>
                  <a:srgbClr val="800000"/>
                </a:solidFill>
              </a:rPr>
              <a:t>Fe</a:t>
            </a:r>
            <a:r>
              <a:rPr lang="en-US" altLang="zh-CN" sz="2000" b="1" baseline="30000" dirty="0">
                <a:solidFill>
                  <a:srgbClr val="800000"/>
                </a:solidFill>
              </a:rPr>
              <a:t>3+  </a:t>
            </a:r>
            <a:r>
              <a:rPr lang="en-US" altLang="zh-CN" sz="2000" b="1" dirty="0">
                <a:solidFill>
                  <a:srgbClr val="800000"/>
                </a:solidFill>
              </a:rPr>
              <a:t>+ 6 CN</a:t>
            </a:r>
            <a:r>
              <a:rPr lang="en-US" altLang="zh-CN" sz="2000" b="1" baseline="30000" dirty="0">
                <a:solidFill>
                  <a:srgbClr val="800000"/>
                </a:solidFill>
              </a:rPr>
              <a:t>- </a:t>
            </a:r>
            <a:r>
              <a:rPr lang="en-US" altLang="zh-CN" sz="2000" b="1" dirty="0">
                <a:solidFill>
                  <a:srgbClr val="800000"/>
                </a:solidFill>
              </a:rPr>
              <a:t> =  [Fe(CN)</a:t>
            </a:r>
            <a:r>
              <a:rPr lang="en-US" altLang="zh-CN" sz="2000" b="1" baseline="-30000" dirty="0">
                <a:solidFill>
                  <a:srgbClr val="800000"/>
                </a:solidFill>
              </a:rPr>
              <a:t>6</a:t>
            </a:r>
            <a:r>
              <a:rPr lang="en-US" altLang="zh-CN" sz="2000" b="1" dirty="0">
                <a:solidFill>
                  <a:srgbClr val="800000"/>
                </a:solidFill>
              </a:rPr>
              <a:t>]</a:t>
            </a:r>
            <a:r>
              <a:rPr lang="en-US" altLang="zh-CN" sz="2000" b="1" baseline="30000" dirty="0">
                <a:solidFill>
                  <a:srgbClr val="800000"/>
                </a:solidFill>
              </a:rPr>
              <a:t>3-</a:t>
            </a:r>
            <a:r>
              <a:rPr lang="en-US" altLang="zh-CN" sz="2000" b="1" baseline="30000" dirty="0"/>
              <a:t> </a:t>
            </a:r>
            <a:r>
              <a:rPr lang="en-US" altLang="zh-CN" sz="2000" b="1" dirty="0"/>
              <a:t>    </a:t>
            </a:r>
          </a:p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000" b="1" dirty="0"/>
              <a:t>				</a:t>
            </a:r>
            <a:r>
              <a:rPr lang="zh-CN" altLang="en-US" sz="2000" b="1" dirty="0"/>
              <a:t>迅速离解，毒性大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73C7348-5E3E-744F-9FA4-70242EB2A23A}"/>
              </a:ext>
            </a:extLst>
          </p:cNvPr>
          <p:cNvSpPr/>
          <p:nvPr/>
        </p:nvSpPr>
        <p:spPr>
          <a:xfrm>
            <a:off x="323528" y="1988840"/>
            <a:ext cx="17299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b="1" dirty="0">
                <a:solidFill>
                  <a:srgbClr val="0000FF"/>
                </a:solidFill>
              </a:rPr>
              <a:t>6. </a:t>
            </a:r>
            <a:r>
              <a:rPr lang="zh-CN" altLang="en-US" b="1" dirty="0">
                <a:solidFill>
                  <a:srgbClr val="0000FF"/>
                </a:solidFill>
              </a:rPr>
              <a:t>配位作用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BBE6F5-9A27-514E-BFAF-BD8285C6F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4293096"/>
            <a:ext cx="2438400" cy="406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85000"/>
              </a:lnSpc>
              <a:spcBef>
                <a:spcPct val="50000"/>
              </a:spcBef>
              <a:buSzPct val="90000"/>
            </a:pP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</a:rPr>
              <a:t> 7. 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</a:rPr>
              <a:t>还原性</a:t>
            </a:r>
            <a:endParaRPr lang="zh-CN" altLang="en-US" dirty="0">
              <a:solidFill>
                <a:srgbClr val="0000FF"/>
              </a:solidFill>
              <a:latin typeface="Times New Roman" panose="02020603050405020304" pitchFamily="18" charset="0"/>
            </a:endParaRPr>
          </a:p>
        </p:txBody>
      </p:sp>
      <p:sp>
        <p:nvSpPr>
          <p:cNvPr id="7" name="Text Box 7">
            <a:extLst>
              <a:ext uri="{FF2B5EF4-FFF2-40B4-BE49-F238E27FC236}">
                <a16:creationId xmlns:a16="http://schemas.microsoft.com/office/drawing/2014/main" id="{22AD6F1B-184E-4749-A0C0-4242B25B4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0315" y="4725144"/>
            <a:ext cx="5953893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SzPct val="90000"/>
            </a:pPr>
            <a:r>
              <a:rPr lang="en-US" altLang="zh-CN" sz="2000" b="1" dirty="0">
                <a:latin typeface="Times New Roman" panose="02020603050405020304" pitchFamily="18" charset="0"/>
              </a:rPr>
              <a:t>      2CN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  </a:t>
            </a:r>
            <a:r>
              <a:rPr lang="en-US" altLang="zh-CN" sz="2000" b="1" dirty="0">
                <a:latin typeface="Times New Roman" panose="02020603050405020304" pitchFamily="18" charset="0"/>
              </a:rPr>
              <a:t>+ 5Cl</a:t>
            </a:r>
            <a:r>
              <a:rPr lang="en-US" altLang="zh-CN" sz="2000" b="1" baseline="-30000" dirty="0">
                <a:latin typeface="Times New Roman" panose="02020603050405020304" pitchFamily="18" charset="0"/>
              </a:rPr>
              <a:t>2 </a:t>
            </a:r>
            <a:r>
              <a:rPr lang="en-US" altLang="zh-CN" sz="2000" b="1" dirty="0">
                <a:latin typeface="Times New Roman" panose="02020603050405020304" pitchFamily="18" charset="0"/>
              </a:rPr>
              <a:t>+8OH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  </a:t>
            </a:r>
            <a:r>
              <a:rPr lang="en-US" altLang="zh-CN" sz="2000" b="1" dirty="0">
                <a:latin typeface="Times New Roman" panose="02020603050405020304" pitchFamily="18" charset="0"/>
              </a:rPr>
              <a:t>=2CO</a:t>
            </a:r>
            <a:r>
              <a:rPr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↑+ N</a:t>
            </a:r>
            <a:r>
              <a:rPr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↑+10Cl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 </a:t>
            </a:r>
            <a:r>
              <a:rPr lang="en-US" altLang="zh-CN" sz="2000" b="1" dirty="0">
                <a:latin typeface="Times New Roman" panose="02020603050405020304" pitchFamily="18" charset="0"/>
              </a:rPr>
              <a:t>+ 4H</a:t>
            </a:r>
            <a:r>
              <a:rPr lang="en-US" altLang="zh-CN" sz="2000" b="1" baseline="-30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O</a:t>
            </a:r>
          </a:p>
          <a:p>
            <a:pPr>
              <a:spcBef>
                <a:spcPct val="50000"/>
              </a:spcBef>
              <a:buSzPct val="90000"/>
            </a:pPr>
            <a:r>
              <a:rPr lang="en-US" altLang="zh-CN" sz="2000" b="1" dirty="0">
                <a:latin typeface="Times New Roman" panose="02020603050405020304" pitchFamily="18" charset="0"/>
              </a:rPr>
              <a:t>      CN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latin typeface="Times New Roman" panose="02020603050405020304" pitchFamily="18" charset="0"/>
              </a:rPr>
              <a:t>  + 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3</a:t>
            </a:r>
            <a:r>
              <a:rPr lang="en-US" altLang="zh-CN" sz="2000" b="1" dirty="0">
                <a:latin typeface="Times New Roman" panose="02020603050405020304" pitchFamily="18" charset="0"/>
              </a:rPr>
              <a:t> = OCN</a:t>
            </a:r>
            <a:r>
              <a:rPr lang="en-US" altLang="zh-CN" sz="2000" b="1" baseline="30000" dirty="0">
                <a:latin typeface="Times New Roman" panose="02020603050405020304" pitchFamily="18" charset="0"/>
              </a:rPr>
              <a:t>-</a:t>
            </a:r>
            <a:r>
              <a:rPr lang="en-US" altLang="zh-CN" sz="2000" b="1" dirty="0">
                <a:latin typeface="Times New Roman" panose="02020603050405020304" pitchFamily="18" charset="0"/>
              </a:rPr>
              <a:t>  + O</a:t>
            </a:r>
            <a:r>
              <a:rPr lang="en-US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lang="en-US" altLang="zh-CN" sz="2000" b="1" dirty="0">
                <a:latin typeface="Times New Roman" panose="02020603050405020304" pitchFamily="18" charset="0"/>
              </a:rPr>
              <a:t>↑</a:t>
            </a:r>
          </a:p>
        </p:txBody>
      </p:sp>
      <p:sp>
        <p:nvSpPr>
          <p:cNvPr id="8" name="Oval 0">
            <a:extLst>
              <a:ext uri="{FF2B5EF4-FFF2-40B4-BE49-F238E27FC236}">
                <a16:creationId xmlns:a16="http://schemas.microsoft.com/office/drawing/2014/main" id="{9FCDFDB4-AD46-C440-AA00-1603CF78B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065" y="5598624"/>
            <a:ext cx="8100391" cy="1070736"/>
          </a:xfrm>
          <a:prstGeom prst="ellips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66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40000"/>
              </a:lnSpc>
            </a:pP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拟卤离子和卤离子按还原性由小到大可以共同组成一序列：</a:t>
            </a:r>
            <a:endParaRPr lang="en-US" altLang="zh-CN" sz="2000" b="1" dirty="0">
              <a:solidFill>
                <a:schemeClr val="folHlink"/>
              </a:solidFill>
              <a:latin typeface="Times New Roman" panose="02020603050405020304" pitchFamily="18" charset="0"/>
            </a:endParaRPr>
          </a:p>
          <a:p>
            <a:pPr algn="ctr">
              <a:lnSpc>
                <a:spcPct val="140000"/>
              </a:lnSpc>
            </a:pP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F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OCN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Cl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Br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CN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SCN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，</a:t>
            </a:r>
            <a:r>
              <a:rPr lang="en-US" altLang="zh-CN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I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Times New Roman" panose="02020603050405020304" pitchFamily="18" charset="0"/>
              </a:rPr>
              <a:t>–</a:t>
            </a:r>
            <a:r>
              <a:rPr lang="zh-CN" altLang="en-US" sz="2000" b="1" dirty="0">
                <a:solidFill>
                  <a:schemeClr val="folHlink"/>
                </a:solidFill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1418A8B-8692-516A-9C8A-C7F7A2AC5447}"/>
              </a:ext>
            </a:extLst>
          </p:cNvPr>
          <p:cNvSpPr txBox="1"/>
          <p:nvPr/>
        </p:nvSpPr>
        <p:spPr>
          <a:xfrm>
            <a:off x="7663795" y="1054477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94803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E242207-629E-3343-AC79-ADE71201A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92</a:t>
            </a:fld>
            <a:endParaRPr lang="en-US" altLang="zh-CN"/>
          </a:p>
        </p:txBody>
      </p:sp>
      <p:sp>
        <p:nvSpPr>
          <p:cNvPr id="3" name="Text Box 3">
            <a:extLst>
              <a:ext uri="{FF2B5EF4-FFF2-40B4-BE49-F238E27FC236}">
                <a16:creationId xmlns:a16="http://schemas.microsoft.com/office/drawing/2014/main" id="{803D80CF-1D1E-AF4A-BC35-326AC13FFB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6339" y="2636912"/>
            <a:ext cx="7322045" cy="2739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en-US" altLang="zh-CN" sz="2800" dirty="0">
                <a:latin typeface="Times New Roman" panose="02020603050405020304" pitchFamily="18" charset="0"/>
              </a:rPr>
              <a:t>		    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He     Ne      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Ar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    Kr      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Xe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   Rn</a:t>
            </a:r>
          </a:p>
          <a:p>
            <a:pPr>
              <a:spcBef>
                <a:spcPct val="50000"/>
              </a:spcBef>
            </a:pPr>
            <a:r>
              <a:rPr kumimoji="1" lang="en-US" altLang="zh-CN" b="1" i="1" dirty="0">
                <a:latin typeface="Times New Roman" panose="02020603050405020304" pitchFamily="18" charset="0"/>
              </a:rPr>
              <a:t>I</a:t>
            </a:r>
            <a:r>
              <a:rPr kumimoji="1" lang="en-US" altLang="zh-CN" b="1" baseline="-25000" dirty="0">
                <a:latin typeface="Times New Roman" panose="02020603050405020304" pitchFamily="18" charset="0"/>
              </a:rPr>
              <a:t>1</a:t>
            </a:r>
            <a:r>
              <a:rPr kumimoji="1" lang="en-US" altLang="zh-CN" b="1" dirty="0">
                <a:latin typeface="Times New Roman" panose="02020603050405020304" pitchFamily="18" charset="0"/>
              </a:rPr>
              <a:t>/(kJ·mol</a:t>
            </a:r>
            <a:r>
              <a:rPr kumimoji="1" lang="en-US" altLang="zh-CN" b="1" baseline="30000" dirty="0">
                <a:latin typeface="Times New Roman" panose="02020603050405020304" pitchFamily="18" charset="0"/>
              </a:rPr>
              <a:t>-1</a:t>
            </a:r>
            <a:r>
              <a:rPr kumimoji="1" lang="en-US" altLang="zh-CN" b="1" dirty="0">
                <a:latin typeface="Times New Roman" panose="02020603050405020304" pitchFamily="18" charset="0"/>
              </a:rPr>
              <a:t>)     2372   2087  1527  1357   1176   1043  </a:t>
            </a:r>
          </a:p>
          <a:p>
            <a:pPr>
              <a:spcBef>
                <a:spcPct val="50000"/>
              </a:spcBef>
            </a:pPr>
            <a:r>
              <a:rPr kumimoji="1" lang="zh-CN" altLang="zh-CN" b="1" dirty="0">
                <a:latin typeface="Times New Roman" panose="02020603050405020304" pitchFamily="18" charset="0"/>
              </a:rPr>
              <a:t>     </a:t>
            </a:r>
            <a:r>
              <a:rPr kumimoji="1" lang="en-US" altLang="zh-CN" b="1" dirty="0" err="1">
                <a:latin typeface="Times New Roman" panose="02020603050405020304" pitchFamily="18" charset="0"/>
              </a:rPr>
              <a:t>m.p</a:t>
            </a:r>
            <a:r>
              <a:rPr kumimoji="1" lang="en-US" altLang="zh-CN" b="1" dirty="0">
                <a:latin typeface="Times New Roman" panose="02020603050405020304" pitchFamily="18" charset="0"/>
              </a:rPr>
              <a:t>./℃       -272    -249   -189   -157    -112    -71</a:t>
            </a:r>
          </a:p>
          <a:p>
            <a:pPr>
              <a:spcBef>
                <a:spcPct val="50000"/>
              </a:spcBef>
            </a:pPr>
            <a:r>
              <a:rPr kumimoji="1" lang="zh-CN" altLang="zh-CN" sz="2000" b="1" i="1" dirty="0">
                <a:latin typeface="Times New Roman" panose="02020603050405020304" pitchFamily="18" charset="0"/>
              </a:rPr>
              <a:t>S</a:t>
            </a:r>
            <a:r>
              <a:rPr kumimoji="1" lang="zh-CN" altLang="zh-CN" sz="2000" b="1" dirty="0">
                <a:latin typeface="Times New Roman" panose="02020603050405020304" pitchFamily="18" charset="0"/>
              </a:rPr>
              <a:t>/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[</a:t>
            </a:r>
            <a:r>
              <a:rPr kumimoji="1" lang="zh-CN" altLang="zh-CN" sz="2000" b="1" dirty="0">
                <a:latin typeface="Times New Roman" panose="02020603050405020304" pitchFamily="18" charset="0"/>
              </a:rPr>
              <a:t>mL</a:t>
            </a:r>
            <a:r>
              <a:rPr kumimoji="1" lang="en-US" altLang="zh-CN" sz="2000" b="1" dirty="0"/>
              <a:t>·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(</a:t>
            </a:r>
            <a:r>
              <a:rPr kumimoji="1" lang="zh-CN" altLang="zh-CN" sz="2000" b="1" dirty="0">
                <a:latin typeface="Times New Roman" panose="02020603050405020304" pitchFamily="18" charset="0"/>
              </a:rPr>
              <a:t>kgH</a:t>
            </a:r>
            <a:r>
              <a:rPr kumimoji="1" lang="zh-CN" altLang="zh-CN" sz="2000" b="1" baseline="-25000" dirty="0">
                <a:latin typeface="Times New Roman" panose="02020603050405020304" pitchFamily="18" charset="0"/>
              </a:rPr>
              <a:t>2</a:t>
            </a:r>
            <a:r>
              <a:rPr kumimoji="1" lang="zh-CN" altLang="zh-CN" sz="2000" b="1" dirty="0">
                <a:latin typeface="Times New Roman" panose="02020603050405020304" pitchFamily="18" charset="0"/>
              </a:rPr>
              <a:t>O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)</a:t>
            </a:r>
            <a:r>
              <a:rPr kumimoji="1" lang="en-US" altLang="zh-CN" sz="2000" b="1" baseline="30000" dirty="0">
                <a:latin typeface="Times New Roman" panose="02020603050405020304" pitchFamily="18" charset="0"/>
              </a:rPr>
              <a:t>-1</a:t>
            </a:r>
            <a:r>
              <a:rPr kumimoji="1" lang="en-US" altLang="zh-CN" sz="2000" b="1" dirty="0">
                <a:latin typeface="Times New Roman" panose="02020603050405020304" pitchFamily="18" charset="0"/>
              </a:rPr>
              <a:t>]</a:t>
            </a:r>
            <a:r>
              <a:rPr kumimoji="1" lang="zh-CN" altLang="zh-CN" sz="2000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8.6 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10.5    33.6   59.4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 108     230</a:t>
            </a:r>
          </a:p>
          <a:p>
            <a:pPr>
              <a:spcBef>
                <a:spcPct val="50000"/>
              </a:spcBef>
            </a:pPr>
            <a:r>
              <a:rPr kumimoji="1" lang="zh-CN" altLang="zh-CN" b="1" dirty="0">
                <a:latin typeface="Times New Roman" panose="02020603050405020304" pitchFamily="18" charset="0"/>
              </a:rPr>
              <a:t>临界温度/K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5.25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  44.5  150.9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209.4  </a:t>
            </a:r>
            <a:r>
              <a:rPr kumimoji="1" lang="en-US" altLang="zh-CN" b="1" dirty="0">
                <a:latin typeface="Times New Roman" panose="02020603050405020304" pitchFamily="18" charset="0"/>
              </a:rPr>
              <a:t> </a:t>
            </a:r>
            <a:r>
              <a:rPr kumimoji="1" lang="zh-CN" altLang="zh-CN" b="1" dirty="0">
                <a:latin typeface="Times New Roman" panose="02020603050405020304" pitchFamily="18" charset="0"/>
              </a:rPr>
              <a:t>289.7  378.1  </a:t>
            </a:r>
            <a:endParaRPr kumimoji="1" lang="en-US" altLang="zh-CN" b="1" dirty="0">
              <a:latin typeface="Times New Roman" panose="02020603050405020304" pitchFamily="18" charset="0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0C5FA60-7B67-B549-B09B-F05E2E1B39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772816"/>
            <a:ext cx="34163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稀有气体的物理性质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88959EA-9121-D544-924D-76D519A160B9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E75CA94-A80B-8E45-8817-5FCD52FFE188}"/>
              </a:ext>
            </a:extLst>
          </p:cNvPr>
          <p:cNvSpPr/>
          <p:nvPr/>
        </p:nvSpPr>
        <p:spPr>
          <a:xfrm>
            <a:off x="2771800" y="109790"/>
            <a:ext cx="3816424" cy="558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20000"/>
              </a:lnSpc>
              <a:spcAft>
                <a:spcPct val="20000"/>
              </a:spcAft>
            </a:pPr>
            <a:r>
              <a:rPr kumimoji="0"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p</a:t>
            </a:r>
            <a:r>
              <a:rPr kumimoji="0"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区元素 </a:t>
            </a:r>
            <a:r>
              <a:rPr kumimoji="0" lang="en-US" altLang="zh-CN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–</a:t>
            </a:r>
            <a:r>
              <a:rPr kumimoji="0" lang="zh-CN" altLang="en-US" sz="28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惰性元素</a:t>
            </a:r>
            <a:endParaRPr kumimoji="0" lang="en-US" altLang="zh-CN" sz="28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534CDCF-8BAD-D77E-89F4-8CF98E383E7F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26919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688AEC-925D-AF4A-9CC9-B15BAD73CB81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2233346" name="Text Box 2"/>
          <p:cNvSpPr txBox="1">
            <a:spLocks noChangeArrowheads="1"/>
          </p:cNvSpPr>
          <p:nvPr/>
        </p:nvSpPr>
        <p:spPr bwMode="auto">
          <a:xfrm>
            <a:off x="2489994" y="116632"/>
            <a:ext cx="4038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3200">
                <a:effectLst>
                  <a:outerShdw blurRad="38100" dist="38100" dir="2700000" algn="tl">
                    <a:srgbClr val="C0C0C0"/>
                  </a:outerShdw>
                </a:effectLst>
              </a:rPr>
              <a:t>稀有气体 </a:t>
            </a:r>
            <a:r>
              <a:rPr kumimoji="0"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(</a:t>
            </a:r>
            <a:r>
              <a:rPr kumimoji="0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惰性气体</a:t>
            </a:r>
            <a:r>
              <a:rPr kumimoji="0"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)</a:t>
            </a:r>
          </a:p>
        </p:txBody>
      </p:sp>
      <p:sp>
        <p:nvSpPr>
          <p:cNvPr id="2233347" name="Text Box 3"/>
          <p:cNvSpPr txBox="1">
            <a:spLocks noChangeArrowheads="1"/>
          </p:cNvSpPr>
          <p:nvPr/>
        </p:nvSpPr>
        <p:spPr bwMode="auto">
          <a:xfrm>
            <a:off x="88901" y="1184275"/>
            <a:ext cx="9091613" cy="212365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10000"/>
              </a:lnSpc>
            </a:pP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位于周期表的最右侧，零族。氦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(He)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、氖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(Ne)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、氩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(Ar)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、氪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(Kr)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、氙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(Xe)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、氡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(Rn)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。价电子构型为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ns</a:t>
            </a:r>
            <a:r>
              <a:rPr kumimoji="0" lang="en-US" altLang="zh-CN" b="1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np</a:t>
            </a:r>
            <a:r>
              <a:rPr kumimoji="0" lang="en-US" altLang="zh-CN" b="1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6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稳定的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8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电子结构。位于第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1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周期的氦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(He)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虽无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p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电子，但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1s</a:t>
            </a:r>
            <a:r>
              <a:rPr kumimoji="0" lang="en-US" altLang="zh-CN" b="1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也是稳定电子结构，它的性质和氖、氩等相似，而与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IIA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族的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ns</a:t>
            </a:r>
            <a:r>
              <a:rPr kumimoji="0" lang="en-US" altLang="zh-CN" b="1" baseline="30000">
                <a:effectLst>
                  <a:outerShdw blurRad="38100" dist="38100" dir="2700000" algn="tl">
                    <a:srgbClr val="C0C0C0"/>
                  </a:outerShdw>
                </a:effectLst>
              </a:rPr>
              <a:t>2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迥然不同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, 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所以氦位于零族更恰当。 </a:t>
            </a:r>
          </a:p>
        </p:txBody>
      </p:sp>
      <p:sp>
        <p:nvSpPr>
          <p:cNvPr id="2233348" name="Text Box 4"/>
          <p:cNvSpPr txBox="1">
            <a:spLocks noChangeArrowheads="1"/>
          </p:cNvSpPr>
          <p:nvPr/>
        </p:nvSpPr>
        <p:spPr bwMode="auto">
          <a:xfrm>
            <a:off x="-36512" y="3352800"/>
            <a:ext cx="9091612" cy="312085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这些元素的第一电离能较高，分别位于同周期元素之首。它们的不活泼性曾使人们认为：只是单原子分子而没有化合物，而被叫做“惰性气体”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(inert gas)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或“钝气”。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在零族元素中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Xe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的半径最大，电离能最小，非金属中以氟最活泼，所以氟化氙类化合物最多。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        惰性气体亦称稀有气体</a:t>
            </a:r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(rare gas)</a:t>
            </a:r>
            <a:r>
              <a:rPr kumimoji="0" lang="zh-CN" altLang="en-US" b="1">
                <a:effectLst>
                  <a:outerShdw blurRad="38100" dist="38100" dir="2700000" algn="tl">
                    <a:srgbClr val="C0C0C0"/>
                  </a:outerShdw>
                </a:effectLst>
              </a:rPr>
              <a:t>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9CF98F0-225B-EEC3-A822-93BAB0061CC1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390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94</a:t>
            </a:fld>
            <a:endParaRPr lang="en-US" altLang="zh-CN"/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1119685" y="4665082"/>
            <a:ext cx="6248400" cy="1600200"/>
          </a:xfrm>
          <a:prstGeom prst="rect">
            <a:avLst/>
          </a:prstGeom>
          <a:solidFill>
            <a:srgbClr val="FFCC99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0615" y="1034162"/>
            <a:ext cx="8458200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FFFF99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304800"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1pPr>
            <a:lvl2pPr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2pPr>
            <a:lvl3pPr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3pPr>
            <a:lvl4pPr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4pPr>
            <a:lvl5pPr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685800" algn="l"/>
              </a:tabLst>
              <a:defRPr sz="2400">
                <a:solidFill>
                  <a:schemeClr val="tx1"/>
                </a:solidFill>
                <a:latin typeface="Times New Roman" charset="0"/>
                <a:ea typeface="宋体" charset="-122"/>
              </a:defRPr>
            </a:lvl9pPr>
          </a:lstStyle>
          <a:p>
            <a:pPr>
              <a:lnSpc>
                <a:spcPct val="125000"/>
              </a:lnSpc>
            </a:pPr>
            <a:r>
              <a:rPr lang="zh-CN" altLang="en-US" sz="2000" b="1" dirty="0">
                <a:ea typeface="黑体" charset="-122"/>
              </a:rPr>
              <a:t>稀有气体化学引人注目的第二次大发现</a:t>
            </a:r>
            <a:r>
              <a:rPr lang="zh-CN" altLang="en-US" sz="2000" b="1" dirty="0"/>
              <a:t>：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/>
              <a:t>          1962年3月32日下午6时45分</a:t>
            </a:r>
            <a:r>
              <a:rPr lang="en-US" altLang="zh-CN" sz="2000" b="1" i="1" dirty="0"/>
              <a:t>Bartlett N</a:t>
            </a:r>
            <a:r>
              <a:rPr lang="en-US" altLang="zh-CN" sz="2000" i="1" dirty="0"/>
              <a:t> </a:t>
            </a:r>
            <a:r>
              <a:rPr lang="zh-CN" altLang="en-US" sz="2000" b="1" dirty="0"/>
              <a:t>第一个观察到 “惰性气体”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/>
              <a:t>         元 素的化学行为：</a:t>
            </a:r>
            <a:r>
              <a:rPr lang="en-US" altLang="zh-CN" sz="2000" b="1" dirty="0">
                <a:latin typeface="黑体" charset="-122"/>
                <a:ea typeface="黑体" charset="-122"/>
              </a:rPr>
              <a:t>XePtF</a:t>
            </a:r>
            <a:r>
              <a:rPr lang="en-US" altLang="zh-CN" sz="2000" b="1" baseline="-30000" dirty="0">
                <a:latin typeface="黑体" charset="-122"/>
                <a:ea typeface="黑体" charset="-122"/>
              </a:rPr>
              <a:t>6 </a:t>
            </a:r>
            <a:r>
              <a:rPr lang="zh-CN" altLang="en-US" sz="2000" b="1" dirty="0">
                <a:latin typeface="黑体" charset="-122"/>
                <a:ea typeface="黑体" charset="-122"/>
              </a:rPr>
              <a:t>红色液体生成！</a:t>
            </a:r>
          </a:p>
          <a:p>
            <a:pPr>
              <a:lnSpc>
                <a:spcPct val="125000"/>
              </a:lnSpc>
            </a:pPr>
            <a:r>
              <a:rPr lang="zh-CN" altLang="en-US" sz="2000" b="1" dirty="0">
                <a:latin typeface="宋体" charset="-122"/>
              </a:rPr>
              <a:t>    </a:t>
            </a:r>
            <a:r>
              <a:rPr lang="zh-CN" altLang="en-US" sz="2000" b="1" dirty="0">
                <a:latin typeface="黑体" charset="-122"/>
                <a:ea typeface="黑体" charset="-122"/>
              </a:rPr>
              <a:t>思路</a:t>
            </a:r>
            <a:r>
              <a:rPr lang="zh-CN" altLang="en-US" sz="2000" b="1" dirty="0">
                <a:latin typeface="宋体" charset="-122"/>
              </a:rPr>
              <a:t>：刚刚制备出新化合物：</a:t>
            </a:r>
            <a:r>
              <a:rPr lang="en-US" altLang="zh-CN" sz="2000" b="1" dirty="0">
                <a:latin typeface="宋体" charset="-122"/>
              </a:rPr>
              <a:t>O</a:t>
            </a:r>
            <a:r>
              <a:rPr lang="en-US" altLang="zh-CN" sz="2000" b="1" baseline="-30000" dirty="0">
                <a:latin typeface="宋体" charset="-122"/>
              </a:rPr>
              <a:t>2</a:t>
            </a:r>
            <a:r>
              <a:rPr lang="en-US" altLang="zh-CN" sz="2000" b="1" dirty="0">
                <a:latin typeface="宋体" charset="-122"/>
              </a:rPr>
              <a:t>（g）+ PtF</a:t>
            </a:r>
            <a:r>
              <a:rPr lang="en-US" altLang="zh-CN" sz="2000" b="1" baseline="-30000" dirty="0">
                <a:latin typeface="宋体" charset="-122"/>
              </a:rPr>
              <a:t>6</a:t>
            </a:r>
            <a:r>
              <a:rPr lang="en-US" altLang="zh-CN" sz="2000" b="1" dirty="0">
                <a:latin typeface="宋体" charset="-122"/>
              </a:rPr>
              <a:t>(s) = O</a:t>
            </a:r>
            <a:r>
              <a:rPr lang="en-US" altLang="zh-CN" sz="2000" b="1" baseline="-30000" dirty="0">
                <a:latin typeface="宋体" charset="-122"/>
              </a:rPr>
              <a:t>2</a:t>
            </a:r>
            <a:r>
              <a:rPr lang="en-US" altLang="zh-CN" sz="2000" b="1" baseline="30000" dirty="0">
                <a:latin typeface="宋体" charset="-122"/>
              </a:rPr>
              <a:t>+</a:t>
            </a:r>
            <a:r>
              <a:rPr lang="en-US" altLang="zh-CN" sz="2000" b="1" dirty="0">
                <a:latin typeface="宋体" charset="-122"/>
              </a:rPr>
              <a:t>[PtF</a:t>
            </a:r>
            <a:r>
              <a:rPr lang="en-US" altLang="zh-CN" sz="2000" b="1" baseline="-30000" dirty="0">
                <a:latin typeface="宋体" charset="-122"/>
              </a:rPr>
              <a:t>6</a:t>
            </a:r>
            <a:r>
              <a:rPr lang="en-US" altLang="zh-CN" sz="2000" b="1" dirty="0">
                <a:latin typeface="宋体" charset="-122"/>
              </a:rPr>
              <a:t>]</a:t>
            </a:r>
            <a:r>
              <a:rPr lang="en-US" altLang="zh-CN" sz="2000" b="1" baseline="30000" dirty="0">
                <a:latin typeface="宋体" charset="-122"/>
              </a:rPr>
              <a:t>-</a:t>
            </a:r>
            <a:r>
              <a:rPr lang="en-US" altLang="zh-CN" sz="2000" b="1" dirty="0">
                <a:latin typeface="宋体" charset="-122"/>
              </a:rPr>
              <a:t>(s)</a:t>
            </a:r>
            <a:r>
              <a:rPr lang="en-US" altLang="zh-CN" sz="2000" b="1" dirty="0"/>
              <a:t> 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254623" y="3110920"/>
            <a:ext cx="2056973" cy="97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b="1" dirty="0"/>
              <a:t>O</a:t>
            </a:r>
            <a:r>
              <a:rPr lang="en-US" altLang="zh-CN" b="1" baseline="-25000" dirty="0"/>
              <a:t>2</a:t>
            </a:r>
            <a:r>
              <a:rPr lang="en-US" altLang="zh-CN" b="1" dirty="0"/>
              <a:t>       O</a:t>
            </a:r>
            <a:r>
              <a:rPr lang="en-US" altLang="zh-CN" b="1" baseline="-25000" dirty="0"/>
              <a:t>2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 + e</a:t>
            </a:r>
            <a:r>
              <a:rPr lang="en-US" altLang="zh-CN" b="1" baseline="30000" dirty="0"/>
              <a:t>-</a:t>
            </a:r>
          </a:p>
          <a:p>
            <a:pPr>
              <a:lnSpc>
                <a:spcPct val="120000"/>
              </a:lnSpc>
            </a:pPr>
            <a:r>
              <a:rPr lang="en-US" altLang="zh-CN" b="1" dirty="0" err="1"/>
              <a:t>Xe</a:t>
            </a:r>
            <a:r>
              <a:rPr lang="en-US" altLang="zh-CN" b="1" dirty="0"/>
              <a:t>      </a:t>
            </a:r>
            <a:r>
              <a:rPr lang="en-US" altLang="zh-CN" b="1" dirty="0" err="1"/>
              <a:t>Xe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 + e</a:t>
            </a:r>
            <a:r>
              <a:rPr lang="en-US" altLang="zh-CN" b="1" baseline="30000" dirty="0"/>
              <a:t>-</a:t>
            </a:r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>
            <a:off x="1753733" y="3827200"/>
            <a:ext cx="381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>
            <a:off x="1776138" y="3385558"/>
            <a:ext cx="381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8"/>
          <p:cNvSpPr>
            <a:spLocks/>
          </p:cNvSpPr>
          <p:nvPr/>
        </p:nvSpPr>
        <p:spPr bwMode="auto">
          <a:xfrm>
            <a:off x="3253285" y="3415720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9"/>
          <p:cNvSpPr>
            <a:spLocks/>
          </p:cNvSpPr>
          <p:nvPr/>
        </p:nvSpPr>
        <p:spPr bwMode="auto">
          <a:xfrm>
            <a:off x="1155521" y="3394066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3367585" y="3110920"/>
            <a:ext cx="2352632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i="1"/>
              <a:t>I</a:t>
            </a:r>
            <a:r>
              <a:rPr lang="en-US" altLang="zh-CN" b="1" baseline="-25000"/>
              <a:t>1</a:t>
            </a:r>
            <a:r>
              <a:rPr lang="en-US" altLang="zh-CN" b="1"/>
              <a:t>=1180 kJ·mol</a:t>
            </a:r>
            <a:r>
              <a:rPr lang="en-US" altLang="zh-CN" b="1" baseline="30000"/>
              <a:t>-1</a:t>
            </a:r>
          </a:p>
          <a:p>
            <a:pPr>
              <a:lnSpc>
                <a:spcPct val="130000"/>
              </a:lnSpc>
            </a:pPr>
            <a:r>
              <a:rPr lang="en-US" altLang="zh-CN" b="1" i="1"/>
              <a:t>I</a:t>
            </a:r>
            <a:r>
              <a:rPr lang="en-US" altLang="zh-CN" b="1" baseline="-25000"/>
              <a:t>2</a:t>
            </a:r>
            <a:r>
              <a:rPr lang="en-US" altLang="zh-CN" b="1"/>
              <a:t>=1170 kJ·mol</a:t>
            </a:r>
            <a:r>
              <a:rPr lang="en-US" altLang="zh-CN" b="1" baseline="30000"/>
              <a:t>-1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5902823" y="3110920"/>
            <a:ext cx="1754006" cy="1052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b="1" i="1" dirty="0"/>
              <a:t>r  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201 pm</a:t>
            </a:r>
          </a:p>
          <a:p>
            <a:pPr>
              <a:lnSpc>
                <a:spcPct val="130000"/>
              </a:lnSpc>
            </a:pPr>
            <a:r>
              <a:rPr lang="en-US" altLang="zh-CN" b="1" i="1" dirty="0"/>
              <a:t>R  </a:t>
            </a:r>
            <a:r>
              <a:rPr lang="en-US" altLang="zh-CN" b="1" dirty="0"/>
              <a:t>=</a:t>
            </a:r>
            <a:r>
              <a:rPr lang="zh-CN" altLang="en-US" b="1" dirty="0"/>
              <a:t> </a:t>
            </a:r>
            <a:r>
              <a:rPr lang="en-US" altLang="zh-CN" b="1" dirty="0"/>
              <a:t>210 pm</a:t>
            </a:r>
          </a:p>
        </p:txBody>
      </p:sp>
      <p:sp>
        <p:nvSpPr>
          <p:cNvPr id="12" name="AutoShape 12"/>
          <p:cNvSpPr>
            <a:spLocks/>
          </p:cNvSpPr>
          <p:nvPr/>
        </p:nvSpPr>
        <p:spPr bwMode="auto">
          <a:xfrm>
            <a:off x="5767885" y="3415720"/>
            <a:ext cx="76200" cy="457200"/>
          </a:xfrm>
          <a:prstGeom prst="leftBrace">
            <a:avLst>
              <a:gd name="adj1" fmla="val 50000"/>
              <a:gd name="adj2" fmla="val 50000"/>
            </a:avLst>
          </a:prstGeom>
          <a:noFill/>
          <a:ln w="28575" cap="sq">
            <a:solidFill>
              <a:schemeClr val="bg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en-US" b="1"/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539552" y="4117578"/>
            <a:ext cx="82878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/>
              <a:t>设计并测定了</a:t>
            </a:r>
            <a:r>
              <a:rPr lang="en-US" altLang="zh-CN" dirty="0" err="1"/>
              <a:t>Xe</a:t>
            </a:r>
            <a:r>
              <a:rPr lang="en-US" altLang="zh-CN" dirty="0"/>
              <a:t>[PtF</a:t>
            </a:r>
            <a:r>
              <a:rPr lang="en-US" altLang="zh-CN" baseline="-30000" dirty="0"/>
              <a:t>6</a:t>
            </a:r>
            <a:r>
              <a:rPr lang="en-US" altLang="zh-CN" dirty="0"/>
              <a:t>] </a:t>
            </a:r>
            <a:r>
              <a:rPr lang="zh-CN" altLang="en-US" dirty="0"/>
              <a:t>的标准生成焓为负值（-60 </a:t>
            </a:r>
            <a:r>
              <a:rPr lang="en-US" altLang="zh-CN" dirty="0"/>
              <a:t>KJ·mol</a:t>
            </a:r>
            <a:r>
              <a:rPr lang="en-US" altLang="zh-CN" baseline="30000" dirty="0"/>
              <a:t>-1</a:t>
            </a:r>
            <a:r>
              <a:rPr lang="en-US" altLang="zh-CN" dirty="0"/>
              <a:t>）</a:t>
            </a:r>
          </a:p>
        </p:txBody>
      </p:sp>
      <p:sp>
        <p:nvSpPr>
          <p:cNvPr id="14" name="Rectangle 14"/>
          <p:cNvSpPr>
            <a:spLocks noChangeArrowheads="1"/>
          </p:cNvSpPr>
          <p:nvPr/>
        </p:nvSpPr>
        <p:spPr bwMode="auto">
          <a:xfrm>
            <a:off x="1500685" y="4893682"/>
            <a:ext cx="5636479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 err="1"/>
              <a:t>Xe</a:t>
            </a:r>
            <a:r>
              <a:rPr lang="en-US" altLang="zh-CN" b="1" baseline="30000" dirty="0"/>
              <a:t>+</a:t>
            </a:r>
            <a:r>
              <a:rPr lang="en-US" altLang="zh-CN" b="1" dirty="0"/>
              <a:t>[PtF</a:t>
            </a:r>
            <a:r>
              <a:rPr lang="en-US" altLang="zh-CN" b="1" baseline="-30000" dirty="0"/>
              <a:t>6</a:t>
            </a:r>
            <a:r>
              <a:rPr lang="en-US" altLang="zh-CN" b="1" dirty="0"/>
              <a:t>]</a:t>
            </a:r>
            <a:r>
              <a:rPr lang="en-US" altLang="zh-CN" b="1" baseline="30000" dirty="0"/>
              <a:t>-                                </a:t>
            </a:r>
            <a:r>
              <a:rPr lang="en-US" altLang="zh-CN" b="1" dirty="0" err="1"/>
              <a:t>Xe</a:t>
            </a:r>
            <a:r>
              <a:rPr lang="en-US" altLang="zh-CN" b="1" baseline="30000" dirty="0"/>
              <a:t>+ </a:t>
            </a:r>
            <a:r>
              <a:rPr lang="en-US" altLang="zh-CN" b="1" dirty="0"/>
              <a:t>(g) + [PtF</a:t>
            </a:r>
            <a:r>
              <a:rPr lang="en-US" altLang="zh-CN" b="1" baseline="-30000" dirty="0"/>
              <a:t>6</a:t>
            </a:r>
            <a:r>
              <a:rPr lang="en-US" altLang="zh-CN" b="1" dirty="0"/>
              <a:t>]</a:t>
            </a:r>
            <a:r>
              <a:rPr lang="en-US" altLang="zh-CN" b="1" baseline="30000" dirty="0"/>
              <a:t>- </a:t>
            </a:r>
            <a:r>
              <a:rPr lang="en-US" altLang="zh-CN" b="1" dirty="0"/>
              <a:t>(g)</a:t>
            </a:r>
            <a:endParaRPr lang="zh-CN" altLang="en-US" b="1" baseline="30000" dirty="0"/>
          </a:p>
          <a:p>
            <a:r>
              <a:rPr lang="en-US" altLang="zh-CN" b="1" baseline="30000" dirty="0"/>
              <a:t> </a:t>
            </a:r>
            <a:endParaRPr lang="zh-CN" altLang="en-US" b="1" baseline="30000" dirty="0"/>
          </a:p>
        </p:txBody>
      </p:sp>
      <p:sp>
        <p:nvSpPr>
          <p:cNvPr id="15" name="Line 15"/>
          <p:cNvSpPr>
            <a:spLocks noChangeShapeType="1"/>
          </p:cNvSpPr>
          <p:nvPr/>
        </p:nvSpPr>
        <p:spPr bwMode="auto">
          <a:xfrm>
            <a:off x="2915816" y="5155322"/>
            <a:ext cx="15240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4539160" y="5746170"/>
            <a:ext cx="2427268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/>
              <a:t>Xe</a:t>
            </a:r>
            <a:r>
              <a:rPr lang="en-US" altLang="zh-CN" b="1" baseline="30000"/>
              <a:t> </a:t>
            </a:r>
            <a:r>
              <a:rPr lang="en-US" altLang="zh-CN" b="1"/>
              <a:t>(g)  +  PtF</a:t>
            </a:r>
            <a:r>
              <a:rPr lang="en-US" altLang="zh-CN" b="1" baseline="-30000"/>
              <a:t>6</a:t>
            </a:r>
            <a:r>
              <a:rPr lang="en-US" altLang="zh-CN" b="1" baseline="30000"/>
              <a:t> </a:t>
            </a:r>
            <a:r>
              <a:rPr lang="en-US" altLang="zh-CN" b="1"/>
              <a:t>(g)</a:t>
            </a:r>
            <a:endParaRPr lang="zh-CN" altLang="en-US" b="1" baseline="30000"/>
          </a:p>
          <a:p>
            <a:r>
              <a:rPr lang="en-US" altLang="zh-CN" b="1" baseline="30000"/>
              <a:t> </a:t>
            </a:r>
            <a:endParaRPr lang="zh-CN" altLang="en-US" b="1" baseline="30000"/>
          </a:p>
        </p:txBody>
      </p:sp>
      <p:sp>
        <p:nvSpPr>
          <p:cNvPr id="17" name="Rectangle 17"/>
          <p:cNvSpPr>
            <a:spLocks noChangeArrowheads="1"/>
          </p:cNvSpPr>
          <p:nvPr/>
        </p:nvSpPr>
        <p:spPr bwMode="auto">
          <a:xfrm>
            <a:off x="2378573" y="5541382"/>
            <a:ext cx="1839912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en-US" sz="1800" b="1"/>
              <a:t>△</a:t>
            </a:r>
            <a:r>
              <a:rPr lang="en-US" altLang="zh-CN" sz="1800" b="1" baseline="-25000"/>
              <a:t>f</a:t>
            </a:r>
            <a:r>
              <a:rPr lang="en-US" altLang="zh-CN" sz="1800" i="1"/>
              <a:t>H</a:t>
            </a:r>
            <a:r>
              <a:rPr lang="en-US" altLang="zh-CN" sz="1800" b="1" baseline="-25000"/>
              <a:t>m</a:t>
            </a:r>
            <a:r>
              <a:rPr lang="en-US" altLang="zh-CN" sz="1800" b="1" baseline="30000">
                <a:sym typeface="Symbol" charset="2"/>
              </a:rPr>
              <a:t></a:t>
            </a:r>
            <a:r>
              <a:rPr lang="en-US" altLang="zh-CN" sz="1800" b="1"/>
              <a:t>(Xe[PtF</a:t>
            </a:r>
            <a:r>
              <a:rPr lang="en-US" altLang="zh-CN" sz="1800" b="1" baseline="-30000"/>
              <a:t>6</a:t>
            </a:r>
            <a:r>
              <a:rPr lang="en-US" altLang="zh-CN" sz="1800" b="1"/>
              <a:t>])</a:t>
            </a:r>
            <a:endParaRPr lang="zh-CN" altLang="en-US" sz="1800" b="1"/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V="1">
            <a:off x="4816973" y="5365170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9" name="Line 19"/>
          <p:cNvSpPr>
            <a:spLocks noChangeShapeType="1"/>
          </p:cNvSpPr>
          <p:nvPr/>
        </p:nvSpPr>
        <p:spPr bwMode="auto">
          <a:xfrm flipV="1">
            <a:off x="5883773" y="5365170"/>
            <a:ext cx="0" cy="3810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0" name="Line 20"/>
          <p:cNvSpPr>
            <a:spLocks noChangeShapeType="1"/>
          </p:cNvSpPr>
          <p:nvPr/>
        </p:nvSpPr>
        <p:spPr bwMode="auto">
          <a:xfrm flipH="1">
            <a:off x="2073773" y="5974770"/>
            <a:ext cx="2514600" cy="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" name="Line 21"/>
          <p:cNvSpPr>
            <a:spLocks noChangeShapeType="1"/>
          </p:cNvSpPr>
          <p:nvPr/>
        </p:nvSpPr>
        <p:spPr bwMode="auto">
          <a:xfrm flipV="1">
            <a:off x="2073773" y="5365170"/>
            <a:ext cx="0" cy="609600"/>
          </a:xfrm>
          <a:prstGeom prst="line">
            <a:avLst/>
          </a:prstGeom>
          <a:noFill/>
          <a:ln w="12700" cap="sq">
            <a:solidFill>
              <a:schemeClr val="tx1"/>
            </a:solidFill>
            <a:round/>
            <a:headEnd type="none" w="sm" len="sm"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4877298" y="5379457"/>
            <a:ext cx="30489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I</a:t>
            </a:r>
          </a:p>
        </p:txBody>
      </p:sp>
      <p:sp>
        <p:nvSpPr>
          <p:cNvPr id="23" name="Text Box 23"/>
          <p:cNvSpPr txBox="1">
            <a:spLocks noChangeArrowheads="1"/>
          </p:cNvSpPr>
          <p:nvPr/>
        </p:nvSpPr>
        <p:spPr bwMode="auto">
          <a:xfrm>
            <a:off x="5944098" y="5303257"/>
            <a:ext cx="53732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E</a:t>
            </a:r>
            <a:r>
              <a:rPr lang="en-US" altLang="zh-CN" b="1" baseline="-25000"/>
              <a:t>A</a:t>
            </a:r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3381873" y="4693657"/>
            <a:ext cx="40748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i="1"/>
              <a:t>U</a:t>
            </a:r>
          </a:p>
        </p:txBody>
      </p:sp>
      <p:sp>
        <p:nvSpPr>
          <p:cNvPr id="25" name="Rectangle 26"/>
          <p:cNvSpPr>
            <a:spLocks noChangeArrowheads="1"/>
          </p:cNvSpPr>
          <p:nvPr/>
        </p:nvSpPr>
        <p:spPr bwMode="auto">
          <a:xfrm>
            <a:off x="6045253" y="3394066"/>
            <a:ext cx="375424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sz="1000" b="1"/>
              <a:t>O</a:t>
            </a:r>
            <a:r>
              <a:rPr lang="en-US" altLang="zh-CN" sz="1000" b="1" baseline="-25000"/>
              <a:t>2</a:t>
            </a:r>
            <a:r>
              <a:rPr lang="en-US" altLang="zh-CN" sz="1000" b="1" baseline="30000"/>
              <a:t>+</a:t>
            </a:r>
            <a:endParaRPr lang="zh-CN" altLang="en-US" sz="1000" b="1" baseline="30000" dirty="0"/>
          </a:p>
        </p:txBody>
      </p:sp>
      <p:sp>
        <p:nvSpPr>
          <p:cNvPr id="26" name="Rectangle 27"/>
          <p:cNvSpPr>
            <a:spLocks noChangeArrowheads="1"/>
          </p:cNvSpPr>
          <p:nvPr/>
        </p:nvSpPr>
        <p:spPr bwMode="auto">
          <a:xfrm>
            <a:off x="6104683" y="3875976"/>
            <a:ext cx="40874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altLang="zh-CN" sz="1100" b="1"/>
              <a:t>Xe</a:t>
            </a:r>
            <a:r>
              <a:rPr lang="en-US" altLang="zh-CN" sz="1100" b="1" baseline="30000" dirty="0"/>
              <a:t>+</a:t>
            </a:r>
            <a:endParaRPr lang="zh-CN" altLang="en-US" sz="1100" b="1" baseline="30000" dirty="0"/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2627784" y="116632"/>
            <a:ext cx="4038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稀有气体的反应</a:t>
            </a:r>
            <a:endParaRPr kumimoji="0" lang="en-US" altLang="zh-CN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D0563BB-5AF8-F985-5A38-42359A8651F3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94590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C27407-3375-AA4D-A49D-0AFFC399879D}" type="slidenum">
              <a:rPr lang="en-US" altLang="zh-CN"/>
              <a:pPr/>
              <a:t>95</a:t>
            </a:fld>
            <a:endParaRPr lang="en-US" altLang="zh-CN"/>
          </a:p>
        </p:txBody>
      </p:sp>
      <p:pic>
        <p:nvPicPr>
          <p:cNvPr id="646147" name="Picture 3" descr="FG23_00_02UN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025287" y="1334975"/>
            <a:ext cx="2536587" cy="2333660"/>
          </a:xfrm>
          <a:prstGeom prst="rect">
            <a:avLst/>
          </a:prstGeom>
          <a:noFill/>
        </p:spPr>
      </p:pic>
      <p:pic>
        <p:nvPicPr>
          <p:cNvPr id="646148" name="Picture 4" descr="FG23_00-01UN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18307" y="1076347"/>
            <a:ext cx="3281377" cy="2592288"/>
          </a:xfrm>
          <a:prstGeom prst="rect">
            <a:avLst/>
          </a:prstGeom>
          <a:noFill/>
        </p:spPr>
      </p:pic>
      <p:sp>
        <p:nvSpPr>
          <p:cNvPr id="2235397" name="Text Box 5"/>
          <p:cNvSpPr txBox="1">
            <a:spLocks noChangeArrowheads="1"/>
          </p:cNvSpPr>
          <p:nvPr/>
        </p:nvSpPr>
        <p:spPr bwMode="auto">
          <a:xfrm>
            <a:off x="6738392" y="2115183"/>
            <a:ext cx="150073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/>
            <a:r>
              <a:rPr kumimoji="0" lang="en-US" altLang="zh-CN" b="1">
                <a:effectLst>
                  <a:outerShdw blurRad="38100" dist="38100" dir="2700000" algn="tl">
                    <a:srgbClr val="C0C0C0"/>
                  </a:outerShdw>
                </a:effectLst>
              </a:rPr>
              <a:t>XeF</a:t>
            </a:r>
            <a:r>
              <a:rPr kumimoji="0" lang="en-US" altLang="zh-CN" b="1" baseline="-25000"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kumimoji="0" lang="zh-CN" altLang="en-US" b="1" baseline="-250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晶体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2573987" y="116632"/>
            <a:ext cx="4038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稀有气体的反应</a:t>
            </a:r>
            <a:endParaRPr kumimoji="0" lang="en-US" altLang="zh-CN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7C53AF2-8A40-2D44-86DC-478890941CBF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9" name="Group 12"/>
          <p:cNvGrpSpPr>
            <a:grpSpLocks/>
          </p:cNvGrpSpPr>
          <p:nvPr/>
        </p:nvGrpSpPr>
        <p:grpSpPr bwMode="auto">
          <a:xfrm>
            <a:off x="1380875" y="4549651"/>
            <a:ext cx="2113188" cy="1694096"/>
            <a:chOff x="1592" y="168"/>
            <a:chExt cx="1672" cy="1538"/>
          </a:xfrm>
        </p:grpSpPr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5" cstate="print">
              <a:lum bright="-48000" contrast="7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92" y="168"/>
              <a:ext cx="1672" cy="1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1646" y="210"/>
              <a:ext cx="394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</a:t>
              </a:r>
              <a:r>
                <a:rPr kumimoji="0" lang="en-US" altLang="zh-CN" sz="2000" b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</a:p>
          </p:txBody>
        </p:sp>
      </p:grp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3699684" y="4437055"/>
            <a:ext cx="2210110" cy="1919289"/>
            <a:chOff x="2463" y="1330"/>
            <a:chExt cx="1644" cy="1601"/>
          </a:xfrm>
        </p:grpSpPr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 cstate="print">
              <a:lum bright="-48000" contrast="7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63" y="1330"/>
              <a:ext cx="1644" cy="16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 Box 7"/>
            <p:cNvSpPr txBox="1">
              <a:spLocks noChangeArrowheads="1"/>
            </p:cNvSpPr>
            <p:nvPr/>
          </p:nvSpPr>
          <p:spPr bwMode="auto">
            <a:xfrm>
              <a:off x="2486" y="1366"/>
              <a:ext cx="44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</a:t>
              </a:r>
              <a:r>
                <a:rPr kumimoji="0" lang="en-US" altLang="zh-CN" sz="2000" b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  <a:r>
                <a:rPr kumimoji="0" lang="en-US" altLang="zh-CN" sz="2000" b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2</a:t>
              </a:r>
            </a:p>
          </p:txBody>
        </p:sp>
      </p:grpSp>
      <p:grpSp>
        <p:nvGrpSpPr>
          <p:cNvPr id="15" name="Group 11"/>
          <p:cNvGrpSpPr>
            <a:grpSpLocks/>
          </p:cNvGrpSpPr>
          <p:nvPr/>
        </p:nvGrpSpPr>
        <p:grpSpPr bwMode="auto">
          <a:xfrm>
            <a:off x="6569818" y="3726787"/>
            <a:ext cx="1872059" cy="2951213"/>
            <a:chOff x="4442" y="619"/>
            <a:chExt cx="1653" cy="2993"/>
          </a:xfrm>
        </p:grpSpPr>
        <p:pic>
          <p:nvPicPr>
            <p:cNvPr id="16" name="Picture 5"/>
            <p:cNvPicPr>
              <a:picLocks noChangeAspect="1" noChangeArrowheads="1"/>
            </p:cNvPicPr>
            <p:nvPr/>
          </p:nvPicPr>
          <p:blipFill>
            <a:blip r:embed="rId7" cstate="print">
              <a:lum bright="-48000" contrast="7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42" y="619"/>
              <a:ext cx="1653" cy="29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Text Box 8"/>
            <p:cNvSpPr txBox="1">
              <a:spLocks noChangeArrowheads="1"/>
            </p:cNvSpPr>
            <p:nvPr/>
          </p:nvSpPr>
          <p:spPr bwMode="auto">
            <a:xfrm>
              <a:off x="4489" y="1910"/>
              <a:ext cx="448" cy="252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charset="0"/>
                  <a:ea typeface="黑体" charset="0"/>
                </a:defRPr>
              </a:lvl9pPr>
            </a:lstStyle>
            <a:p>
              <a:pPr eaLnBrk="1" hangingPunct="1"/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sp</a:t>
              </a:r>
              <a:r>
                <a:rPr kumimoji="0" lang="en-US" altLang="zh-CN" sz="2000" b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  <a:r>
                <a:rPr kumimoji="0" lang="en-US" altLang="zh-CN" sz="2000" b="1" i="1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d</a:t>
              </a:r>
              <a:r>
                <a:rPr kumimoji="0" lang="en-US" altLang="zh-CN" sz="2000" b="1" baseline="30000"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3</a:t>
              </a:r>
            </a:p>
          </p:txBody>
        </p:sp>
      </p:grpSp>
      <p:sp>
        <p:nvSpPr>
          <p:cNvPr id="18" name="Text Box 3"/>
          <p:cNvSpPr txBox="1">
            <a:spLocks noChangeArrowheads="1"/>
          </p:cNvSpPr>
          <p:nvPr/>
        </p:nvSpPr>
        <p:spPr bwMode="auto">
          <a:xfrm>
            <a:off x="1449124" y="6287336"/>
            <a:ext cx="4884056" cy="5355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(a) XeF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2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(b) XeF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4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, and (c)</a:t>
            </a:r>
            <a:r>
              <a:rPr kumimoji="0" lang="zh-CN" alt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kumimoji="0"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XeF</a:t>
            </a:r>
            <a:r>
              <a:rPr kumimoji="0" lang="en-US" altLang="zh-CN" b="1" baseline="-25000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7BFE801-1486-2C08-3D21-9C40F0C993AD}"/>
              </a:ext>
            </a:extLst>
          </p:cNvPr>
          <p:cNvSpPr txBox="1"/>
          <p:nvPr/>
        </p:nvSpPr>
        <p:spPr>
          <a:xfrm>
            <a:off x="7663795" y="44624"/>
            <a:ext cx="1304597" cy="64633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000CC"/>
                </a:solidFill>
              </a:rPr>
              <a:t>了解</a:t>
            </a:r>
            <a:endParaRPr kumimoji="1" lang="zh-CN" altLang="en-US" sz="3600" dirty="0">
              <a:solidFill>
                <a:srgbClr val="0000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897102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FEC3199-CFC1-5746-B2B9-2FC817DD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96</a:t>
            </a:fld>
            <a:endParaRPr lang="en-US" altLang="zh-CN"/>
          </a:p>
        </p:txBody>
      </p:sp>
      <p:sp>
        <p:nvSpPr>
          <p:cNvPr id="3" name="Text Box 2">
            <a:extLst>
              <a:ext uri="{FF2B5EF4-FFF2-40B4-BE49-F238E27FC236}">
                <a16:creationId xmlns:a16="http://schemas.microsoft.com/office/drawing/2014/main" id="{526E1C40-6C5B-3649-8CD4-C8D73924D8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55776" y="116632"/>
            <a:ext cx="403860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黑体" charset="0"/>
              </a:defRPr>
            </a:lvl9pPr>
          </a:lstStyle>
          <a:p>
            <a:pPr algn="ctr" eaLnBrk="1" hangingPunct="1"/>
            <a:r>
              <a:rPr kumimoji="0" lang="zh-CN" altLang="en-US" sz="3200" b="1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小  结</a:t>
            </a:r>
            <a:endParaRPr kumimoji="0" lang="en-US" altLang="zh-CN" sz="3200" b="1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9F856A-767C-7B44-80BC-28B9A7662E84}"/>
              </a:ext>
            </a:extLst>
          </p:cNvPr>
          <p:cNvSpPr/>
          <p:nvPr/>
        </p:nvSpPr>
        <p:spPr bwMode="auto">
          <a:xfrm>
            <a:off x="1" y="811552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tx1"/>
                </a:solidFill>
                <a:latin typeface="Times New Roman" charset="0"/>
                <a:ea typeface="黑体" charset="0"/>
                <a:cs typeface="+mn-cs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2114732-C834-7A1D-2F5A-D769A6A05EE6}"/>
              </a:ext>
            </a:extLst>
          </p:cNvPr>
          <p:cNvSpPr txBox="1"/>
          <p:nvPr/>
        </p:nvSpPr>
        <p:spPr>
          <a:xfrm>
            <a:off x="4753485" y="1484784"/>
            <a:ext cx="4104456" cy="9541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0000FF"/>
                </a:solidFill>
              </a:rPr>
              <a:t>注重理论在元素性质中的应用，理解共性和特性！</a:t>
            </a:r>
            <a:endParaRPr kumimoji="1"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BE7605A-02BC-3472-2C50-2162AFE465E9}"/>
              </a:ext>
            </a:extLst>
          </p:cNvPr>
          <p:cNvSpPr txBox="1"/>
          <p:nvPr/>
        </p:nvSpPr>
        <p:spPr>
          <a:xfrm>
            <a:off x="611560" y="1133868"/>
            <a:ext cx="3416320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2800" dirty="0"/>
              <a:t>单质</a:t>
            </a:r>
            <a:endParaRPr lang="en-US" altLang="zh-CN" sz="2800" dirty="0"/>
          </a:p>
          <a:p>
            <a:r>
              <a:rPr kumimoji="1" lang="zh-CN" altLang="en-US" sz="2800" dirty="0"/>
              <a:t>重要化合物</a:t>
            </a:r>
            <a:endParaRPr kumimoji="1" lang="en-US" altLang="zh-CN" sz="2800" dirty="0"/>
          </a:p>
          <a:p>
            <a:endParaRPr lang="en-US" altLang="zh-CN" sz="2800" dirty="0"/>
          </a:p>
          <a:p>
            <a:r>
              <a:rPr kumimoji="1" lang="zh-CN" altLang="en-US" sz="2800" dirty="0">
                <a:solidFill>
                  <a:srgbClr val="0000FF"/>
                </a:solidFill>
              </a:rPr>
              <a:t>结构、成键、</a:t>
            </a:r>
            <a:r>
              <a:rPr kumimoji="1" lang="zh-CN" altLang="en-US" sz="2800" dirty="0"/>
              <a:t>反应性</a:t>
            </a:r>
            <a:endParaRPr kumimoji="1" lang="en-US" altLang="zh-CN" sz="2800" dirty="0"/>
          </a:p>
          <a:p>
            <a:r>
              <a:rPr lang="en-US" altLang="zh-CN" sz="2800" dirty="0">
                <a:solidFill>
                  <a:srgbClr val="0000FF"/>
                </a:solidFill>
              </a:rPr>
              <a:t>B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C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Al</a:t>
            </a:r>
            <a:r>
              <a:rPr lang="zh-CN" altLang="en-US" sz="2800" dirty="0">
                <a:solidFill>
                  <a:srgbClr val="0000FF"/>
                </a:solidFill>
              </a:rPr>
              <a:t>、</a:t>
            </a:r>
            <a:r>
              <a:rPr lang="en-US" altLang="zh-CN" sz="2800" dirty="0">
                <a:solidFill>
                  <a:srgbClr val="0000FF"/>
                </a:solidFill>
              </a:rPr>
              <a:t>Si</a:t>
            </a:r>
            <a:endParaRPr kumimoji="1" lang="zh-CN" altLang="en-US" sz="2800" dirty="0">
              <a:solidFill>
                <a:srgbClr val="0000FF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A552F8F-BDA9-DB2F-B374-6F7806E8B73B}"/>
              </a:ext>
            </a:extLst>
          </p:cNvPr>
          <p:cNvGrpSpPr/>
          <p:nvPr/>
        </p:nvGrpSpPr>
        <p:grpSpPr>
          <a:xfrm>
            <a:off x="1294470" y="3429000"/>
            <a:ext cx="6555060" cy="3116146"/>
            <a:chOff x="1403648" y="1870927"/>
            <a:chExt cx="6555060" cy="311614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603F69A2-8218-DBC5-A96E-BEFA68CBC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483768" y="1870927"/>
              <a:ext cx="5474940" cy="3116145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6BA7FC8-D27D-752B-512E-B52668F2BE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3648" y="1870928"/>
              <a:ext cx="1080120" cy="3116145"/>
            </a:xfrm>
            <a:prstGeom prst="rect">
              <a:avLst/>
            </a:prstGeom>
          </p:spPr>
        </p:pic>
      </p:grp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23B7F02D-F7F5-140C-3F8E-4CF26ABED7B2}"/>
              </a:ext>
            </a:extLst>
          </p:cNvPr>
          <p:cNvSpPr/>
          <p:nvPr/>
        </p:nvSpPr>
        <p:spPr>
          <a:xfrm>
            <a:off x="6386871" y="3933057"/>
            <a:ext cx="993441" cy="835714"/>
          </a:xfrm>
          <a:prstGeom prst="roundRect">
            <a:avLst/>
          </a:prstGeom>
          <a:noFill/>
          <a:ln w="38100">
            <a:solidFill>
              <a:srgbClr val="FF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6027079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2996CC-1D28-6241-8C6B-4A2C005E6D1D}" type="slidenum">
              <a:rPr lang="en-US" altLang="zh-CN" smtClean="0"/>
              <a:pPr/>
              <a:t>97</a:t>
            </a:fld>
            <a:endParaRPr lang="en-US" altLang="zh-CN"/>
          </a:p>
        </p:txBody>
      </p:sp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762000" y="3092451"/>
            <a:ext cx="79248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kumimoji="1" sz="3200" b="1">
                <a:solidFill>
                  <a:srgbClr val="006600"/>
                </a:solidFill>
                <a:latin typeface="Times New Roman" charset="0"/>
                <a:ea typeface="宋体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800" b="1">
                <a:solidFill>
                  <a:srgbClr val="660066"/>
                </a:solidFill>
                <a:latin typeface="Times New Roman" charset="0"/>
                <a:ea typeface="宋体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400" b="1">
                <a:solidFill>
                  <a:srgbClr val="990000"/>
                </a:solidFill>
                <a:latin typeface="Times New Roman" charset="0"/>
                <a:ea typeface="宋体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Times New Roman" charset="0"/>
                <a:ea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  <a:buFontTx/>
              <a:buNone/>
            </a:pPr>
            <a:r>
              <a:rPr lang="zh-CN" altLang="en-US" sz="4000" dirty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黑体" charset="0"/>
              </a:rPr>
              <a:t>感谢参与，欢迎讨论</a:t>
            </a:r>
          </a:p>
        </p:txBody>
      </p:sp>
    </p:spTree>
    <p:extLst>
      <p:ext uri="{BB962C8B-B14F-4D97-AF65-F5344CB8AC3E}">
        <p14:creationId xmlns:p14="http://schemas.microsoft.com/office/powerpoint/2010/main" val="1804310955"/>
      </p:ext>
    </p:extLst>
  </p:cSld>
  <p:clrMapOvr>
    <a:masterClrMapping/>
  </p:clrMapOvr>
</p:sld>
</file>

<file path=ppt/theme/theme1.xml><?xml version="1.0" encoding="utf-8"?>
<a:theme xmlns:a="http://schemas.openxmlformats.org/drawingml/2006/main" name="出站报告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1159</TotalTime>
  <Words>9719</Words>
  <Application>Microsoft Macintosh PowerPoint</Application>
  <PresentationFormat>全屏显示(4:3)</PresentationFormat>
  <Paragraphs>1277</Paragraphs>
  <Slides>97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97</vt:i4>
      </vt:variant>
    </vt:vector>
  </HeadingPairs>
  <TitlesOfParts>
    <vt:vector size="117" baseType="lpstr">
      <vt:lpstr>黑体</vt:lpstr>
      <vt:lpstr>黑体</vt:lpstr>
      <vt:lpstr>楷体_GB2312</vt:lpstr>
      <vt:lpstr>隶书</vt:lpstr>
      <vt:lpstr>宋体</vt:lpstr>
      <vt:lpstr>MS Gothic</vt:lpstr>
      <vt:lpstr>Arial</vt:lpstr>
      <vt:lpstr>Arial Narrow</vt:lpstr>
      <vt:lpstr>Calibri</vt:lpstr>
      <vt:lpstr>Calibri Light</vt:lpstr>
      <vt:lpstr>Symbol</vt:lpstr>
      <vt:lpstr>Tahoma</vt:lpstr>
      <vt:lpstr>Times New Roman</vt:lpstr>
      <vt:lpstr>Wingdings</vt:lpstr>
      <vt:lpstr>出站报告</vt:lpstr>
      <vt:lpstr>Microsoft 公式 3.0</vt:lpstr>
      <vt:lpstr>公式</vt:lpstr>
      <vt:lpstr>CS ChemDraw Drawing</vt:lpstr>
      <vt:lpstr>Equation</vt:lpstr>
      <vt:lpstr>Image</vt:lpstr>
      <vt:lpstr>PowerPoint 演示文稿</vt:lpstr>
      <vt:lpstr>11.3.5  p区元素 – 氮族元素</vt:lpstr>
      <vt:lpstr>PowerPoint 演示文稿</vt:lpstr>
      <vt:lpstr>PowerPoint 演示文稿</vt:lpstr>
      <vt:lpstr>PowerPoint 演示文稿</vt:lpstr>
      <vt:lpstr>PowerPoint 演示文稿</vt:lpstr>
      <vt:lpstr>N 的化合物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11.3.6-8  第VIA至第VIIIA元素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配位酸溶解(浓HCl)：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卤素的制备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wangbw@pku.edu.cn</dc:creator>
  <cp:lastModifiedBy>wangbw@pku.edu.cn</cp:lastModifiedBy>
  <cp:revision>261</cp:revision>
  <dcterms:created xsi:type="dcterms:W3CDTF">2015-12-16T07:53:40Z</dcterms:created>
  <dcterms:modified xsi:type="dcterms:W3CDTF">2022-12-01T07:19:30Z</dcterms:modified>
</cp:coreProperties>
</file>